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112"/>
  </p:notesMasterIdLst>
  <p:sldIdLst>
    <p:sldId id="277" r:id="rId2"/>
    <p:sldId id="398" r:id="rId3"/>
    <p:sldId id="397" r:id="rId4"/>
    <p:sldId id="333" r:id="rId5"/>
    <p:sldId id="392" r:id="rId6"/>
    <p:sldId id="997" r:id="rId7"/>
    <p:sldId id="332" r:id="rId8"/>
    <p:sldId id="1056" r:id="rId9"/>
    <p:sldId id="1057" r:id="rId10"/>
    <p:sldId id="350" r:id="rId11"/>
    <p:sldId id="324" r:id="rId12"/>
    <p:sldId id="325" r:id="rId13"/>
    <p:sldId id="326" r:id="rId14"/>
    <p:sldId id="351" r:id="rId15"/>
    <p:sldId id="352" r:id="rId16"/>
    <p:sldId id="353" r:id="rId17"/>
    <p:sldId id="355" r:id="rId18"/>
    <p:sldId id="354" r:id="rId19"/>
    <p:sldId id="356" r:id="rId20"/>
    <p:sldId id="357" r:id="rId21"/>
    <p:sldId id="358" r:id="rId22"/>
    <p:sldId id="359" r:id="rId23"/>
    <p:sldId id="360" r:id="rId24"/>
    <p:sldId id="361" r:id="rId25"/>
    <p:sldId id="362" r:id="rId26"/>
    <p:sldId id="363" r:id="rId27"/>
    <p:sldId id="367" r:id="rId28"/>
    <p:sldId id="366" r:id="rId29"/>
    <p:sldId id="368" r:id="rId30"/>
    <p:sldId id="1058" r:id="rId31"/>
    <p:sldId id="385" r:id="rId32"/>
    <p:sldId id="1061" r:id="rId33"/>
    <p:sldId id="386" r:id="rId34"/>
    <p:sldId id="387" r:id="rId35"/>
    <p:sldId id="1059" r:id="rId36"/>
    <p:sldId id="384" r:id="rId37"/>
    <p:sldId id="1060" r:id="rId38"/>
    <p:sldId id="389" r:id="rId39"/>
    <p:sldId id="1071" r:id="rId40"/>
    <p:sldId id="1072" r:id="rId41"/>
    <p:sldId id="1081" r:id="rId42"/>
    <p:sldId id="1082" r:id="rId43"/>
    <p:sldId id="1079" r:id="rId44"/>
    <p:sldId id="1080" r:id="rId45"/>
    <p:sldId id="1073" r:id="rId46"/>
    <p:sldId id="1083" r:id="rId47"/>
    <p:sldId id="1084" r:id="rId48"/>
    <p:sldId id="1085" r:id="rId49"/>
    <p:sldId id="1074" r:id="rId50"/>
    <p:sldId id="1088" r:id="rId51"/>
    <p:sldId id="1086" r:id="rId52"/>
    <p:sldId id="1089" r:id="rId53"/>
    <p:sldId id="1087" r:id="rId54"/>
    <p:sldId id="1075" r:id="rId55"/>
    <p:sldId id="391" r:id="rId56"/>
    <p:sldId id="272" r:id="rId57"/>
    <p:sldId id="273" r:id="rId58"/>
    <p:sldId id="280" r:id="rId59"/>
    <p:sldId id="274" r:id="rId60"/>
    <p:sldId id="278" r:id="rId61"/>
    <p:sldId id="279" r:id="rId62"/>
    <p:sldId id="281" r:id="rId63"/>
    <p:sldId id="282" r:id="rId64"/>
    <p:sldId id="283" r:id="rId65"/>
    <p:sldId id="284" r:id="rId66"/>
    <p:sldId id="275" r:id="rId67"/>
    <p:sldId id="297" r:id="rId68"/>
    <p:sldId id="298" r:id="rId69"/>
    <p:sldId id="285" r:id="rId70"/>
    <p:sldId id="286" r:id="rId71"/>
    <p:sldId id="287" r:id="rId72"/>
    <p:sldId id="288" r:id="rId73"/>
    <p:sldId id="257" r:id="rId74"/>
    <p:sldId id="291" r:id="rId75"/>
    <p:sldId id="276" r:id="rId76"/>
    <p:sldId id="293" r:id="rId77"/>
    <p:sldId id="294" r:id="rId78"/>
    <p:sldId id="295" r:id="rId79"/>
    <p:sldId id="290" r:id="rId80"/>
    <p:sldId id="296" r:id="rId81"/>
    <p:sldId id="1062" r:id="rId82"/>
    <p:sldId id="1063" r:id="rId83"/>
    <p:sldId id="1064" r:id="rId84"/>
    <p:sldId id="1065" r:id="rId85"/>
    <p:sldId id="1069" r:id="rId86"/>
    <p:sldId id="1070" r:id="rId87"/>
    <p:sldId id="1067" r:id="rId88"/>
    <p:sldId id="1068" r:id="rId89"/>
    <p:sldId id="467" r:id="rId90"/>
    <p:sldId id="459" r:id="rId91"/>
    <p:sldId id="465" r:id="rId92"/>
    <p:sldId id="458" r:id="rId93"/>
    <p:sldId id="466" r:id="rId94"/>
    <p:sldId id="468" r:id="rId95"/>
    <p:sldId id="464" r:id="rId96"/>
    <p:sldId id="469" r:id="rId97"/>
    <p:sldId id="470" r:id="rId98"/>
    <p:sldId id="471" r:id="rId99"/>
    <p:sldId id="472" r:id="rId100"/>
    <p:sldId id="460" r:id="rId101"/>
    <p:sldId id="473" r:id="rId102"/>
    <p:sldId id="474" r:id="rId103"/>
    <p:sldId id="461" r:id="rId104"/>
    <p:sldId id="476" r:id="rId105"/>
    <p:sldId id="463" r:id="rId106"/>
    <p:sldId id="478" r:id="rId107"/>
    <p:sldId id="477" r:id="rId108"/>
    <p:sldId id="480" r:id="rId109"/>
    <p:sldId id="479" r:id="rId110"/>
    <p:sldId id="481" r:id="rId11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用户" initials="W用"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826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53" autoAdjust="0"/>
    <p:restoredTop sz="86405" autoAdjust="0"/>
  </p:normalViewPr>
  <p:slideViewPr>
    <p:cSldViewPr>
      <p:cViewPr varScale="1">
        <p:scale>
          <a:sx n="114" d="100"/>
          <a:sy n="114" d="100"/>
        </p:scale>
        <p:origin x="1728" y="176"/>
      </p:cViewPr>
      <p:guideLst>
        <p:guide orient="horz" pos="2160"/>
        <p:guide pos="2880"/>
      </p:guideLst>
    </p:cSldViewPr>
  </p:slideViewPr>
  <p:outlineViewPr>
    <p:cViewPr>
      <p:scale>
        <a:sx n="33" d="100"/>
        <a:sy n="33" d="100"/>
      </p:scale>
      <p:origin x="0" y="-2701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348AF8-7479-4961-A428-0D491BED2707}" type="datetimeFigureOut">
              <a:rPr lang="zh-CN" altLang="en-US" smtClean="0"/>
              <a:t>2019/9/15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97C7D9-7EAC-4471-A1ED-7CF362EBEC1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zh.wikipedia.org/wiki/NCSA" TargetMode="External"/><Relationship Id="rId2" Type="http://schemas.openxmlformats.org/officeDocument/2006/relationships/slide" Target="../slides/slide93.xml"/><Relationship Id="rId1" Type="http://schemas.openxmlformats.org/officeDocument/2006/relationships/notesMaster" Target="../notesMasters/notesMaster1.xml"/><Relationship Id="rId5" Type="http://schemas.openxmlformats.org/officeDocument/2006/relationships/hyperlink" Target="https://zh.wikipedia.org/wiki/HTTP%E6%9C%8D%E5%8A%A1%E5%99%A8" TargetMode="External"/><Relationship Id="rId4" Type="http://schemas.openxmlformats.org/officeDocument/2006/relationships/hyperlink" Target="https://zh.wikipedia.org/wiki/Apach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98458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访问：  真实数据可能，</a:t>
            </a:r>
            <a:r>
              <a:rPr lang="en-US" altLang="zh-CN" dirty="0" err="1"/>
              <a:t>xml,json</a:t>
            </a:r>
            <a:r>
              <a:rPr lang="en-US" altLang="zh-CN" dirty="0"/>
              <a:t>,</a:t>
            </a:r>
            <a:r>
              <a:rPr lang="zh-CN" altLang="en-US" dirty="0"/>
              <a:t>二进制，图片什么都有，但是返回的都是按照规格定制的数据格式</a:t>
            </a:r>
          </a:p>
        </p:txBody>
      </p:sp>
      <p:sp>
        <p:nvSpPr>
          <p:cNvPr id="4" name="灯片编号占位符 3"/>
          <p:cNvSpPr>
            <a:spLocks noGrp="1"/>
          </p:cNvSpPr>
          <p:nvPr>
            <p:ph type="sldNum" sz="quarter" idx="10"/>
          </p:nvPr>
        </p:nvSpPr>
        <p:spPr/>
        <p:txBody>
          <a:bodyPr/>
          <a:lstStyle/>
          <a:p>
            <a:fld id="{BE97C7D9-7EAC-4471-A1ED-7CF362EBEC1E}" type="slidenum">
              <a:rPr lang="zh-CN" altLang="en-US" smtClean="0"/>
              <a:t>31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访问：  真实数据可能，</a:t>
            </a:r>
            <a:r>
              <a:rPr lang="en-US" altLang="zh-CN" dirty="0" err="1"/>
              <a:t>xml,json</a:t>
            </a:r>
            <a:r>
              <a:rPr lang="en-US" altLang="zh-CN" dirty="0"/>
              <a:t>,</a:t>
            </a:r>
            <a:r>
              <a:rPr lang="zh-CN" altLang="en-US" dirty="0"/>
              <a:t>二进制，图片什么都有，但是返回的都是按照规格定制的数据格式</a:t>
            </a:r>
          </a:p>
        </p:txBody>
      </p:sp>
      <p:sp>
        <p:nvSpPr>
          <p:cNvPr id="4" name="灯片编号占位符 3"/>
          <p:cNvSpPr>
            <a:spLocks noGrp="1"/>
          </p:cNvSpPr>
          <p:nvPr>
            <p:ph type="sldNum" sz="quarter" idx="10"/>
          </p:nvPr>
        </p:nvSpPr>
        <p:spPr/>
        <p:txBody>
          <a:bodyPr/>
          <a:lstStyle/>
          <a:p>
            <a:fld id="{BE97C7D9-7EAC-4471-A1ED-7CF362EBEC1E}" type="slidenum">
              <a:rPr lang="zh-CN" altLang="en-US" smtClean="0"/>
              <a:t>32</a:t>
            </a:fld>
            <a:endParaRPr lang="zh-CN" altLang="en-US"/>
          </a:p>
        </p:txBody>
      </p:sp>
    </p:spTree>
    <p:extLst>
      <p:ext uri="{BB962C8B-B14F-4D97-AF65-F5344CB8AC3E}">
        <p14:creationId xmlns:p14="http://schemas.microsoft.com/office/powerpoint/2010/main" val="422975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FF0000"/>
                </a:solidFill>
              </a:rPr>
              <a:t>完整性举例</a:t>
            </a:r>
            <a:r>
              <a:rPr lang="zh-CN" altLang="en-US" dirty="0"/>
              <a:t>： 两个公司接口对接时定义了：要什么参数列表，返回什么结果，没有定义通信协议，结果请求方用</a:t>
            </a:r>
            <a:r>
              <a:rPr lang="en-US" altLang="zh-CN" dirty="0"/>
              <a:t>http</a:t>
            </a:r>
            <a:r>
              <a:rPr lang="zh-CN" altLang="en-US" dirty="0"/>
              <a:t>方式实现了一个客户端，而服务端只支持用</a:t>
            </a:r>
            <a:r>
              <a:rPr lang="en-US" altLang="zh-CN" dirty="0"/>
              <a:t>socket</a:t>
            </a:r>
            <a:r>
              <a:rPr lang="zh-CN" altLang="en-US" dirty="0"/>
              <a:t>。</a:t>
            </a:r>
          </a:p>
        </p:txBody>
      </p:sp>
      <p:sp>
        <p:nvSpPr>
          <p:cNvPr id="4" name="灯片编号占位符 3"/>
          <p:cNvSpPr>
            <a:spLocks noGrp="1"/>
          </p:cNvSpPr>
          <p:nvPr>
            <p:ph type="sldNum" sz="quarter" idx="10"/>
          </p:nvPr>
        </p:nvSpPr>
        <p:spPr/>
        <p:txBody>
          <a:bodyPr/>
          <a:lstStyle/>
          <a:p>
            <a:fld id="{BE97C7D9-7EAC-4471-A1ED-7CF362EBEC1E}" type="slidenum">
              <a:rPr lang="zh-CN" altLang="en-US" smtClean="0"/>
              <a:t>33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97C7D9-7EAC-4471-A1ED-7CF362EBEC1E}" type="slidenum">
              <a:rPr lang="zh-CN" altLang="en-US" smtClean="0"/>
              <a:t>57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E97C7D9-7EAC-4471-A1ED-7CF362EBEC1E}" type="slidenum">
              <a:rPr lang="zh-CN" altLang="en-US" smtClean="0"/>
              <a:t>65</a:t>
            </a:fld>
            <a:endParaRPr lang="zh-CN" altLang="en-US"/>
          </a:p>
        </p:txBody>
      </p:sp>
    </p:spTree>
    <p:extLst>
      <p:ext uri="{BB962C8B-B14F-4D97-AF65-F5344CB8AC3E}">
        <p14:creationId xmlns:p14="http://schemas.microsoft.com/office/powerpoint/2010/main" val="1391232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E97C7D9-7EAC-4471-A1ED-7CF362EBEC1E}" type="slidenum">
              <a:rPr lang="zh-CN" altLang="en-US" smtClean="0"/>
              <a:t>66</a:t>
            </a:fld>
            <a:endParaRPr lang="zh-CN" altLang="en-US"/>
          </a:p>
        </p:txBody>
      </p:sp>
    </p:spTree>
    <p:extLst>
      <p:ext uri="{BB962C8B-B14F-4D97-AF65-F5344CB8AC3E}">
        <p14:creationId xmlns:p14="http://schemas.microsoft.com/office/powerpoint/2010/main" val="1287405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E97C7D9-7EAC-4471-A1ED-7CF362EBEC1E}" type="slidenum">
              <a:rPr lang="zh-CN" altLang="en-US" smtClean="0"/>
              <a:t>67</a:t>
            </a:fld>
            <a:endParaRPr lang="zh-CN" altLang="en-US"/>
          </a:p>
        </p:txBody>
      </p:sp>
    </p:spTree>
    <p:extLst>
      <p:ext uri="{BB962C8B-B14F-4D97-AF65-F5344CB8AC3E}">
        <p14:creationId xmlns:p14="http://schemas.microsoft.com/office/powerpoint/2010/main" val="4135499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97C7D9-7EAC-4471-A1ED-7CF362EBEC1E}" type="slidenum">
              <a:rPr lang="zh-CN" altLang="en-US" smtClean="0"/>
              <a:t>92</a:t>
            </a:fld>
            <a:endParaRPr lang="zh-CN" altLang="en-US"/>
          </a:p>
        </p:txBody>
      </p:sp>
    </p:spTree>
    <p:extLst>
      <p:ext uri="{BB962C8B-B14F-4D97-AF65-F5344CB8AC3E}">
        <p14:creationId xmlns:p14="http://schemas.microsoft.com/office/powerpoint/2010/main" val="1105080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ChangeArrowheads="1" noTextEdit="1"/>
          </p:cNvSpPr>
          <p:nvPr>
            <p:ph type="sldImg" idx="4294967295"/>
          </p:nvPr>
        </p:nvSpPr>
        <p:spPr/>
      </p:sp>
      <p:sp>
        <p:nvSpPr>
          <p:cNvPr id="28674" name="Text Placeholder 2"/>
          <p:cNvSpPr>
            <a:spLocks noGrp="1" noChangeArrowheads="1"/>
          </p:cNvSpPr>
          <p:nvPr>
            <p:ph type="body" idx="4294967295"/>
          </p:nvPr>
        </p:nvSpPr>
        <p:spPr/>
        <p:txBody>
          <a:bodyPr/>
          <a:lstStyle/>
          <a:p>
            <a:pPr eaLnBrk="1" hangingPunct="1">
              <a:buFontTx/>
              <a:buChar char="•"/>
            </a:pPr>
            <a:r>
              <a:rPr lang="en-US" altLang="zh-CN">
                <a:solidFill>
                  <a:schemeClr val="bg1"/>
                </a:solidFill>
                <a:latin typeface="Helvetica Neue Thin" panose="020B0403020202020204" pitchFamily="34" charset="0"/>
              </a:rPr>
              <a:t>http://www.apache.org</a:t>
            </a:r>
            <a:endParaRPr lang="en-US" altLang="zh-CN">
              <a:latin typeface="Calibri" panose="020F0502020204030204" pitchFamily="34" charset="0"/>
            </a:endParaRPr>
          </a:p>
          <a:p>
            <a:pPr eaLnBrk="1" hangingPunct="1">
              <a:buFontTx/>
              <a:buChar char="•"/>
            </a:pPr>
            <a:r>
              <a:rPr lang="en-US" altLang="zh-CN">
                <a:latin typeface="Calibri" panose="020F0502020204030204" pitchFamily="34" charset="0"/>
              </a:rPr>
              <a:t>Apache</a:t>
            </a:r>
            <a:r>
              <a:rPr lang="zh-CN" altLang="en-US">
                <a:latin typeface="Calibri" panose="020F0502020204030204" pitchFamily="34" charset="0"/>
              </a:rPr>
              <a:t>软件基金会正式创建于</a:t>
            </a:r>
            <a:r>
              <a:rPr lang="en-US" altLang="zh-CN">
                <a:latin typeface="Calibri" panose="020F0502020204030204" pitchFamily="34" charset="0"/>
              </a:rPr>
              <a:t>1999</a:t>
            </a:r>
            <a:r>
              <a:rPr lang="zh-CN" altLang="en-US">
                <a:latin typeface="Calibri" panose="020F0502020204030204" pitchFamily="34" charset="0"/>
              </a:rPr>
              <a:t>年，它的创建者是一个自称为“</a:t>
            </a:r>
            <a:r>
              <a:rPr lang="en-US" altLang="zh-CN">
                <a:latin typeface="Calibri" panose="020F0502020204030204" pitchFamily="34" charset="0"/>
              </a:rPr>
              <a:t>Apache</a:t>
            </a:r>
            <a:r>
              <a:rPr lang="zh-CN" altLang="en-US">
                <a:latin typeface="Calibri" panose="020F0502020204030204" pitchFamily="34" charset="0"/>
              </a:rPr>
              <a:t>组织”的群体。这个“</a:t>
            </a:r>
            <a:r>
              <a:rPr lang="en-US" altLang="zh-CN">
                <a:latin typeface="Calibri" panose="020F0502020204030204" pitchFamily="34" charset="0"/>
              </a:rPr>
              <a:t>Apache</a:t>
            </a:r>
            <a:r>
              <a:rPr lang="zh-CN" altLang="en-US">
                <a:latin typeface="Calibri" panose="020F0502020204030204" pitchFamily="34" charset="0"/>
              </a:rPr>
              <a:t>组织”在</a:t>
            </a:r>
            <a:r>
              <a:rPr lang="en-US" altLang="zh-CN">
                <a:latin typeface="Calibri" panose="020F0502020204030204" pitchFamily="34" charset="0"/>
              </a:rPr>
              <a:t>1999</a:t>
            </a:r>
            <a:r>
              <a:rPr lang="zh-CN" altLang="en-US">
                <a:latin typeface="Calibri" panose="020F0502020204030204" pitchFamily="34" charset="0"/>
              </a:rPr>
              <a:t>年以前就已经存在很长时间了，这个组织的开发爱好者们聚集在一起，在美国伊利诺伊大学超级计算机应用程序国家中心（</a:t>
            </a:r>
            <a:r>
              <a:rPr lang="en-US" altLang="zh-CN">
                <a:latin typeface="Calibri" panose="020F0502020204030204" pitchFamily="34" charset="0"/>
              </a:rPr>
              <a:t>National Center for Supercomputing Applications</a:t>
            </a:r>
            <a:r>
              <a:rPr lang="zh-CN" altLang="en-US">
                <a:latin typeface="Calibri" panose="020F0502020204030204" pitchFamily="34" charset="0"/>
              </a:rPr>
              <a:t>，简称为</a:t>
            </a:r>
            <a:r>
              <a:rPr lang="en-US" altLang="zh-CN">
                <a:latin typeface="Calibri" panose="020F0502020204030204" pitchFamily="34" charset="0"/>
                <a:hlinkClick r:id="rId3" tooltip="NCSA"/>
              </a:rPr>
              <a:t>NCSA</a:t>
            </a:r>
            <a:r>
              <a:rPr lang="zh-CN" altLang="en-US">
                <a:latin typeface="Calibri" panose="020F0502020204030204" pitchFamily="34" charset="0"/>
              </a:rPr>
              <a:t>）开发的</a:t>
            </a:r>
            <a:r>
              <a:rPr lang="en-US" altLang="zh-CN">
                <a:latin typeface="Calibri" panose="020F0502020204030204" pitchFamily="34" charset="0"/>
              </a:rPr>
              <a:t>NCSA HTTPd</a:t>
            </a:r>
            <a:r>
              <a:rPr lang="zh-CN" altLang="en-US">
                <a:latin typeface="Calibri" panose="020F0502020204030204" pitchFamily="34" charset="0"/>
              </a:rPr>
              <a:t>服务器的基础上开发与维护了一个叫</a:t>
            </a:r>
            <a:r>
              <a:rPr lang="en-US" altLang="zh-CN">
                <a:latin typeface="Calibri" panose="020F0502020204030204" pitchFamily="34" charset="0"/>
                <a:hlinkClick r:id="rId4" tooltip="Apache"/>
              </a:rPr>
              <a:t>Apache</a:t>
            </a:r>
            <a:r>
              <a:rPr lang="zh-CN" altLang="en-US">
                <a:latin typeface="Calibri" panose="020F0502020204030204" pitchFamily="34" charset="0"/>
              </a:rPr>
              <a:t>的</a:t>
            </a:r>
            <a:r>
              <a:rPr lang="en-US" altLang="zh-CN">
                <a:latin typeface="Calibri" panose="020F0502020204030204" pitchFamily="34" charset="0"/>
                <a:hlinkClick r:id="rId5" tooltip="HTTP服务器"/>
              </a:rPr>
              <a:t>HTTP</a:t>
            </a:r>
            <a:r>
              <a:rPr lang="zh-CN" altLang="en-US">
                <a:latin typeface="Calibri" panose="020F0502020204030204" pitchFamily="34" charset="0"/>
                <a:hlinkClick r:id="rId5" tooltip="HTTP服务器"/>
              </a:rPr>
              <a:t>服务器</a:t>
            </a:r>
            <a:r>
              <a:rPr lang="zh-CN" altLang="en-US">
                <a:latin typeface="Calibri" panose="020F0502020204030204" pitchFamily="34" charset="0"/>
              </a:rPr>
              <a:t>。</a:t>
            </a:r>
            <a:endParaRPr lang="en-US" altLang="zh-CN">
              <a:latin typeface="Times New Roman" panose="02020603050405020304" pitchFamily="18" charset="0"/>
            </a:endParaRPr>
          </a:p>
          <a:p>
            <a:pPr eaLnBrk="1" hangingPunct="1">
              <a:buFontTx/>
              <a:buChar char="•"/>
            </a:pPr>
            <a:r>
              <a:rPr lang="en-US" altLang="zh-CN">
                <a:latin typeface="Times New Roman" panose="02020603050405020304" pitchFamily="18" charset="0"/>
              </a:rPr>
              <a:t>HDFS </a:t>
            </a:r>
            <a:r>
              <a:rPr lang="zh-CN" altLang="en-US">
                <a:latin typeface="Times New Roman" panose="02020603050405020304" pitchFamily="18" charset="0"/>
              </a:rPr>
              <a:t>是一个 </a:t>
            </a:r>
            <a:r>
              <a:rPr lang="en-US" altLang="zh-CN">
                <a:latin typeface="Times New Roman" panose="02020603050405020304" pitchFamily="18" charset="0"/>
              </a:rPr>
              <a:t>Apache Software Foundation </a:t>
            </a:r>
            <a:r>
              <a:rPr lang="zh-CN" altLang="en-US">
                <a:latin typeface="Times New Roman" panose="02020603050405020304" pitchFamily="18" charset="0"/>
              </a:rPr>
              <a:t>项目，是</a:t>
            </a:r>
            <a:r>
              <a:rPr lang="en-US" altLang="zh-CN">
                <a:latin typeface="Times New Roman" panose="02020603050405020304" pitchFamily="18" charset="0"/>
              </a:rPr>
              <a:t>Apache</a:t>
            </a:r>
            <a:r>
              <a:rPr lang="zh-CN" altLang="en-US">
                <a:latin typeface="Times New Roman" panose="02020603050405020304" pitchFamily="18" charset="0"/>
              </a:rPr>
              <a:t> </a:t>
            </a:r>
            <a:r>
              <a:rPr lang="en-US" altLang="zh-CN">
                <a:latin typeface="Times New Roman" panose="02020603050405020304" pitchFamily="18" charset="0"/>
              </a:rPr>
              <a:t>Hadoop </a:t>
            </a:r>
            <a:r>
              <a:rPr lang="zh-CN" altLang="en-US">
                <a:latin typeface="Times New Roman" panose="02020603050405020304" pitchFamily="18" charset="0"/>
              </a:rPr>
              <a:t>项目的一个子项目。</a:t>
            </a:r>
          </a:p>
          <a:p>
            <a:pPr eaLnBrk="1" hangingPunct="1">
              <a:buFontTx/>
              <a:buChar char="•"/>
            </a:pPr>
            <a:r>
              <a:rPr lang="en-US" altLang="zh-CN">
                <a:latin typeface="Times New Roman" panose="02020603050405020304" pitchFamily="18" charset="0"/>
              </a:rPr>
              <a:t>Hadoop </a:t>
            </a:r>
            <a:r>
              <a:rPr lang="zh-CN" altLang="en-US">
                <a:latin typeface="Times New Roman" panose="02020603050405020304" pitchFamily="18" charset="0"/>
              </a:rPr>
              <a:t>非常适合于存储海量数据（比如 </a:t>
            </a:r>
            <a:r>
              <a:rPr lang="en-US" altLang="zh-CN">
                <a:latin typeface="Times New Roman" panose="02020603050405020304" pitchFamily="18" charset="0"/>
              </a:rPr>
              <a:t>terabytes </a:t>
            </a:r>
            <a:r>
              <a:rPr lang="zh-CN" altLang="en-US">
                <a:latin typeface="Times New Roman" panose="02020603050405020304" pitchFamily="18" charset="0"/>
              </a:rPr>
              <a:t>和 </a:t>
            </a:r>
            <a:r>
              <a:rPr lang="en-US" altLang="zh-CN">
                <a:latin typeface="Times New Roman" panose="02020603050405020304" pitchFamily="18" charset="0"/>
              </a:rPr>
              <a:t>petabytes</a:t>
            </a:r>
            <a:r>
              <a:rPr lang="zh-CN" altLang="en-US">
                <a:latin typeface="Times New Roman" panose="02020603050405020304" pitchFamily="18" charset="0"/>
              </a:rPr>
              <a:t>），并使用 </a:t>
            </a:r>
            <a:r>
              <a:rPr lang="en-US" altLang="zh-CN">
                <a:latin typeface="Times New Roman" panose="02020603050405020304" pitchFamily="18" charset="0"/>
              </a:rPr>
              <a:t>HDFS</a:t>
            </a:r>
            <a:r>
              <a:rPr lang="zh-CN" altLang="en-US">
                <a:latin typeface="Times New Roman" panose="02020603050405020304" pitchFamily="18" charset="0"/>
              </a:rPr>
              <a:t>作为其存储系统。</a:t>
            </a:r>
          </a:p>
          <a:p>
            <a:pPr eaLnBrk="1" hangingPunct="1">
              <a:buFontTx/>
              <a:buChar char="•"/>
            </a:pPr>
            <a:r>
              <a:rPr lang="en-US" altLang="zh-CN">
                <a:latin typeface="Times New Roman" panose="02020603050405020304" pitchFamily="18" charset="0"/>
              </a:rPr>
              <a:t>HDFS </a:t>
            </a:r>
            <a:r>
              <a:rPr lang="zh-CN" altLang="en-US">
                <a:latin typeface="Times New Roman" panose="02020603050405020304" pitchFamily="18" charset="0"/>
              </a:rPr>
              <a:t>可连接多个节点，并可将这些节点上的数据文件作为一个无缝文件系统来进行存储和管理。</a:t>
            </a:r>
          </a:p>
          <a:p>
            <a:pPr eaLnBrk="1" hangingPunct="1">
              <a:buFontTx/>
              <a:buChar char="•"/>
            </a:pPr>
            <a:r>
              <a:rPr lang="zh-CN" altLang="en-US">
                <a:latin typeface="Times New Roman" panose="02020603050405020304" pitchFamily="18" charset="0"/>
              </a:rPr>
              <a:t>对数据文件的访问通过一种流式（</a:t>
            </a:r>
            <a:r>
              <a:rPr lang="en-US" altLang="zh-CN">
                <a:latin typeface="Times New Roman" panose="02020603050405020304" pitchFamily="18" charset="0"/>
              </a:rPr>
              <a:t>streaming</a:t>
            </a:r>
            <a:r>
              <a:rPr lang="zh-CN" altLang="en-US">
                <a:latin typeface="Times New Roman" panose="02020603050405020304" pitchFamily="18" charset="0"/>
              </a:rPr>
              <a:t>）方式进行处理，这意味着应用程序或命令通过 </a:t>
            </a:r>
            <a:r>
              <a:rPr lang="en-US" altLang="zh-CN">
                <a:latin typeface="Times New Roman" panose="02020603050405020304" pitchFamily="18" charset="0"/>
              </a:rPr>
              <a:t>MapReduce </a:t>
            </a:r>
            <a:r>
              <a:rPr lang="zh-CN" altLang="en-US">
                <a:latin typeface="Times New Roman" panose="02020603050405020304" pitchFamily="18" charset="0"/>
              </a:rPr>
              <a:t>处理模型直接执行。</a:t>
            </a:r>
          </a:p>
          <a:p>
            <a:pPr eaLnBrk="1" hangingPunct="1">
              <a:buFontTx/>
              <a:buChar char="•"/>
            </a:pPr>
            <a:r>
              <a:rPr lang="en-US" altLang="zh-CN">
                <a:latin typeface="Times New Roman" panose="02020603050405020304" pitchFamily="18" charset="0"/>
              </a:rPr>
              <a:t>HDFS</a:t>
            </a:r>
            <a:r>
              <a:rPr lang="zh-CN" altLang="en-US">
                <a:latin typeface="Times New Roman" panose="02020603050405020304" pitchFamily="18" charset="0"/>
              </a:rPr>
              <a:t>是容错的，并且可提供对大数据集的高吞吐量访问。</a:t>
            </a:r>
            <a:endParaRPr lang="en-US" altLang="zh-CN">
              <a:latin typeface="Times New Roman" panose="02020603050405020304" pitchFamily="18" charset="0"/>
            </a:endParaRPr>
          </a:p>
        </p:txBody>
      </p:sp>
    </p:spTree>
    <p:extLst>
      <p:ext uri="{BB962C8B-B14F-4D97-AF65-F5344CB8AC3E}">
        <p14:creationId xmlns:p14="http://schemas.microsoft.com/office/powerpoint/2010/main" val="1507068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noChangeArrowheads="1" noTextEdit="1"/>
          </p:cNvSpPr>
          <p:nvPr>
            <p:ph type="sldImg"/>
          </p:nvPr>
        </p:nvSpPr>
        <p:spPr/>
      </p:sp>
      <p:sp>
        <p:nvSpPr>
          <p:cNvPr id="86018" name="备注占位符 2"/>
          <p:cNvSpPr>
            <a:spLocks noGrp="1" noChangeArrowheads="1"/>
          </p:cNvSpPr>
          <p:nvPr>
            <p:ph type="body" idx="1"/>
          </p:nvPr>
        </p:nvSpPr>
        <p:spPr>
          <a:noFill/>
        </p:spPr>
        <p:txBody>
          <a:bodyPr/>
          <a:lstStyle/>
          <a:p>
            <a:endParaRPr kumimoji="1" lang="zh-CN" altLang="en-US">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8B6A53BC-49B3-5749-B77B-EAAC3076A065}" type="slidenum">
              <a:rPr lang="zh-CN" altLang="en-US" smtClean="0"/>
              <a:t>94</a:t>
            </a:fld>
            <a:endParaRPr lang="zh-CN" altLang="en-US"/>
          </a:p>
        </p:txBody>
      </p:sp>
    </p:spTree>
    <p:extLst>
      <p:ext uri="{BB962C8B-B14F-4D97-AF65-F5344CB8AC3E}">
        <p14:creationId xmlns:p14="http://schemas.microsoft.com/office/powerpoint/2010/main" val="201899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947263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ChangeArrowheads="1" noTextEdit="1"/>
          </p:cNvSpPr>
          <p:nvPr>
            <p:ph type="sldImg"/>
          </p:nvPr>
        </p:nvSpPr>
        <p:spPr/>
      </p:sp>
      <p:sp>
        <p:nvSpPr>
          <p:cNvPr id="64514" name="备注占位符 2"/>
          <p:cNvSpPr>
            <a:spLocks noGrp="1" noChangeArrowheads="1"/>
          </p:cNvSpPr>
          <p:nvPr>
            <p:ph type="body" idx="1"/>
          </p:nvPr>
        </p:nvSpPr>
        <p:spPr>
          <a:noFill/>
        </p:spPr>
        <p:txBody>
          <a:bodyPr/>
          <a:lstStyle/>
          <a:p>
            <a:pPr eaLnBrk="1" hangingPunct="1"/>
            <a:endParaRPr kumimoji="1" lang="zh-CN" altLang="en-US">
              <a:latin typeface="Times New Roman" panose="02020603050405020304" pitchFamily="18" charset="0"/>
            </a:endParaRPr>
          </a:p>
        </p:txBody>
      </p:sp>
      <p:sp>
        <p:nvSpPr>
          <p:cNvPr id="645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005">
              <a:defRPr>
                <a:solidFill>
                  <a:schemeClr val="tx1"/>
                </a:solidFill>
                <a:latin typeface="等线" panose="02010600030101010101" charset="-122"/>
                <a:ea typeface="等线" panose="02010600030101010101" charset="-122"/>
              </a:defRPr>
            </a:lvl1pPr>
            <a:lvl2pPr marL="742950" indent="-285750" defTabSz="929005">
              <a:defRPr>
                <a:solidFill>
                  <a:schemeClr val="tx1"/>
                </a:solidFill>
                <a:latin typeface="等线" panose="02010600030101010101" charset="-122"/>
                <a:ea typeface="等线" panose="02010600030101010101" charset="-122"/>
              </a:defRPr>
            </a:lvl2pPr>
            <a:lvl3pPr marL="1143000" indent="-228600" defTabSz="929005">
              <a:defRPr>
                <a:solidFill>
                  <a:schemeClr val="tx1"/>
                </a:solidFill>
                <a:latin typeface="等线" panose="02010600030101010101" charset="-122"/>
                <a:ea typeface="等线" panose="02010600030101010101" charset="-122"/>
              </a:defRPr>
            </a:lvl3pPr>
            <a:lvl4pPr marL="1600200" indent="-228600" defTabSz="929005">
              <a:defRPr>
                <a:solidFill>
                  <a:schemeClr val="tx1"/>
                </a:solidFill>
                <a:latin typeface="等线" panose="02010600030101010101" charset="-122"/>
                <a:ea typeface="等线" panose="02010600030101010101" charset="-122"/>
              </a:defRPr>
            </a:lvl4pPr>
            <a:lvl5pPr marL="2057400" indent="-228600" defTabSz="929005">
              <a:defRPr>
                <a:solidFill>
                  <a:schemeClr val="tx1"/>
                </a:solidFill>
                <a:latin typeface="等线" panose="02010600030101010101" charset="-122"/>
                <a:ea typeface="等线" panose="02010600030101010101" charset="-122"/>
              </a:defRPr>
            </a:lvl5pPr>
            <a:lvl6pPr marL="2514600" indent="-228600" defTabSz="929005"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defTabSz="929005"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defTabSz="929005"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defTabSz="929005"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fontAlgn="base">
              <a:spcBef>
                <a:spcPct val="0"/>
              </a:spcBef>
              <a:spcAft>
                <a:spcPct val="0"/>
              </a:spcAft>
            </a:pPr>
            <a:fld id="{148AA324-3E5D-4548-A3CE-08BBE640DEDC}" type="slidenum">
              <a:rPr lang="zh-CN" altLang="en-US" smtClean="0">
                <a:latin typeface="Tahoma" panose="020B0604030504040204" pitchFamily="34" charset="0"/>
                <a:ea typeface="宋体" panose="02010600030101010101" pitchFamily="2" charset="-122"/>
              </a:rPr>
              <a:t>97</a:t>
            </a:fld>
            <a:endParaRPr lang="zh-CN" altLang="en-US">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529051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ChangeArrowheads="1" noTextEdit="1"/>
          </p:cNvSpPr>
          <p:nvPr>
            <p:ph type="sldImg" idx="4294967295"/>
          </p:nvPr>
        </p:nvSpPr>
        <p:spPr/>
      </p:sp>
      <p:sp>
        <p:nvSpPr>
          <p:cNvPr id="66562" name="Text Placeholder 2"/>
          <p:cNvSpPr>
            <a:spLocks noGrp="1" noChangeArrowheads="1"/>
          </p:cNvSpPr>
          <p:nvPr>
            <p:ph type="body" idx="4294967295"/>
          </p:nvPr>
        </p:nvSpPr>
        <p:spPr>
          <a:noFill/>
        </p:spPr>
        <p:txBody>
          <a:bodyPr/>
          <a:lstStyle/>
          <a:p>
            <a:pPr eaLnBrk="1" hangingPunct="1"/>
            <a:endParaRPr lang="en-US" altLang="zh-CN">
              <a:latin typeface="Times New Roman" panose="02020603050405020304" pitchFamily="18" charset="0"/>
            </a:endParaRPr>
          </a:p>
        </p:txBody>
      </p:sp>
    </p:spTree>
    <p:extLst>
      <p:ext uri="{BB962C8B-B14F-4D97-AF65-F5344CB8AC3E}">
        <p14:creationId xmlns:p14="http://schemas.microsoft.com/office/powerpoint/2010/main" val="3375704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DAG</a:t>
            </a:r>
            <a:r>
              <a:rPr lang="zh-CN" altLang="en-US" dirty="0"/>
              <a:t>模型充分体现了流水线并行和任务并行的设计思想</a:t>
            </a:r>
            <a:endParaRPr lang="en-US" altLang="zh-CN" dirty="0"/>
          </a:p>
          <a:p>
            <a:r>
              <a:rPr lang="zh-CN" altLang="en-US" dirty="0"/>
              <a:t>而将每一个操作进行多实例化则进一步实现了高数据并行</a:t>
            </a:r>
          </a:p>
        </p:txBody>
      </p:sp>
    </p:spTree>
    <p:extLst>
      <p:ext uri="{BB962C8B-B14F-4D97-AF65-F5344CB8AC3E}">
        <p14:creationId xmlns:p14="http://schemas.microsoft.com/office/powerpoint/2010/main" val="3927888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97C7D9-7EAC-4471-A1ED-7CF362EBEC1E}" type="slidenum">
              <a:rPr lang="zh-CN" altLang="en-US" smtClean="0"/>
              <a:t>105</a:t>
            </a:fld>
            <a:endParaRPr lang="zh-CN" altLang="en-US"/>
          </a:p>
        </p:txBody>
      </p:sp>
    </p:spTree>
    <p:extLst>
      <p:ext uri="{BB962C8B-B14F-4D97-AF65-F5344CB8AC3E}">
        <p14:creationId xmlns:p14="http://schemas.microsoft.com/office/powerpoint/2010/main" val="1260444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97C7D9-7EAC-4471-A1ED-7CF362EBEC1E}" type="slidenum">
              <a:rPr lang="zh-CN" altLang="en-US" smtClean="0"/>
              <a:t>109</a:t>
            </a:fld>
            <a:endParaRPr lang="zh-CN" altLang="en-US"/>
          </a:p>
        </p:txBody>
      </p:sp>
    </p:spTree>
    <p:extLst>
      <p:ext uri="{BB962C8B-B14F-4D97-AF65-F5344CB8AC3E}">
        <p14:creationId xmlns:p14="http://schemas.microsoft.com/office/powerpoint/2010/main" val="219648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b="1">
                <a:solidFill>
                  <a:schemeClr val="tx1"/>
                </a:solidFill>
                <a:latin typeface="Arial" charset="0"/>
                <a:ea typeface="黑体" charset="0"/>
                <a:cs typeface="黑体" charset="0"/>
              </a:defRPr>
            </a:lvl1pPr>
            <a:lvl2pPr marL="742950" indent="-285750">
              <a:defRPr b="1">
                <a:solidFill>
                  <a:schemeClr val="tx1"/>
                </a:solidFill>
                <a:latin typeface="Arial" charset="0"/>
                <a:ea typeface="黑体" charset="0"/>
                <a:cs typeface="黑体" charset="0"/>
              </a:defRPr>
            </a:lvl2pPr>
            <a:lvl3pPr marL="1143000" indent="-228600">
              <a:defRPr b="1">
                <a:solidFill>
                  <a:schemeClr val="tx1"/>
                </a:solidFill>
                <a:latin typeface="Arial" charset="0"/>
                <a:ea typeface="黑体" charset="0"/>
                <a:cs typeface="黑体" charset="0"/>
              </a:defRPr>
            </a:lvl3pPr>
            <a:lvl4pPr marL="1600200" indent="-228600">
              <a:defRPr b="1">
                <a:solidFill>
                  <a:schemeClr val="tx1"/>
                </a:solidFill>
                <a:latin typeface="Arial" charset="0"/>
                <a:ea typeface="黑体" charset="0"/>
                <a:cs typeface="黑体" charset="0"/>
              </a:defRPr>
            </a:lvl4pPr>
            <a:lvl5pPr marL="2057400" indent="-228600">
              <a:defRPr b="1">
                <a:solidFill>
                  <a:schemeClr val="tx1"/>
                </a:solidFill>
                <a:latin typeface="Arial" charset="0"/>
                <a:ea typeface="黑体" charset="0"/>
                <a:cs typeface="黑体" charset="0"/>
              </a:defRPr>
            </a:lvl5pPr>
            <a:lvl6pPr marL="2514600" indent="-228600" eaLnBrk="0" fontAlgn="ctr" hangingPunct="0">
              <a:spcBef>
                <a:spcPct val="0"/>
              </a:spcBef>
              <a:spcAft>
                <a:spcPct val="0"/>
              </a:spcAft>
              <a:defRPr b="1">
                <a:solidFill>
                  <a:schemeClr val="tx1"/>
                </a:solidFill>
                <a:latin typeface="Arial" charset="0"/>
                <a:ea typeface="黑体" charset="0"/>
                <a:cs typeface="黑体" charset="0"/>
              </a:defRPr>
            </a:lvl6pPr>
            <a:lvl7pPr marL="2971800" indent="-228600" eaLnBrk="0" fontAlgn="ctr" hangingPunct="0">
              <a:spcBef>
                <a:spcPct val="0"/>
              </a:spcBef>
              <a:spcAft>
                <a:spcPct val="0"/>
              </a:spcAft>
              <a:defRPr b="1">
                <a:solidFill>
                  <a:schemeClr val="tx1"/>
                </a:solidFill>
                <a:latin typeface="Arial" charset="0"/>
                <a:ea typeface="黑体" charset="0"/>
                <a:cs typeface="黑体" charset="0"/>
              </a:defRPr>
            </a:lvl7pPr>
            <a:lvl8pPr marL="3429000" indent="-228600" eaLnBrk="0" fontAlgn="ctr" hangingPunct="0">
              <a:spcBef>
                <a:spcPct val="0"/>
              </a:spcBef>
              <a:spcAft>
                <a:spcPct val="0"/>
              </a:spcAft>
              <a:defRPr b="1">
                <a:solidFill>
                  <a:schemeClr val="tx1"/>
                </a:solidFill>
                <a:latin typeface="Arial" charset="0"/>
                <a:ea typeface="黑体" charset="0"/>
                <a:cs typeface="黑体" charset="0"/>
              </a:defRPr>
            </a:lvl8pPr>
            <a:lvl9pPr marL="3886200" indent="-228600" eaLnBrk="0" fontAlgn="ctr" hangingPunct="0">
              <a:spcBef>
                <a:spcPct val="0"/>
              </a:spcBef>
              <a:spcAft>
                <a:spcPct val="0"/>
              </a:spcAft>
              <a:defRPr b="1">
                <a:solidFill>
                  <a:schemeClr val="tx1"/>
                </a:solidFill>
                <a:latin typeface="Arial" charset="0"/>
                <a:ea typeface="黑体" charset="0"/>
                <a:cs typeface="黑体" charset="0"/>
              </a:defRPr>
            </a:lvl9pPr>
          </a:lstStyle>
          <a:p>
            <a:fld id="{3E54EB46-27F9-DD40-9D09-1EE448B8A51A}" type="slidenum">
              <a:rPr lang="en-US" altLang="zh-CN" b="0">
                <a:solidFill>
                  <a:prstClr val="black"/>
                </a:solidFill>
                <a:latin typeface="Times New Roman" charset="0"/>
                <a:ea typeface="宋体" charset="0"/>
                <a:cs typeface="宋体" charset="0"/>
              </a:rPr>
              <a:pPr/>
              <a:t>6</a:t>
            </a:fld>
            <a:endParaRPr lang="en-US" altLang="zh-CN" b="0">
              <a:solidFill>
                <a:prstClr val="black"/>
              </a:solidFill>
              <a:latin typeface="Times New Roman" charset="0"/>
              <a:ea typeface="宋体" charset="0"/>
              <a:cs typeface="宋体"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kumimoji="0" lang="zh-CN">
              <a:latin typeface="Times New Roman" charset="0"/>
              <a:ea typeface="宋体" charset="0"/>
            </a:endParaRPr>
          </a:p>
        </p:txBody>
      </p:sp>
    </p:spTree>
    <p:extLst>
      <p:ext uri="{BB962C8B-B14F-4D97-AF65-F5344CB8AC3E}">
        <p14:creationId xmlns:p14="http://schemas.microsoft.com/office/powerpoint/2010/main" val="384062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b="1">
                <a:solidFill>
                  <a:schemeClr val="tx1"/>
                </a:solidFill>
                <a:latin typeface="Arial" charset="0"/>
                <a:ea typeface="黑体" charset="0"/>
                <a:cs typeface="黑体" charset="0"/>
              </a:defRPr>
            </a:lvl1pPr>
            <a:lvl2pPr marL="742950" indent="-285750">
              <a:defRPr b="1">
                <a:solidFill>
                  <a:schemeClr val="tx1"/>
                </a:solidFill>
                <a:latin typeface="Arial" charset="0"/>
                <a:ea typeface="黑体" charset="0"/>
                <a:cs typeface="黑体" charset="0"/>
              </a:defRPr>
            </a:lvl2pPr>
            <a:lvl3pPr marL="1143000" indent="-228600">
              <a:defRPr b="1">
                <a:solidFill>
                  <a:schemeClr val="tx1"/>
                </a:solidFill>
                <a:latin typeface="Arial" charset="0"/>
                <a:ea typeface="黑体" charset="0"/>
                <a:cs typeface="黑体" charset="0"/>
              </a:defRPr>
            </a:lvl3pPr>
            <a:lvl4pPr marL="1600200" indent="-228600">
              <a:defRPr b="1">
                <a:solidFill>
                  <a:schemeClr val="tx1"/>
                </a:solidFill>
                <a:latin typeface="Arial" charset="0"/>
                <a:ea typeface="黑体" charset="0"/>
                <a:cs typeface="黑体" charset="0"/>
              </a:defRPr>
            </a:lvl4pPr>
            <a:lvl5pPr marL="2057400" indent="-228600">
              <a:defRPr b="1">
                <a:solidFill>
                  <a:schemeClr val="tx1"/>
                </a:solidFill>
                <a:latin typeface="Arial" charset="0"/>
                <a:ea typeface="黑体" charset="0"/>
                <a:cs typeface="黑体" charset="0"/>
              </a:defRPr>
            </a:lvl5pPr>
            <a:lvl6pPr marL="2514600" indent="-228600" eaLnBrk="0" fontAlgn="ctr" hangingPunct="0">
              <a:spcBef>
                <a:spcPct val="0"/>
              </a:spcBef>
              <a:spcAft>
                <a:spcPct val="0"/>
              </a:spcAft>
              <a:defRPr b="1">
                <a:solidFill>
                  <a:schemeClr val="tx1"/>
                </a:solidFill>
                <a:latin typeface="Arial" charset="0"/>
                <a:ea typeface="黑体" charset="0"/>
                <a:cs typeface="黑体" charset="0"/>
              </a:defRPr>
            </a:lvl6pPr>
            <a:lvl7pPr marL="2971800" indent="-228600" eaLnBrk="0" fontAlgn="ctr" hangingPunct="0">
              <a:spcBef>
                <a:spcPct val="0"/>
              </a:spcBef>
              <a:spcAft>
                <a:spcPct val="0"/>
              </a:spcAft>
              <a:defRPr b="1">
                <a:solidFill>
                  <a:schemeClr val="tx1"/>
                </a:solidFill>
                <a:latin typeface="Arial" charset="0"/>
                <a:ea typeface="黑体" charset="0"/>
                <a:cs typeface="黑体" charset="0"/>
              </a:defRPr>
            </a:lvl7pPr>
            <a:lvl8pPr marL="3429000" indent="-228600" eaLnBrk="0" fontAlgn="ctr" hangingPunct="0">
              <a:spcBef>
                <a:spcPct val="0"/>
              </a:spcBef>
              <a:spcAft>
                <a:spcPct val="0"/>
              </a:spcAft>
              <a:defRPr b="1">
                <a:solidFill>
                  <a:schemeClr val="tx1"/>
                </a:solidFill>
                <a:latin typeface="Arial" charset="0"/>
                <a:ea typeface="黑体" charset="0"/>
                <a:cs typeface="黑体" charset="0"/>
              </a:defRPr>
            </a:lvl8pPr>
            <a:lvl9pPr marL="3886200" indent="-228600" eaLnBrk="0" fontAlgn="ctr" hangingPunct="0">
              <a:spcBef>
                <a:spcPct val="0"/>
              </a:spcBef>
              <a:spcAft>
                <a:spcPct val="0"/>
              </a:spcAft>
              <a:defRPr b="1">
                <a:solidFill>
                  <a:schemeClr val="tx1"/>
                </a:solidFill>
                <a:latin typeface="Arial" charset="0"/>
                <a:ea typeface="黑体" charset="0"/>
                <a:cs typeface="黑体" charset="0"/>
              </a:defRPr>
            </a:lvl9pPr>
          </a:lstStyle>
          <a:p>
            <a:fld id="{3E54EB46-27F9-DD40-9D09-1EE448B8A51A}" type="slidenum">
              <a:rPr lang="en-US" altLang="zh-CN" b="0">
                <a:solidFill>
                  <a:prstClr val="black"/>
                </a:solidFill>
                <a:latin typeface="Times New Roman" charset="0"/>
                <a:ea typeface="宋体" charset="0"/>
                <a:cs typeface="宋体" charset="0"/>
              </a:rPr>
              <a:pPr/>
              <a:t>8</a:t>
            </a:fld>
            <a:endParaRPr lang="en-US" altLang="zh-CN" b="0">
              <a:solidFill>
                <a:prstClr val="black"/>
              </a:solidFill>
              <a:latin typeface="Times New Roman" charset="0"/>
              <a:ea typeface="宋体" charset="0"/>
              <a:cs typeface="宋体"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kumimoji="0" lang="zh-CN">
              <a:latin typeface="Times New Roman" charset="0"/>
              <a:ea typeface="宋体" charset="0"/>
            </a:endParaRPr>
          </a:p>
        </p:txBody>
      </p:sp>
    </p:spTree>
    <p:extLst>
      <p:ext uri="{BB962C8B-B14F-4D97-AF65-F5344CB8AC3E}">
        <p14:creationId xmlns:p14="http://schemas.microsoft.com/office/powerpoint/2010/main" val="3179050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txBox="1">
            <a:spLocks noGrp="1" noChangeArrowheads="1"/>
          </p:cNvSpPr>
          <p:nvPr>
            <p:ph type="sldNum" sz="quarter"/>
          </p:nvPr>
        </p:nvSpPr>
        <p:spPr bwMode="auto"/>
        <p:txBody>
          <a:bodyPr wrap="square" lIns="99048" tIns="49524" rIns="99048" bIns="49524" numCol="1" anchor="b" anchorCtr="0" compatLnSpc="1"/>
          <a:lstStyle/>
          <a:p>
            <a:pPr lvl="0" algn="r" defTabSz="990600"/>
            <a:fld id="{9A0DB2DC-4C9A-4742-B13C-FB6460FD3503}" type="slidenum">
              <a:rPr lang="en-US" altLang="zh-CN" sz="1300" dirty="0"/>
              <a:t>19</a:t>
            </a:fld>
            <a:endParaRPr lang="en-US" altLang="zh-CN" sz="1300" dirty="0"/>
          </a:p>
        </p:txBody>
      </p:sp>
      <p:sp>
        <p:nvSpPr>
          <p:cNvPr id="7" name="Rectangle 7"/>
          <p:cNvSpPr txBox="1">
            <a:spLocks noGrp="1" noChangeArrowheads="1"/>
          </p:cNvSpPr>
          <p:nvPr/>
        </p:nvSpPr>
        <p:spPr bwMode="auto">
          <a:xfrm>
            <a:off x="4021138" y="9720263"/>
            <a:ext cx="3076575" cy="512763"/>
          </a:xfrm>
          <a:prstGeom prst="rect">
            <a:avLst/>
          </a:prstGeom>
          <a:noFill/>
        </p:spPr>
        <p:txBody>
          <a:bodyPr lIns="96626" tIns="48314" rIns="96626" bIns="48314" anchor="b"/>
          <a:lstStyle/>
          <a:p>
            <a:pPr lvl="0" algn="r" defTabSz="967105"/>
            <a:fld id="{9A0DB2DC-4C9A-4742-B13C-FB6460FD3503}" type="slidenum">
              <a:rPr lang="zh-CN" altLang="en-US" sz="1200" dirty="0">
                <a:latin typeface="Times New Roman" panose="02020603050405020304" charset="0"/>
              </a:rPr>
              <a:t>19</a:t>
            </a:fld>
            <a:endParaRPr lang="zh-CN" altLang="en-US" sz="1200" dirty="0">
              <a:latin typeface="Times New Roman" panose="02020603050405020304" charset="0"/>
            </a:endParaRPr>
          </a:p>
        </p:txBody>
      </p:sp>
      <p:sp>
        <p:nvSpPr>
          <p:cNvPr id="1213442" name="Rectangle 2"/>
          <p:cNvSpPr>
            <a:spLocks noGrp="1" noRot="1" noChangeAspect="1" noChangeArrowheads="1" noTextEdit="1"/>
          </p:cNvSpPr>
          <p:nvPr>
            <p:ph type="sldImg"/>
          </p:nvPr>
        </p:nvSpPr>
        <p:spPr>
          <a:xfrm>
            <a:off x="1020763" y="792163"/>
            <a:ext cx="5073650" cy="3806825"/>
          </a:xfrm>
        </p:spPr>
      </p:sp>
      <p:sp>
        <p:nvSpPr>
          <p:cNvPr id="1213443" name="Rectangle 3"/>
          <p:cNvSpPr>
            <a:spLocks noGrp="1" noChangeArrowheads="1"/>
          </p:cNvSpPr>
          <p:nvPr>
            <p:ph type="body" idx="1"/>
          </p:nvPr>
        </p:nvSpPr>
        <p:spPr>
          <a:xfrm>
            <a:off x="947738" y="4862513"/>
            <a:ext cx="5203825" cy="4586288"/>
          </a:xfrm>
        </p:spPr>
        <p:txBody>
          <a:bodyPr wrap="square" lIns="94832" tIns="47415" rIns="94832" bIns="47415" numCol="1" anchor="t" anchorCtr="0" compatLnSpc="1"/>
          <a:lstStyle/>
          <a:p>
            <a:pPr marL="0" marR="0" lvl="0" indent="0" algn="l" defTabSz="95885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txBox="1">
            <a:spLocks noGrp="1" noChangeArrowheads="1"/>
          </p:cNvSpPr>
          <p:nvPr>
            <p:ph type="sldNum" sz="quarter"/>
          </p:nvPr>
        </p:nvSpPr>
        <p:spPr bwMode="auto"/>
        <p:txBody>
          <a:bodyPr wrap="square" lIns="99048" tIns="49524" rIns="99048" bIns="49524" numCol="1" anchor="b" anchorCtr="0" compatLnSpc="1"/>
          <a:lstStyle/>
          <a:p>
            <a:pPr lvl="0" algn="r" defTabSz="990600"/>
            <a:fld id="{9A0DB2DC-4C9A-4742-B13C-FB6460FD3503}" type="slidenum">
              <a:rPr lang="en-US" altLang="zh-CN" sz="1300" dirty="0"/>
              <a:t>24</a:t>
            </a:fld>
            <a:endParaRPr lang="en-US" altLang="zh-CN" sz="1300" dirty="0"/>
          </a:p>
        </p:txBody>
      </p:sp>
      <p:sp>
        <p:nvSpPr>
          <p:cNvPr id="7" name="Rectangle 7"/>
          <p:cNvSpPr txBox="1">
            <a:spLocks noGrp="1" noChangeArrowheads="1"/>
          </p:cNvSpPr>
          <p:nvPr/>
        </p:nvSpPr>
        <p:spPr bwMode="auto">
          <a:xfrm>
            <a:off x="4021138" y="9720263"/>
            <a:ext cx="3076575" cy="512763"/>
          </a:xfrm>
          <a:prstGeom prst="rect">
            <a:avLst/>
          </a:prstGeom>
          <a:noFill/>
        </p:spPr>
        <p:txBody>
          <a:bodyPr lIns="96626" tIns="48314" rIns="96626" bIns="48314" anchor="b"/>
          <a:lstStyle/>
          <a:p>
            <a:pPr lvl="0" algn="r" defTabSz="967105"/>
            <a:fld id="{9A0DB2DC-4C9A-4742-B13C-FB6460FD3503}" type="slidenum">
              <a:rPr lang="zh-CN" altLang="en-US" sz="1200" dirty="0">
                <a:latin typeface="Times New Roman" panose="02020603050405020304" charset="0"/>
              </a:rPr>
              <a:t>24</a:t>
            </a:fld>
            <a:endParaRPr lang="zh-CN" altLang="en-US" sz="1200" dirty="0">
              <a:latin typeface="Times New Roman" panose="02020603050405020304" charset="0"/>
            </a:endParaRPr>
          </a:p>
        </p:txBody>
      </p:sp>
      <p:sp>
        <p:nvSpPr>
          <p:cNvPr id="1217538" name="Rectangle 2"/>
          <p:cNvSpPr>
            <a:spLocks noGrp="1" noRot="1" noChangeAspect="1" noChangeArrowheads="1" noTextEdit="1"/>
          </p:cNvSpPr>
          <p:nvPr>
            <p:ph type="sldImg"/>
          </p:nvPr>
        </p:nvSpPr>
        <p:spPr>
          <a:xfrm>
            <a:off x="1020763" y="792163"/>
            <a:ext cx="5073650" cy="3806825"/>
          </a:xfrm>
        </p:spPr>
      </p:sp>
      <p:sp>
        <p:nvSpPr>
          <p:cNvPr id="1217539" name="Rectangle 3"/>
          <p:cNvSpPr>
            <a:spLocks noGrp="1" noChangeArrowheads="1"/>
          </p:cNvSpPr>
          <p:nvPr>
            <p:ph type="body" idx="1"/>
          </p:nvPr>
        </p:nvSpPr>
        <p:spPr>
          <a:xfrm>
            <a:off x="947738" y="4862513"/>
            <a:ext cx="5203825" cy="4586288"/>
          </a:xfrm>
        </p:spPr>
        <p:txBody>
          <a:bodyPr wrap="square" lIns="94832" tIns="47415" rIns="94832" bIns="47415" numCol="1" anchor="t" anchorCtr="0" compatLnSpc="1"/>
          <a:lstStyle/>
          <a:p>
            <a:pPr marL="0" marR="0" lvl="0" indent="0" algn="l" defTabSz="95885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txBox="1">
            <a:spLocks noGrp="1" noChangeArrowheads="1"/>
          </p:cNvSpPr>
          <p:nvPr>
            <p:ph type="sldNum" sz="quarter"/>
          </p:nvPr>
        </p:nvSpPr>
        <p:spPr bwMode="auto"/>
        <p:txBody>
          <a:bodyPr wrap="square" lIns="99048" tIns="49524" rIns="99048" bIns="49524" numCol="1" anchor="b" anchorCtr="0" compatLnSpc="1"/>
          <a:lstStyle/>
          <a:p>
            <a:pPr lvl="0" algn="r" defTabSz="990600"/>
            <a:fld id="{9A0DB2DC-4C9A-4742-B13C-FB6460FD3503}" type="slidenum">
              <a:rPr lang="en-US" altLang="zh-CN" sz="1300" dirty="0"/>
              <a:t>25</a:t>
            </a:fld>
            <a:endParaRPr lang="en-US" altLang="zh-CN" sz="1300" dirty="0"/>
          </a:p>
        </p:txBody>
      </p:sp>
      <p:sp>
        <p:nvSpPr>
          <p:cNvPr id="7" name="Rectangle 7"/>
          <p:cNvSpPr txBox="1">
            <a:spLocks noGrp="1" noChangeArrowheads="1"/>
          </p:cNvSpPr>
          <p:nvPr/>
        </p:nvSpPr>
        <p:spPr bwMode="auto">
          <a:xfrm>
            <a:off x="4021138" y="9720263"/>
            <a:ext cx="3076575" cy="512763"/>
          </a:xfrm>
          <a:prstGeom prst="rect">
            <a:avLst/>
          </a:prstGeom>
          <a:noFill/>
        </p:spPr>
        <p:txBody>
          <a:bodyPr lIns="96626" tIns="48314" rIns="96626" bIns="48314" anchor="b"/>
          <a:lstStyle/>
          <a:p>
            <a:pPr lvl="0" algn="r" defTabSz="967105"/>
            <a:fld id="{9A0DB2DC-4C9A-4742-B13C-FB6460FD3503}" type="slidenum">
              <a:rPr lang="zh-CN" altLang="en-US" sz="1200" dirty="0">
                <a:latin typeface="Times New Roman" panose="02020603050405020304" charset="0"/>
              </a:rPr>
              <a:t>25</a:t>
            </a:fld>
            <a:endParaRPr lang="zh-CN" altLang="en-US" sz="1200" dirty="0">
              <a:latin typeface="Times New Roman" panose="02020603050405020304" charset="0"/>
            </a:endParaRPr>
          </a:p>
        </p:txBody>
      </p:sp>
      <p:sp>
        <p:nvSpPr>
          <p:cNvPr id="1236994" name="Rectangle 2"/>
          <p:cNvSpPr>
            <a:spLocks noGrp="1" noRot="1" noChangeAspect="1" noChangeArrowheads="1" noTextEdit="1"/>
          </p:cNvSpPr>
          <p:nvPr>
            <p:ph type="sldImg"/>
          </p:nvPr>
        </p:nvSpPr>
        <p:spPr>
          <a:xfrm>
            <a:off x="1020763" y="792163"/>
            <a:ext cx="5073650" cy="3806825"/>
          </a:xfrm>
        </p:spPr>
      </p:sp>
      <p:sp>
        <p:nvSpPr>
          <p:cNvPr id="1236995" name="Rectangle 3"/>
          <p:cNvSpPr>
            <a:spLocks noGrp="1" noChangeArrowheads="1"/>
          </p:cNvSpPr>
          <p:nvPr>
            <p:ph type="body" idx="1"/>
          </p:nvPr>
        </p:nvSpPr>
        <p:spPr>
          <a:xfrm>
            <a:off x="947738" y="4862513"/>
            <a:ext cx="5203825" cy="4586288"/>
          </a:xfrm>
        </p:spPr>
        <p:txBody>
          <a:bodyPr wrap="square" lIns="94832" tIns="47415" rIns="94832" bIns="47415" numCol="1" anchor="t" anchorCtr="0" compatLnSpc="1"/>
          <a:lstStyle/>
          <a:p>
            <a:pPr marL="0" marR="0" lvl="0" indent="0" algn="l" defTabSz="95885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txBox="1">
            <a:spLocks noGrp="1" noChangeArrowheads="1"/>
          </p:cNvSpPr>
          <p:nvPr>
            <p:ph type="sldNum" sz="quarter"/>
          </p:nvPr>
        </p:nvSpPr>
        <p:spPr bwMode="auto"/>
        <p:txBody>
          <a:bodyPr wrap="square" lIns="99048" tIns="49524" rIns="99048" bIns="49524" numCol="1" anchor="b" anchorCtr="0" compatLnSpc="1"/>
          <a:lstStyle/>
          <a:p>
            <a:pPr lvl="0" algn="r" defTabSz="990600"/>
            <a:fld id="{9A0DB2DC-4C9A-4742-B13C-FB6460FD3503}" type="slidenum">
              <a:rPr lang="en-US" altLang="zh-CN" sz="1300" dirty="0"/>
              <a:t>27</a:t>
            </a:fld>
            <a:endParaRPr lang="en-US" altLang="zh-CN" sz="1300" dirty="0"/>
          </a:p>
        </p:txBody>
      </p:sp>
      <p:sp>
        <p:nvSpPr>
          <p:cNvPr id="7" name="Rectangle 7"/>
          <p:cNvSpPr txBox="1">
            <a:spLocks noGrp="1" noChangeArrowheads="1"/>
          </p:cNvSpPr>
          <p:nvPr/>
        </p:nvSpPr>
        <p:spPr bwMode="auto">
          <a:xfrm>
            <a:off x="4021138" y="9720263"/>
            <a:ext cx="3076575" cy="512763"/>
          </a:xfrm>
          <a:prstGeom prst="rect">
            <a:avLst/>
          </a:prstGeom>
          <a:noFill/>
        </p:spPr>
        <p:txBody>
          <a:bodyPr lIns="96626" tIns="48314" rIns="96626" bIns="48314" anchor="b"/>
          <a:lstStyle/>
          <a:p>
            <a:pPr lvl="0" algn="r" defTabSz="967105"/>
            <a:fld id="{9A0DB2DC-4C9A-4742-B13C-FB6460FD3503}" type="slidenum">
              <a:rPr lang="zh-CN" altLang="en-US" sz="1200" dirty="0">
                <a:latin typeface="Times New Roman" panose="02020603050405020304" charset="0"/>
              </a:rPr>
              <a:t>27</a:t>
            </a:fld>
            <a:endParaRPr lang="zh-CN" altLang="en-US" sz="1200" dirty="0">
              <a:latin typeface="Times New Roman" panose="02020603050405020304" charset="0"/>
            </a:endParaRPr>
          </a:p>
        </p:txBody>
      </p:sp>
      <p:sp>
        <p:nvSpPr>
          <p:cNvPr id="1221634" name="Rectangle 2"/>
          <p:cNvSpPr>
            <a:spLocks noGrp="1" noRot="1" noChangeAspect="1" noChangeArrowheads="1" noTextEdit="1"/>
          </p:cNvSpPr>
          <p:nvPr>
            <p:ph type="sldImg"/>
          </p:nvPr>
        </p:nvSpPr>
        <p:spPr>
          <a:xfrm>
            <a:off x="1020763" y="792163"/>
            <a:ext cx="5073650" cy="3806825"/>
          </a:xfrm>
        </p:spPr>
      </p:sp>
      <p:sp>
        <p:nvSpPr>
          <p:cNvPr id="1221635" name="Rectangle 3"/>
          <p:cNvSpPr>
            <a:spLocks noGrp="1" noChangeArrowheads="1"/>
          </p:cNvSpPr>
          <p:nvPr>
            <p:ph type="body" idx="1"/>
          </p:nvPr>
        </p:nvSpPr>
        <p:spPr>
          <a:xfrm>
            <a:off x="947738" y="4862513"/>
            <a:ext cx="5203825" cy="4586288"/>
          </a:xfrm>
        </p:spPr>
        <p:txBody>
          <a:bodyPr wrap="square" lIns="94832" tIns="47415" rIns="94832" bIns="47415" numCol="1" anchor="t" anchorCtr="0" compatLnSpc="1"/>
          <a:lstStyle/>
          <a:p>
            <a:pPr marL="0" marR="0" lvl="0" indent="0" algn="l" defTabSz="95885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ph type="sldNum" sz="quarter"/>
          </p:nvPr>
        </p:nvSpPr>
        <p:spPr bwMode="auto"/>
        <p:txBody>
          <a:bodyPr wrap="square" lIns="99048" tIns="49524" rIns="99048" bIns="49524" numCol="1" anchor="b" anchorCtr="0" compatLnSpc="1"/>
          <a:lstStyle/>
          <a:p>
            <a:pPr lvl="0" algn="r" defTabSz="990600"/>
            <a:fld id="{9A0DB2DC-4C9A-4742-B13C-FB6460FD3503}" type="slidenum">
              <a:rPr lang="en-US" altLang="zh-CN" sz="1300" dirty="0"/>
              <a:t>29</a:t>
            </a:fld>
            <a:endParaRPr lang="en-US" altLang="zh-CN" sz="1300" dirty="0"/>
          </a:p>
        </p:txBody>
      </p:sp>
      <p:sp>
        <p:nvSpPr>
          <p:cNvPr id="475138" name="Rectangle 2"/>
          <p:cNvSpPr>
            <a:spLocks noGrp="1" noRot="1" noChangeAspect="1" noChangeArrowheads="1" noTextEdit="1"/>
          </p:cNvSpPr>
          <p:nvPr>
            <p:ph type="sldImg"/>
          </p:nvPr>
        </p:nvSpPr>
        <p:spPr>
          <a:xfrm>
            <a:off x="0" y="339725"/>
            <a:ext cx="1588" cy="1588"/>
          </a:xfrm>
        </p:spPr>
      </p:sp>
      <p:sp>
        <p:nvSpPr>
          <p:cNvPr id="475139" name="Rectangle 3"/>
          <p:cNvSpPr>
            <a:spLocks noGrp="1" noChangeArrowheads="1"/>
          </p:cNvSpPr>
          <p:nvPr>
            <p:ph type="body" idx="1"/>
          </p:nvPr>
        </p:nvSpPr>
        <p:spPr>
          <a:xfrm>
            <a:off x="520700" y="4830763"/>
            <a:ext cx="6062663" cy="4543425"/>
          </a:xfrm>
        </p:spPr>
        <p:txBody>
          <a:bodyPr wrap="square" lIns="99048" tIns="49524" rIns="99048" bIns="49524"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2019/9/15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3797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2019/9/15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2012806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2019/9/15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286663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2019/9/15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3757432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027113"/>
          </a:xfrm>
        </p:spPr>
        <p:txBody>
          <a:bodyPr/>
          <a:lstStyle/>
          <a:p>
            <a:r>
              <a:rPr lang="zh-CN" altLang="en-US"/>
              <a:t>单击此处编辑母版标题样式</a:t>
            </a:r>
          </a:p>
        </p:txBody>
      </p:sp>
      <p:sp>
        <p:nvSpPr>
          <p:cNvPr id="3" name="表格占位符 2"/>
          <p:cNvSpPr>
            <a:spLocks noGrp="1"/>
          </p:cNvSpPr>
          <p:nvPr>
            <p:ph type="tbl" idx="1"/>
          </p:nvPr>
        </p:nvSpPr>
        <p:spPr>
          <a:xfrm>
            <a:off x="457200" y="1628775"/>
            <a:ext cx="82296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1027867580"/>
      </p:ext>
    </p:extLst>
  </p:cSld>
  <p:clrMapOvr>
    <a:masterClrMapping/>
  </p:clrMapOvr>
  <p:transition advTm="3000"/>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428344739"/>
      </p:ext>
    </p:extLst>
  </p:cSld>
  <p:clrMapOvr>
    <a:masterClrMapping/>
  </p:clrMapOvr>
  <p:transition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2019/9/15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87034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2019/9/15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410694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2019/9/15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3725351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2019/9/15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380174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2019/9/15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128299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2019/9/15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1840572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2019/9/15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3661230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2019/9/15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3885485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938" y="0"/>
            <a:ext cx="91281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ea typeface="宋体" charset="0"/>
                <a:cs typeface="宋体" charset="0"/>
              </a:defRPr>
            </a:lvl1pPr>
          </a:lstStyle>
          <a:p>
            <a:pPr>
              <a:defRPr/>
            </a:pPr>
            <a:fld id="{CFB16230-400B-A247-B897-24D9491FBBB8}" type="datetimeFigureOut">
              <a:rPr lang="zh-CN" altLang="en-US"/>
              <a:pPr>
                <a:defRPr/>
              </a:pPr>
              <a:t>2019/9/15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45322436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ctr" rtl="0" eaLnBrk="0" fontAlgn="base" hangingPunct="0">
        <a:spcBef>
          <a:spcPct val="0"/>
        </a:spcBef>
        <a:spcAft>
          <a:spcPct val="0"/>
        </a:spcAft>
        <a:defRPr kumimoji="1" sz="44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5pPr>
      <a:lvl6pPr marL="457200" algn="ctr" rtl="0" fontAlgn="base">
        <a:spcBef>
          <a:spcPct val="0"/>
        </a:spcBef>
        <a:spcAft>
          <a:spcPct val="0"/>
        </a:spcAft>
        <a:defRPr kumimoji="1" sz="4400">
          <a:solidFill>
            <a:schemeClr val="tx1"/>
          </a:solidFill>
          <a:latin typeface="Calibri" pitchFamily="34" charset="0"/>
          <a:ea typeface="宋体" pitchFamily="2" charset="-122"/>
        </a:defRPr>
      </a:lvl6pPr>
      <a:lvl7pPr marL="914400" algn="ctr" rtl="0" fontAlgn="base">
        <a:spcBef>
          <a:spcPct val="0"/>
        </a:spcBef>
        <a:spcAft>
          <a:spcPct val="0"/>
        </a:spcAft>
        <a:defRPr kumimoji="1" sz="4400">
          <a:solidFill>
            <a:schemeClr val="tx1"/>
          </a:solidFill>
          <a:latin typeface="Calibri" pitchFamily="34" charset="0"/>
          <a:ea typeface="宋体" pitchFamily="2" charset="-122"/>
        </a:defRPr>
      </a:lvl7pPr>
      <a:lvl8pPr marL="1371600" algn="ctr" rtl="0" fontAlgn="base">
        <a:spcBef>
          <a:spcPct val="0"/>
        </a:spcBef>
        <a:spcAft>
          <a:spcPct val="0"/>
        </a:spcAft>
        <a:defRPr kumimoji="1" sz="4400">
          <a:solidFill>
            <a:schemeClr val="tx1"/>
          </a:solidFill>
          <a:latin typeface="Calibri" pitchFamily="34" charset="0"/>
          <a:ea typeface="宋体" pitchFamily="2" charset="-122"/>
        </a:defRPr>
      </a:lvl8pPr>
      <a:lvl9pPr marL="1828800" algn="ctr"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黑体" charset="0"/>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黑体" charset="0"/>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zh.wikipedia.org/wiki/%E9%87%8F%E5%AD%90%E8%AE%A1%E7%AE%97%E6%9C%BA" TargetMode="External"/><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hyperlink" Target="http://zh.wikipedia.org/w/index.php?title=%E5%88%86%E5%B8%83%E5%BC%8F%E8%AE%A1%E7%AE%97%E6%8A%80%E6%9C%AF&amp;action=edit&amp;redlink=1"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png"/><Relationship Id="rId3" Type="http://schemas.openxmlformats.org/officeDocument/2006/relationships/notesSlide" Target="../notesSlides/notesSlide4.xml"/><Relationship Id="rId7" Type="http://schemas.openxmlformats.org/officeDocument/2006/relationships/image" Target="../media/image10.png"/><Relationship Id="rId12"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jpeg"/><Relationship Id="rId4" Type="http://schemas.openxmlformats.org/officeDocument/2006/relationships/image" Target="../media/image7.emf"/><Relationship Id="rId9" Type="http://schemas.openxmlformats.org/officeDocument/2006/relationships/hyperlink" Target="http://setiathome.ssl.berkeley.edu/index.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9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S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988"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3" name="Picture 5" descr="CG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0"/>
            <a:ext cx="1042987"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4" name="Rectangle 11"/>
          <p:cNvSpPr>
            <a:spLocks noChangeArrowheads="1"/>
          </p:cNvSpPr>
          <p:nvPr/>
        </p:nvSpPr>
        <p:spPr bwMode="auto">
          <a:xfrm>
            <a:off x="69615" y="2527146"/>
            <a:ext cx="9107487"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vl="0" algn="ctr" fontAlgn="base" latinLnBrk="1">
              <a:spcBef>
                <a:spcPct val="0"/>
              </a:spcBef>
              <a:spcAft>
                <a:spcPct val="0"/>
              </a:spcAft>
            </a:pPr>
            <a:r>
              <a:rPr lang="zh-CN" altLang="en-US" sz="5400" b="1" dirty="0">
                <a:solidFill>
                  <a:srgbClr val="FF3300"/>
                </a:solidFill>
                <a:latin typeface="宋体" charset="0"/>
                <a:ea typeface="黑体" charset="0"/>
              </a:rPr>
              <a:t>高级分布式系统</a:t>
            </a:r>
            <a:endParaRPr kumimoji="0" lang="zh-CN" altLang="en-US" sz="5400" b="1" i="0" u="none" strike="noStrike" kern="1200" cap="none" spc="0" normalizeH="0" baseline="0" noProof="0" dirty="0">
              <a:ln>
                <a:noFill/>
              </a:ln>
              <a:solidFill>
                <a:srgbClr val="FF3300"/>
              </a:solidFill>
              <a:effectLst/>
              <a:uLnTx/>
              <a:uFillTx/>
              <a:latin typeface="宋体" charset="0"/>
              <a:ea typeface="黑体" charset="0"/>
            </a:endParaRPr>
          </a:p>
        </p:txBody>
      </p:sp>
      <p:sp>
        <p:nvSpPr>
          <p:cNvPr id="3" name="副标题 2">
            <a:extLst>
              <a:ext uri="{FF2B5EF4-FFF2-40B4-BE49-F238E27FC236}">
                <a16:creationId xmlns:a16="http://schemas.microsoft.com/office/drawing/2014/main" id="{9599FBA8-10DE-6B49-A55A-CAAA5968AEC3}"/>
              </a:ext>
            </a:extLst>
          </p:cNvPr>
          <p:cNvSpPr>
            <a:spLocks noGrp="1"/>
          </p:cNvSpPr>
          <p:nvPr>
            <p:ph type="subTitle" idx="1"/>
          </p:nvPr>
        </p:nvSpPr>
        <p:spPr>
          <a:xfrm>
            <a:off x="1331640" y="5517232"/>
            <a:ext cx="6336704" cy="622920"/>
          </a:xfrm>
        </p:spPr>
        <p:txBody>
          <a:bodyPr/>
          <a:lstStyle/>
          <a:p>
            <a:r>
              <a:rPr kumimoji="1" lang="zh-CN" altLang="en-US" dirty="0">
                <a:solidFill>
                  <a:srgbClr val="2826F5"/>
                </a:solidFill>
              </a:rPr>
              <a:t>金</a:t>
            </a:r>
            <a:r>
              <a:rPr lang="en-US" altLang="zh-CN" dirty="0">
                <a:solidFill>
                  <a:srgbClr val="2826F5"/>
                </a:solidFill>
              </a:rPr>
              <a:t>	</a:t>
            </a:r>
            <a:r>
              <a:rPr kumimoji="1" lang="zh-CN" altLang="en-US" dirty="0">
                <a:solidFill>
                  <a:srgbClr val="2826F5"/>
                </a:solidFill>
              </a:rPr>
              <a:t>海</a:t>
            </a:r>
          </a:p>
        </p:txBody>
      </p:sp>
      <p:pic>
        <p:nvPicPr>
          <p:cNvPr id="7" name="图片 6">
            <a:extLst>
              <a:ext uri="{FF2B5EF4-FFF2-40B4-BE49-F238E27FC236}">
                <a16:creationId xmlns:a16="http://schemas.microsoft.com/office/drawing/2014/main" id="{536D7FB2-D355-2B45-B371-841A68A18EE2}"/>
              </a:ext>
            </a:extLst>
          </p:cNvPr>
          <p:cNvPicPr>
            <a:picLocks noChangeAspect="1"/>
          </p:cNvPicPr>
          <p:nvPr/>
        </p:nvPicPr>
        <p:blipFill>
          <a:blip r:embed="rId5"/>
          <a:stretch>
            <a:fillRect/>
          </a:stretch>
        </p:blipFill>
        <p:spPr>
          <a:xfrm>
            <a:off x="1" y="5454352"/>
            <a:ext cx="1403648" cy="1403648"/>
          </a:xfrm>
          <a:prstGeom prst="rect">
            <a:avLst/>
          </a:prstGeom>
        </p:spPr>
      </p:pic>
    </p:spTree>
    <p:extLst>
      <p:ext uri="{BB962C8B-B14F-4D97-AF65-F5344CB8AC3E}">
        <p14:creationId xmlns:p14="http://schemas.microsoft.com/office/powerpoint/2010/main" val="484847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4" name="Text Box 4"/>
          <p:cNvSpPr txBox="1">
            <a:spLocks noChangeArrowheads="1"/>
          </p:cNvSpPr>
          <p:nvPr/>
        </p:nvSpPr>
        <p:spPr bwMode="auto">
          <a:xfrm>
            <a:off x="179512" y="1149792"/>
            <a:ext cx="8784976" cy="4532972"/>
          </a:xfrm>
          <a:prstGeom prst="rect">
            <a:avLst/>
          </a:prstGeom>
          <a:noFill/>
          <a:ln>
            <a:noFill/>
          </a:ln>
          <a:effectLst/>
        </p:spPr>
        <p:txBody>
          <a:bodyPr wrap="square">
            <a:spAutoFit/>
          </a:bodyPr>
          <a:lstStyle/>
          <a:p>
            <a:pPr marL="457200" indent="-457200" fontAlgn="auto">
              <a:lnSpc>
                <a:spcPct val="150000"/>
              </a:lnSpc>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分布式系统都建立于大量自治的计算机节点之上。这些节点通过</a:t>
            </a:r>
            <a:r>
              <a:rPr lang="en-US" altLang="zh-CN" sz="2800" dirty="0">
                <a:latin typeface="Arial" panose="020B0604020202020204" pitchFamily="34" charset="0"/>
                <a:ea typeface="SimHei" panose="02010609060101010101" pitchFamily="49" charset="-122"/>
                <a:cs typeface="Arial" panose="020B0604020202020204" pitchFamily="34" charset="0"/>
              </a:rPr>
              <a:t>SAN (System Area Network)</a:t>
            </a:r>
            <a:r>
              <a:rPr lang="zh-CN" altLang="en-US" sz="2800" dirty="0">
                <a:latin typeface="Arial" panose="020B0604020202020204" pitchFamily="34" charset="0"/>
                <a:ea typeface="SimHei" panose="02010609060101010101" pitchFamily="49" charset="-122"/>
                <a:cs typeface="Arial" panose="020B0604020202020204" pitchFamily="34" charset="0"/>
              </a:rPr>
              <a:t>、</a:t>
            </a:r>
            <a:r>
              <a:rPr lang="en-US" altLang="zh-CN" sz="2800" dirty="0">
                <a:latin typeface="Arial" panose="020B0604020202020204" pitchFamily="34" charset="0"/>
                <a:ea typeface="SimHei" panose="02010609060101010101" pitchFamily="49" charset="-122"/>
                <a:cs typeface="Arial" panose="020B0604020202020204" pitchFamily="34" charset="0"/>
              </a:rPr>
              <a:t>LAN</a:t>
            </a:r>
            <a:r>
              <a:rPr lang="zh-CN" altLang="en-US" sz="2800" dirty="0">
                <a:latin typeface="Arial" panose="020B0604020202020204" pitchFamily="34" charset="0"/>
                <a:ea typeface="SimHei" panose="02010609060101010101" pitchFamily="49" charset="-122"/>
                <a:cs typeface="Arial" panose="020B0604020202020204" pitchFamily="34" charset="0"/>
              </a:rPr>
              <a:t>或</a:t>
            </a:r>
            <a:r>
              <a:rPr lang="en-US" altLang="zh-CN" sz="2800" dirty="0">
                <a:latin typeface="Arial" panose="020B0604020202020204" pitchFamily="34" charset="0"/>
                <a:ea typeface="SimHei" panose="02010609060101010101" pitchFamily="49" charset="-122"/>
                <a:cs typeface="Arial" panose="020B0604020202020204" pitchFamily="34" charset="0"/>
              </a:rPr>
              <a:t>WAN</a:t>
            </a:r>
            <a:r>
              <a:rPr lang="zh-CN" altLang="en-US" sz="2800" dirty="0">
                <a:latin typeface="Arial" panose="020B0604020202020204" pitchFamily="34" charset="0"/>
                <a:ea typeface="SimHei" panose="02010609060101010101" pitchFamily="49" charset="-122"/>
                <a:cs typeface="Arial" panose="020B0604020202020204" pitchFamily="34" charset="0"/>
              </a:rPr>
              <a:t>以层次方式互连</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marL="457200" indent="-457200" fontAlgn="auto">
              <a:lnSpc>
                <a:spcPct val="150000"/>
              </a:lnSpc>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分布式系统被认为高可扩展，并能在物理上或逻辑上达到</a:t>
            </a:r>
            <a:r>
              <a:rPr lang="en-US" altLang="zh-CN" sz="2800" dirty="0">
                <a:latin typeface="Arial" panose="020B0604020202020204" pitchFamily="34" charset="0"/>
                <a:ea typeface="SimHei" panose="02010609060101010101" pitchFamily="49" charset="-122"/>
                <a:cs typeface="Arial" panose="020B0604020202020204" pitchFamily="34" charset="0"/>
              </a:rPr>
              <a:t>Web</a:t>
            </a:r>
            <a:r>
              <a:rPr lang="zh-CN" altLang="en-US" sz="2800" dirty="0">
                <a:latin typeface="Arial" panose="020B0604020202020204" pitchFamily="34" charset="0"/>
                <a:ea typeface="SimHei" panose="02010609060101010101" pitchFamily="49" charset="-122"/>
                <a:cs typeface="Arial" panose="020B0604020202020204" pitchFamily="34" charset="0"/>
              </a:rPr>
              <a:t>规模互连</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marL="457200" indent="-457200" fontAlgn="auto">
              <a:lnSpc>
                <a:spcPct val="150000"/>
              </a:lnSpc>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分布式系统被划分为四组：集群、</a:t>
            </a:r>
            <a:r>
              <a:rPr lang="en-US" altLang="zh-CN" sz="2800" dirty="0">
                <a:latin typeface="Arial" panose="020B0604020202020204" pitchFamily="34" charset="0"/>
                <a:ea typeface="SimHei" panose="02010609060101010101" pitchFamily="49" charset="-122"/>
                <a:cs typeface="Arial" panose="020B0604020202020204" pitchFamily="34" charset="0"/>
              </a:rPr>
              <a:t>P2P</a:t>
            </a:r>
            <a:r>
              <a:rPr lang="zh-CN" altLang="en-US" sz="2800" dirty="0">
                <a:latin typeface="Arial" panose="020B0604020202020204" pitchFamily="34" charset="0"/>
                <a:ea typeface="SimHei" panose="02010609060101010101" pitchFamily="49" charset="-122"/>
                <a:cs typeface="Arial" panose="020B0604020202020204" pitchFamily="34" charset="0"/>
              </a:rPr>
              <a:t>网络、计算网格、大数据中心之上的云计算</a:t>
            </a:r>
          </a:p>
        </p:txBody>
      </p:sp>
      <p:sp>
        <p:nvSpPr>
          <p:cNvPr id="10242" name="Rectangle 2"/>
          <p:cNvSpPr>
            <a:spLocks noGrp="1" noChangeArrowheads="1"/>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dirty="0">
                <a:solidFill>
                  <a:srgbClr val="2826F5"/>
                </a:solidFill>
                <a:latin typeface="SimHei" panose="02010609060101010101" pitchFamily="49" charset="-122"/>
                <a:ea typeface="SimHei" panose="02010609060101010101" pitchFamily="49" charset="-122"/>
              </a:rPr>
              <a:t>分布式系统的表现形式</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nvSpPr>
        <p:spPr>
          <a:xfrm>
            <a:off x="0" y="-27384"/>
            <a:ext cx="9144000" cy="1115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914400">
              <a:lnSpc>
                <a:spcPct val="90000"/>
              </a:lnSpc>
              <a:defRPr sz="4400">
                <a:latin typeface="黑体"/>
                <a:ea typeface="黑体"/>
                <a:cs typeface="黑体"/>
                <a:sym typeface="黑体"/>
              </a:defRPr>
            </a:lvl1pPr>
          </a:lstStyle>
          <a:p>
            <a:r>
              <a:rPr lang="zh-CN" altLang="en-US"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rPr>
              <a:t>九、</a:t>
            </a:r>
            <a:r>
              <a:rPr lang="zh-CN" altLang="en-US" sz="4800" dirty="0">
                <a:solidFill>
                  <a:srgbClr val="2826F5"/>
                </a:solidFill>
                <a:latin typeface="SimHei" panose="02010609060101010101" pitchFamily="49" charset="-122"/>
                <a:ea typeface="SimHei" panose="02010609060101010101" pitchFamily="49" charset="-122"/>
                <a:cs typeface="+mj-cs"/>
              </a:rPr>
              <a:t>流数据与流处理</a:t>
            </a:r>
          </a:p>
        </p:txBody>
      </p:sp>
      <p:grpSp>
        <p:nvGrpSpPr>
          <p:cNvPr id="3" name="组合 2"/>
          <p:cNvGrpSpPr/>
          <p:nvPr/>
        </p:nvGrpSpPr>
        <p:grpSpPr>
          <a:xfrm>
            <a:off x="876033" y="2099257"/>
            <a:ext cx="7863159" cy="1041745"/>
            <a:chOff x="876033" y="2619021"/>
            <a:chExt cx="7863159" cy="1041745"/>
          </a:xfrm>
        </p:grpSpPr>
        <p:grpSp>
          <p:nvGrpSpPr>
            <p:cNvPr id="121" name="Group 121"/>
            <p:cNvGrpSpPr/>
            <p:nvPr/>
          </p:nvGrpSpPr>
          <p:grpSpPr>
            <a:xfrm>
              <a:off x="876033" y="2707109"/>
              <a:ext cx="6135372" cy="856649"/>
              <a:chOff x="-558800" y="-197806"/>
              <a:chExt cx="6135371" cy="856648"/>
            </a:xfrm>
          </p:grpSpPr>
          <p:pic>
            <p:nvPicPr>
              <p:cNvPr id="117" name="image1.png"/>
              <p:cNvPicPr>
                <a:picLocks noChangeAspect="1"/>
              </p:cNvPicPr>
              <p:nvPr/>
            </p:nvPicPr>
            <p:blipFill>
              <a:blip r:embed="rId2"/>
              <a:stretch>
                <a:fillRect/>
              </a:stretch>
            </p:blipFill>
            <p:spPr>
              <a:xfrm>
                <a:off x="-558800" y="-178089"/>
                <a:ext cx="840741" cy="836931"/>
              </a:xfrm>
              <a:prstGeom prst="rect">
                <a:avLst/>
              </a:prstGeom>
              <a:ln w="12700" cap="flat">
                <a:noFill/>
                <a:miter lim="400000"/>
              </a:ln>
              <a:effectLst/>
            </p:spPr>
          </p:pic>
          <p:pic>
            <p:nvPicPr>
              <p:cNvPr id="118" name="image2.png"/>
              <p:cNvPicPr>
                <a:picLocks noChangeAspect="1"/>
              </p:cNvPicPr>
              <p:nvPr/>
            </p:nvPicPr>
            <p:blipFill>
              <a:blip r:embed="rId3"/>
              <a:stretch>
                <a:fillRect/>
              </a:stretch>
            </p:blipFill>
            <p:spPr>
              <a:xfrm>
                <a:off x="4580890" y="-178089"/>
                <a:ext cx="995681" cy="826136"/>
              </a:xfrm>
              <a:prstGeom prst="rect">
                <a:avLst/>
              </a:prstGeom>
              <a:ln w="12700" cap="flat">
                <a:noFill/>
                <a:miter lim="400000"/>
              </a:ln>
              <a:effectLst/>
            </p:spPr>
          </p:pic>
          <p:pic>
            <p:nvPicPr>
              <p:cNvPr id="119" name="image3.png"/>
              <p:cNvPicPr>
                <a:picLocks noChangeAspect="1"/>
              </p:cNvPicPr>
              <p:nvPr/>
            </p:nvPicPr>
            <p:blipFill>
              <a:blip r:embed="rId4"/>
              <a:stretch>
                <a:fillRect/>
              </a:stretch>
            </p:blipFill>
            <p:spPr>
              <a:xfrm rot="1380000">
                <a:off x="2322675" y="-197806"/>
                <a:ext cx="572771" cy="825501"/>
              </a:xfrm>
              <a:prstGeom prst="rect">
                <a:avLst/>
              </a:prstGeom>
              <a:ln w="12700" cap="flat">
                <a:noFill/>
                <a:miter lim="400000"/>
              </a:ln>
              <a:effectLst/>
            </p:spPr>
          </p:pic>
        </p:grpSp>
        <p:pic>
          <p:nvPicPr>
            <p:cNvPr id="9" name="图片 8">
              <a:extLst>
                <a:ext uri="{FF2B5EF4-FFF2-40B4-BE49-F238E27FC236}">
                  <a16:creationId xmlns:a16="http://schemas.microsoft.com/office/drawing/2014/main" id="{B6FA3217-0222-4FE1-A629-5EE1D00B45E0}"/>
                </a:ext>
              </a:extLst>
            </p:cNvPr>
            <p:cNvPicPr>
              <a:picLocks noChangeAspect="1"/>
            </p:cNvPicPr>
            <p:nvPr/>
          </p:nvPicPr>
          <p:blipFill>
            <a:blip r:embed="rId5"/>
            <a:stretch>
              <a:fillRect/>
            </a:stretch>
          </p:blipFill>
          <p:spPr>
            <a:xfrm>
              <a:off x="2190054" y="2686821"/>
              <a:ext cx="1068501" cy="793393"/>
            </a:xfrm>
            <a:prstGeom prst="rect">
              <a:avLst/>
            </a:prstGeom>
          </p:spPr>
        </p:pic>
        <p:pic>
          <p:nvPicPr>
            <p:cNvPr id="10" name="图片 9">
              <a:extLst>
                <a:ext uri="{FF2B5EF4-FFF2-40B4-BE49-F238E27FC236}">
                  <a16:creationId xmlns:a16="http://schemas.microsoft.com/office/drawing/2014/main" id="{3F8E74B8-9096-4E11-8A6E-322029D81613}"/>
                </a:ext>
              </a:extLst>
            </p:cNvPr>
            <p:cNvPicPr>
              <a:picLocks noChangeAspect="1"/>
            </p:cNvPicPr>
            <p:nvPr/>
          </p:nvPicPr>
          <p:blipFill>
            <a:blip r:embed="rId6"/>
            <a:stretch>
              <a:fillRect/>
            </a:stretch>
          </p:blipFill>
          <p:spPr>
            <a:xfrm>
              <a:off x="4886111" y="2661639"/>
              <a:ext cx="849789" cy="888099"/>
            </a:xfrm>
            <a:prstGeom prst="rect">
              <a:avLst/>
            </a:prstGeom>
          </p:spPr>
        </p:pic>
        <p:pic>
          <p:nvPicPr>
            <p:cNvPr id="11" name="Picture 2">
              <a:extLst>
                <a:ext uri="{FF2B5EF4-FFF2-40B4-BE49-F238E27FC236}">
                  <a16:creationId xmlns:a16="http://schemas.microsoft.com/office/drawing/2014/main" id="{5380FF06-6D82-4E39-B1BF-F9CDD54A78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1229" y="2619021"/>
              <a:ext cx="1447963" cy="1041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组合 5"/>
          <p:cNvGrpSpPr/>
          <p:nvPr/>
        </p:nvGrpSpPr>
        <p:grpSpPr>
          <a:xfrm>
            <a:off x="827706" y="5339921"/>
            <a:ext cx="8039235" cy="543133"/>
            <a:chOff x="1443724" y="5513175"/>
            <a:chExt cx="8039235" cy="543133"/>
          </a:xfrm>
        </p:grpSpPr>
        <p:sp>
          <p:nvSpPr>
            <p:cNvPr id="4" name="矩形 3"/>
            <p:cNvSpPr/>
            <p:nvPr/>
          </p:nvSpPr>
          <p:spPr>
            <a:xfrm>
              <a:off x="4910959" y="5513175"/>
              <a:ext cx="4572000" cy="517065"/>
            </a:xfrm>
            <a:prstGeom prst="rect">
              <a:avLst/>
            </a:prstGeom>
          </p:spPr>
          <p:txBody>
            <a:bodyPr>
              <a:spAutoFit/>
            </a:bodyPr>
            <a:lstStyle/>
            <a:p>
              <a:pPr marL="877825" lvl="1" indent="-457200" defTabSz="841247">
                <a:spcBef>
                  <a:spcPts val="400"/>
                </a:spcBef>
                <a:buFont typeface="Arial" panose="020B0604020202020204" pitchFamily="34" charset="0"/>
                <a:buChar char="•"/>
                <a:defRPr sz="2760">
                  <a:latin typeface="楷体"/>
                  <a:ea typeface="楷体"/>
                  <a:cs typeface="楷体"/>
                  <a:sym typeface="楷体"/>
                </a:defRPr>
              </a:pPr>
              <a:endParaRPr lang="zh-CN" altLang="en-US" dirty="0">
                <a:latin typeface="宋体" panose="02010600030101010101" pitchFamily="2" charset="-122"/>
                <a:ea typeface="宋体" panose="02010600030101010101" pitchFamily="2" charset="-122"/>
              </a:endParaRPr>
            </a:p>
          </p:txBody>
        </p:sp>
        <p:sp>
          <p:nvSpPr>
            <p:cNvPr id="5" name="矩形 4"/>
            <p:cNvSpPr/>
            <p:nvPr/>
          </p:nvSpPr>
          <p:spPr>
            <a:xfrm>
              <a:off x="1443724" y="5539243"/>
              <a:ext cx="4572000" cy="517065"/>
            </a:xfrm>
            <a:prstGeom prst="rect">
              <a:avLst/>
            </a:prstGeom>
          </p:spPr>
          <p:txBody>
            <a:bodyPr>
              <a:spAutoFit/>
            </a:bodyPr>
            <a:lstStyle/>
            <a:p>
              <a:pPr marL="877825" lvl="1" indent="-457200" defTabSz="841247">
                <a:spcBef>
                  <a:spcPts val="400"/>
                </a:spcBef>
                <a:buFont typeface="Arial" panose="020B0604020202020204" pitchFamily="34" charset="0"/>
                <a:buChar char="•"/>
                <a:defRPr sz="2760">
                  <a:latin typeface="楷体"/>
                  <a:ea typeface="楷体"/>
                  <a:cs typeface="楷体"/>
                  <a:sym typeface="楷体"/>
                </a:defRPr>
              </a:pPr>
              <a:endParaRPr lang="zh-CN" altLang="en-US" dirty="0">
                <a:latin typeface="宋体" panose="02010600030101010101" pitchFamily="2" charset="-122"/>
                <a:ea typeface="宋体" panose="02010600030101010101" pitchFamily="2" charset="-122"/>
              </a:endParaRPr>
            </a:p>
          </p:txBody>
        </p:sp>
      </p:grpSp>
      <p:sp>
        <p:nvSpPr>
          <p:cNvPr id="13" name="内容占位符 12">
            <a:extLst>
              <a:ext uri="{FF2B5EF4-FFF2-40B4-BE49-F238E27FC236}">
                <a16:creationId xmlns:a16="http://schemas.microsoft.com/office/drawing/2014/main" id="{7E8BBBB7-51DF-5B40-BE2B-BF3373EE6A30}"/>
              </a:ext>
            </a:extLst>
          </p:cNvPr>
          <p:cNvSpPr>
            <a:spLocks noGrp="1"/>
          </p:cNvSpPr>
          <p:nvPr>
            <p:ph idx="1"/>
          </p:nvPr>
        </p:nvSpPr>
        <p:spPr>
          <a:xfrm>
            <a:off x="180140" y="1146870"/>
            <a:ext cx="8784347" cy="5711130"/>
          </a:xfrm>
        </p:spPr>
        <p:txBody>
          <a:bodyPr/>
          <a:lstStyle/>
          <a:p>
            <a:r>
              <a:rPr lang="zh-CN" altLang="en-US" sz="2800" dirty="0"/>
              <a:t>流数据是一组由无限快速、持续到达的数据组成的序列</a:t>
            </a:r>
          </a:p>
          <a:p>
            <a:pPr marL="0" indent="0">
              <a:buNone/>
            </a:pPr>
            <a:endParaRPr lang="zh-CN" altLang="en-US" sz="2800" dirty="0"/>
          </a:p>
          <a:p>
            <a:endParaRPr lang="zh-CN" altLang="en-US" sz="2800" dirty="0"/>
          </a:p>
          <a:p>
            <a:r>
              <a:rPr lang="zh-CN" altLang="en-US" sz="2800" dirty="0"/>
              <a:t>流处理是一种对数据流进行分析处理的并行编程范式</a:t>
            </a:r>
          </a:p>
          <a:p>
            <a:r>
              <a:rPr lang="zh-CN" altLang="en-US" sz="2800" dirty="0"/>
              <a:t>流处理的基本需求</a:t>
            </a:r>
          </a:p>
          <a:p>
            <a:pPr lvl="1"/>
            <a:r>
              <a:rPr lang="zh-CN" altLang="en-US" sz="2400" dirty="0"/>
              <a:t>高吞吐</a:t>
            </a:r>
          </a:p>
          <a:p>
            <a:pPr lvl="1"/>
            <a:r>
              <a:rPr lang="zh-CN" altLang="en-US" sz="2400" dirty="0"/>
              <a:t>高时效</a:t>
            </a:r>
          </a:p>
          <a:p>
            <a:pPr lvl="1"/>
            <a:r>
              <a:rPr lang="zh-CN" altLang="en-US" sz="2400" dirty="0"/>
              <a:t>可扩展</a:t>
            </a:r>
          </a:p>
          <a:p>
            <a:pPr lvl="1"/>
            <a:r>
              <a:rPr lang="zh-CN" altLang="en-US" sz="2400" dirty="0"/>
              <a:t>高可用</a:t>
            </a:r>
          </a:p>
        </p:txBody>
      </p:sp>
    </p:spTree>
    <p:extLst>
      <p:ext uri="{BB962C8B-B14F-4D97-AF65-F5344CB8AC3E}">
        <p14:creationId xmlns:p14="http://schemas.microsoft.com/office/powerpoint/2010/main" val="1975158405"/>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image5.png"/>
          <p:cNvPicPr>
            <a:picLocks noChangeAspect="1"/>
          </p:cNvPicPr>
          <p:nvPr/>
        </p:nvPicPr>
        <p:blipFill>
          <a:blip r:embed="rId2" cstate="print"/>
          <a:stretch>
            <a:fillRect/>
          </a:stretch>
        </p:blipFill>
        <p:spPr>
          <a:xfrm>
            <a:off x="4940300" y="1031875"/>
            <a:ext cx="3945966" cy="2551583"/>
          </a:xfrm>
          <a:prstGeom prst="rect">
            <a:avLst/>
          </a:prstGeom>
          <a:ln w="12700">
            <a:miter lim="400000"/>
            <a:headEnd/>
            <a:tailEnd/>
          </a:ln>
        </p:spPr>
      </p:pic>
      <p:pic>
        <p:nvPicPr>
          <p:cNvPr id="125" name="image6.jpeg"/>
          <p:cNvPicPr>
            <a:picLocks noChangeAspect="1"/>
          </p:cNvPicPr>
          <p:nvPr/>
        </p:nvPicPr>
        <p:blipFill>
          <a:blip r:embed="rId3" cstate="print"/>
          <a:stretch>
            <a:fillRect/>
          </a:stretch>
        </p:blipFill>
        <p:spPr>
          <a:xfrm>
            <a:off x="5182870" y="4226742"/>
            <a:ext cx="3225801" cy="1981429"/>
          </a:xfrm>
          <a:prstGeom prst="rect">
            <a:avLst/>
          </a:prstGeom>
          <a:ln w="3175">
            <a:solidFill>
              <a:srgbClr val="BFBFBF"/>
            </a:solidFill>
          </a:ln>
        </p:spPr>
      </p:pic>
      <p:sp>
        <p:nvSpPr>
          <p:cNvPr id="127" name="Shape 127"/>
          <p:cNvSpPr/>
          <p:nvPr/>
        </p:nvSpPr>
        <p:spPr>
          <a:xfrm>
            <a:off x="1265555" y="3632200"/>
            <a:ext cx="3535046" cy="461665"/>
          </a:xfrm>
          <a:prstGeom prst="rect">
            <a:avLst/>
          </a:prstGeom>
          <a:ln w="12700">
            <a:miter lim="400000"/>
          </a:ln>
        </p:spPr>
        <p:txBody>
          <a:bodyPr lIns="45719" rIns="45719">
            <a:spAutoFit/>
          </a:bodyPr>
          <a:lstStyle/>
          <a:p>
            <a:pPr lvl="1">
              <a:spcBef>
                <a:spcPts val="1800"/>
              </a:spcBef>
              <a:defRPr>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sz="2400" dirty="0" err="1">
                <a:latin typeface="SimHei" panose="02010609060101010101" pitchFamily="49" charset="-122"/>
                <a:ea typeface="SimHei" panose="02010609060101010101" pitchFamily="49" charset="-122"/>
              </a:rPr>
              <a:t>天猫“双十一</a:t>
            </a:r>
            <a:r>
              <a:rPr sz="2400" dirty="0">
                <a:latin typeface="SimHei" panose="02010609060101010101" pitchFamily="49" charset="-122"/>
                <a:ea typeface="SimHei" panose="02010609060101010101" pitchFamily="49" charset="-122"/>
              </a:rPr>
              <a:t>”</a:t>
            </a:r>
          </a:p>
        </p:txBody>
      </p:sp>
      <p:sp>
        <p:nvSpPr>
          <p:cNvPr id="128" name="Shape 128"/>
          <p:cNvSpPr/>
          <p:nvPr/>
        </p:nvSpPr>
        <p:spPr>
          <a:xfrm>
            <a:off x="5061584" y="3660140"/>
            <a:ext cx="3614872" cy="461665"/>
          </a:xfrm>
          <a:prstGeom prst="rect">
            <a:avLst/>
          </a:prstGeom>
          <a:ln w="12700">
            <a:miter lim="400000"/>
          </a:ln>
        </p:spPr>
        <p:txBody>
          <a:bodyPr wrap="square" lIns="45719" rIns="45719">
            <a:spAutoFit/>
          </a:bodyPr>
          <a:lstStyle/>
          <a:p>
            <a:pPr lvl="1">
              <a:spcBef>
                <a:spcPts val="1800"/>
              </a:spcBef>
              <a:defRPr>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sz="2400" dirty="0" err="1">
                <a:latin typeface="SimHei" panose="02010609060101010101" pitchFamily="49" charset="-122"/>
                <a:ea typeface="SimHei" panose="02010609060101010101" pitchFamily="49" charset="-122"/>
              </a:rPr>
              <a:t>滴滴实时交通</a:t>
            </a:r>
            <a:r>
              <a:rPr lang="zh-CN" altLang="en-US" sz="2400" dirty="0">
                <a:latin typeface="SimHei" panose="02010609060101010101" pitchFamily="49" charset="-122"/>
                <a:ea typeface="SimHei" panose="02010609060101010101" pitchFamily="49" charset="-122"/>
              </a:rPr>
              <a:t>路况</a:t>
            </a:r>
            <a:r>
              <a:rPr sz="2400" dirty="0" err="1">
                <a:latin typeface="SimHei" panose="02010609060101010101" pitchFamily="49" charset="-122"/>
                <a:ea typeface="SimHei" panose="02010609060101010101" pitchFamily="49" charset="-122"/>
              </a:rPr>
              <a:t>监测</a:t>
            </a:r>
            <a:endParaRPr sz="2400" dirty="0">
              <a:latin typeface="SimHei" panose="02010609060101010101" pitchFamily="49" charset="-122"/>
              <a:ea typeface="SimHei" panose="02010609060101010101" pitchFamily="49" charset="-122"/>
            </a:endParaRPr>
          </a:p>
        </p:txBody>
      </p:sp>
      <p:grpSp>
        <p:nvGrpSpPr>
          <p:cNvPr id="131" name="Group 131"/>
          <p:cNvGrpSpPr/>
          <p:nvPr/>
        </p:nvGrpSpPr>
        <p:grpSpPr>
          <a:xfrm>
            <a:off x="1827531" y="4141165"/>
            <a:ext cx="1611630" cy="2240163"/>
            <a:chOff x="0" y="0"/>
            <a:chExt cx="1633854" cy="2350017"/>
          </a:xfrm>
        </p:grpSpPr>
        <p:pic>
          <p:nvPicPr>
            <p:cNvPr id="129" name="image8.png"/>
            <p:cNvPicPr>
              <a:picLocks noChangeAspect="1"/>
            </p:cNvPicPr>
            <p:nvPr/>
          </p:nvPicPr>
          <p:blipFill>
            <a:blip r:embed="rId4" cstate="print"/>
            <a:stretch>
              <a:fillRect/>
            </a:stretch>
          </p:blipFill>
          <p:spPr>
            <a:xfrm>
              <a:off x="0" y="0"/>
              <a:ext cx="1633855" cy="2350018"/>
            </a:xfrm>
            <a:prstGeom prst="rect">
              <a:avLst/>
            </a:prstGeom>
            <a:ln w="3175" cap="flat">
              <a:solidFill>
                <a:srgbClr val="BFBFBF"/>
              </a:solidFill>
              <a:prstDash val="solid"/>
              <a:round/>
            </a:ln>
            <a:effectLst/>
          </p:spPr>
        </p:pic>
        <p:pic>
          <p:nvPicPr>
            <p:cNvPr id="130" name="image9.png"/>
            <p:cNvPicPr>
              <a:picLocks noChangeAspect="1"/>
            </p:cNvPicPr>
            <p:nvPr/>
          </p:nvPicPr>
          <p:blipFill>
            <a:blip r:embed="rId5" cstate="print"/>
            <a:stretch>
              <a:fillRect/>
            </a:stretch>
          </p:blipFill>
          <p:spPr>
            <a:xfrm>
              <a:off x="316960" y="26886"/>
              <a:ext cx="143859" cy="157703"/>
            </a:xfrm>
            <a:prstGeom prst="rect">
              <a:avLst/>
            </a:prstGeom>
            <a:ln w="3175" cap="flat">
              <a:solidFill>
                <a:srgbClr val="BFBFBF"/>
              </a:solidFill>
              <a:prstDash val="solid"/>
              <a:round/>
            </a:ln>
            <a:effectLst/>
          </p:spPr>
        </p:pic>
      </p:grpSp>
      <p:sp>
        <p:nvSpPr>
          <p:cNvPr id="132" name="Shape 132"/>
          <p:cNvSpPr/>
          <p:nvPr/>
        </p:nvSpPr>
        <p:spPr>
          <a:xfrm>
            <a:off x="1341119" y="6331584"/>
            <a:ext cx="3100072" cy="461665"/>
          </a:xfrm>
          <a:prstGeom prst="rect">
            <a:avLst/>
          </a:prstGeom>
          <a:ln w="12700">
            <a:miter lim="400000"/>
          </a:ln>
        </p:spPr>
        <p:txBody>
          <a:bodyPr lIns="45719" rIns="45719">
            <a:spAutoFit/>
          </a:bodyPr>
          <a:lstStyle/>
          <a:p>
            <a:pPr lvl="1">
              <a:spcBef>
                <a:spcPts val="1800"/>
              </a:spcBef>
              <a:defRPr>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sz="2400">
                <a:latin typeface="SimHei" panose="02010609060101010101" pitchFamily="49" charset="-122"/>
                <a:ea typeface="SimHei" panose="02010609060101010101" pitchFamily="49" charset="-122"/>
              </a:rPr>
              <a:t>微博实时热搜</a:t>
            </a:r>
          </a:p>
        </p:txBody>
      </p:sp>
      <p:sp>
        <p:nvSpPr>
          <p:cNvPr id="133" name="Shape 133"/>
          <p:cNvSpPr/>
          <p:nvPr/>
        </p:nvSpPr>
        <p:spPr>
          <a:xfrm>
            <a:off x="5704840" y="6290945"/>
            <a:ext cx="2408555" cy="461665"/>
          </a:xfrm>
          <a:prstGeom prst="rect">
            <a:avLst/>
          </a:prstGeom>
          <a:ln w="12700">
            <a:miter lim="400000"/>
          </a:ln>
        </p:spPr>
        <p:txBody>
          <a:bodyPr lIns="45719" rIns="45719">
            <a:spAutoFit/>
          </a:bodyPr>
          <a:lstStyle/>
          <a:p>
            <a:pPr lvl="1">
              <a:spcBef>
                <a:spcPts val="1800"/>
              </a:spcBef>
              <a:defRPr>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sz="2400" dirty="0">
                <a:latin typeface="SimHei" panose="02010609060101010101" pitchFamily="49" charset="-122"/>
                <a:ea typeface="SimHei" panose="02010609060101010101" pitchFamily="49" charset="-122"/>
              </a:rPr>
              <a:t>在线市场</a:t>
            </a:r>
            <a:r>
              <a:rPr sz="2400" dirty="0" err="1">
                <a:latin typeface="SimHei" panose="02010609060101010101" pitchFamily="49" charset="-122"/>
                <a:ea typeface="SimHei" panose="02010609060101010101" pitchFamily="49" charset="-122"/>
              </a:rPr>
              <a:t>交易</a:t>
            </a:r>
            <a:endParaRPr sz="2400" dirty="0">
              <a:latin typeface="SimHei" panose="02010609060101010101" pitchFamily="49" charset="-122"/>
              <a:ea typeface="SimHei" panose="02010609060101010101" pitchFamily="49" charset="-122"/>
            </a:endParaRPr>
          </a:p>
        </p:txBody>
      </p:sp>
      <p:pic>
        <p:nvPicPr>
          <p:cNvPr id="14" name="图片 13"/>
          <p:cNvPicPr>
            <a:picLocks noChangeAspect="1"/>
          </p:cNvPicPr>
          <p:nvPr/>
        </p:nvPicPr>
        <p:blipFill>
          <a:blip r:embed="rId6" cstate="print"/>
          <a:stretch>
            <a:fillRect/>
          </a:stretch>
        </p:blipFill>
        <p:spPr>
          <a:xfrm>
            <a:off x="660400" y="1051677"/>
            <a:ext cx="3780791" cy="2570409"/>
          </a:xfrm>
          <a:prstGeom prst="rect">
            <a:avLst/>
          </a:prstGeom>
        </p:spPr>
      </p:pic>
      <p:sp>
        <p:nvSpPr>
          <p:cNvPr id="16" name="Shape 116"/>
          <p:cNvSpPr/>
          <p:nvPr/>
        </p:nvSpPr>
        <p:spPr>
          <a:xfrm>
            <a:off x="0" y="-27384"/>
            <a:ext cx="9144000" cy="107906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914400">
              <a:lnSpc>
                <a:spcPct val="90000"/>
              </a:lnSpc>
              <a:defRPr sz="4400">
                <a:latin typeface="黑体"/>
                <a:ea typeface="黑体"/>
                <a:cs typeface="黑体"/>
                <a:sym typeface="黑体"/>
              </a:defRPr>
            </a:lvl1pPr>
          </a:lstStyle>
          <a:p>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rPr>
              <a:t>1</a:t>
            </a:r>
            <a:r>
              <a:rPr lang="zh-CN" altLang="en-US" sz="4800" dirty="0">
                <a:solidFill>
                  <a:srgbClr val="2826F5"/>
                </a:solidFill>
                <a:latin typeface="SimHei" panose="02010609060101010101" pitchFamily="49" charset="-122"/>
                <a:ea typeface="SimHei" panose="02010609060101010101" pitchFamily="49" charset="-122"/>
                <a:cs typeface="+mj-cs"/>
              </a:rPr>
              <a:t>、流处理应用</a:t>
            </a:r>
          </a:p>
        </p:txBody>
      </p:sp>
    </p:spTree>
    <p:extLst>
      <p:ext uri="{BB962C8B-B14F-4D97-AF65-F5344CB8AC3E}">
        <p14:creationId xmlns:p14="http://schemas.microsoft.com/office/powerpoint/2010/main" val="501298753"/>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image10.png"/>
          <p:cNvPicPr>
            <a:picLocks noChangeAspect="1"/>
          </p:cNvPicPr>
          <p:nvPr/>
        </p:nvPicPr>
        <p:blipFill>
          <a:blip r:embed="rId2" cstate="print"/>
          <a:stretch>
            <a:fillRect/>
          </a:stretch>
        </p:blipFill>
        <p:spPr>
          <a:xfrm>
            <a:off x="598805" y="936625"/>
            <a:ext cx="7946391" cy="2551430"/>
          </a:xfrm>
          <a:prstGeom prst="rect">
            <a:avLst/>
          </a:prstGeom>
          <a:ln w="12700">
            <a:miter lim="400000"/>
            <a:headEnd/>
            <a:tailEnd/>
          </a:ln>
        </p:spPr>
      </p:pic>
      <p:pic>
        <p:nvPicPr>
          <p:cNvPr id="137" name="image11.png"/>
          <p:cNvPicPr>
            <a:picLocks noChangeAspect="1"/>
          </p:cNvPicPr>
          <p:nvPr/>
        </p:nvPicPr>
        <p:blipFill>
          <a:blip r:embed="rId3" cstate="print"/>
          <a:stretch>
            <a:fillRect/>
          </a:stretch>
        </p:blipFill>
        <p:spPr>
          <a:xfrm>
            <a:off x="523240" y="3883659"/>
            <a:ext cx="8085456" cy="2602866"/>
          </a:xfrm>
          <a:prstGeom prst="rect">
            <a:avLst/>
          </a:prstGeom>
          <a:ln w="12700">
            <a:miter lim="400000"/>
            <a:headEnd/>
            <a:tailEnd/>
          </a:ln>
        </p:spPr>
      </p:pic>
      <p:sp>
        <p:nvSpPr>
          <p:cNvPr id="138" name="Shape 138"/>
          <p:cNvSpPr/>
          <p:nvPr/>
        </p:nvSpPr>
        <p:spPr>
          <a:xfrm>
            <a:off x="2025650" y="3488054"/>
            <a:ext cx="5080000" cy="400110"/>
          </a:xfrm>
          <a:prstGeom prst="rect">
            <a:avLst/>
          </a:prstGeom>
          <a:ln w="12700">
            <a:miter lim="400000"/>
          </a:ln>
        </p:spPr>
        <p:txBody>
          <a:bodyPr lIns="45719" rIns="45719">
            <a:spAutoFit/>
          </a:bodyPr>
          <a:lstStyle/>
          <a:p>
            <a:pPr indent="127000" algn="ctr">
              <a:defRPr sz="160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sz="2000" dirty="0">
                <a:latin typeface="SimHei" panose="02010609060101010101" pitchFamily="49" charset="-122"/>
                <a:ea typeface="SimHei" panose="02010609060101010101" pitchFamily="49" charset="-122"/>
              </a:rPr>
              <a:t>（1）批处理对</a:t>
            </a:r>
            <a:r>
              <a:rPr lang="zh-CN" altLang="en-US" sz="2000" dirty="0">
                <a:latin typeface="SimHei" panose="02010609060101010101" pitchFamily="49" charset="-122"/>
                <a:ea typeface="SimHei" panose="02010609060101010101" pitchFamily="49" charset="-122"/>
              </a:rPr>
              <a:t>流</a:t>
            </a:r>
            <a:r>
              <a:rPr sz="2000" dirty="0" err="1">
                <a:latin typeface="SimHei" panose="02010609060101010101" pitchFamily="49" charset="-122"/>
                <a:ea typeface="SimHei" panose="02010609060101010101" pitchFamily="49" charset="-122"/>
              </a:rPr>
              <a:t>数据的处理过程</a:t>
            </a:r>
            <a:endParaRPr sz="2000" dirty="0">
              <a:latin typeface="SimHei" panose="02010609060101010101" pitchFamily="49" charset="-122"/>
              <a:ea typeface="SimHei" panose="02010609060101010101" pitchFamily="49" charset="-122"/>
            </a:endParaRPr>
          </a:p>
        </p:txBody>
      </p:sp>
      <p:sp>
        <p:nvSpPr>
          <p:cNvPr id="139" name="Shape 139"/>
          <p:cNvSpPr/>
          <p:nvPr/>
        </p:nvSpPr>
        <p:spPr>
          <a:xfrm>
            <a:off x="2134235" y="6486525"/>
            <a:ext cx="5080001" cy="400110"/>
          </a:xfrm>
          <a:prstGeom prst="rect">
            <a:avLst/>
          </a:prstGeom>
          <a:ln w="12700">
            <a:miter lim="400000"/>
          </a:ln>
        </p:spPr>
        <p:txBody>
          <a:bodyPr lIns="45719" rIns="45719">
            <a:spAutoFit/>
          </a:bodyPr>
          <a:lstStyle/>
          <a:p>
            <a:pPr indent="127000" algn="ctr">
              <a:defRPr sz="160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sz="2000" dirty="0">
                <a:latin typeface="SimHei" panose="02010609060101010101" pitchFamily="49" charset="-122"/>
                <a:ea typeface="SimHei" panose="02010609060101010101" pitchFamily="49" charset="-122"/>
              </a:rPr>
              <a:t>（2）流处理对</a:t>
            </a:r>
            <a:r>
              <a:rPr lang="zh-CN" altLang="en-US" sz="2000" dirty="0">
                <a:latin typeface="SimHei" panose="02010609060101010101" pitchFamily="49" charset="-122"/>
                <a:ea typeface="SimHei" panose="02010609060101010101" pitchFamily="49" charset="-122"/>
              </a:rPr>
              <a:t>流</a:t>
            </a:r>
            <a:r>
              <a:rPr sz="2000" dirty="0" err="1">
                <a:latin typeface="SimHei" panose="02010609060101010101" pitchFamily="49" charset="-122"/>
                <a:ea typeface="SimHei" panose="02010609060101010101" pitchFamily="49" charset="-122"/>
              </a:rPr>
              <a:t>数据的处理过程</a:t>
            </a:r>
            <a:endParaRPr sz="2000" dirty="0">
              <a:latin typeface="SimHei" panose="02010609060101010101" pitchFamily="49" charset="-122"/>
              <a:ea typeface="SimHei" panose="02010609060101010101" pitchFamily="49" charset="-122"/>
            </a:endParaRPr>
          </a:p>
        </p:txBody>
      </p:sp>
      <p:sp>
        <p:nvSpPr>
          <p:cNvPr id="8" name="Shape 116"/>
          <p:cNvSpPr/>
          <p:nvPr/>
        </p:nvSpPr>
        <p:spPr>
          <a:xfrm>
            <a:off x="0" y="0"/>
            <a:ext cx="9144000" cy="106748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914400">
              <a:lnSpc>
                <a:spcPct val="90000"/>
              </a:lnSpc>
              <a:defRPr sz="4400">
                <a:latin typeface="黑体"/>
                <a:ea typeface="黑体"/>
                <a:cs typeface="黑体"/>
                <a:sym typeface="黑体"/>
              </a:defRPr>
            </a:lvl1pPr>
          </a:lstStyle>
          <a:p>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rPr>
              <a:t>2</a:t>
            </a:r>
            <a:r>
              <a:rPr lang="zh-CN" altLang="en-US" sz="4800" dirty="0">
                <a:solidFill>
                  <a:srgbClr val="2826F5"/>
                </a:solidFill>
                <a:latin typeface="SimHei" panose="02010609060101010101" pitchFamily="49" charset="-122"/>
                <a:ea typeface="SimHei" panose="02010609060101010101" pitchFamily="49" charset="-122"/>
                <a:cs typeface="+mj-cs"/>
              </a:rPr>
              <a:t>、批处理 </a:t>
            </a:r>
            <a:r>
              <a:rPr lang="en-US" altLang="zh-CN" sz="4800" dirty="0">
                <a:solidFill>
                  <a:srgbClr val="2826F5"/>
                </a:solidFill>
                <a:latin typeface="SimHei" panose="02010609060101010101" pitchFamily="49" charset="-122"/>
                <a:ea typeface="SimHei" panose="02010609060101010101" pitchFamily="49" charset="-122"/>
                <a:cs typeface="+mj-cs"/>
              </a:rPr>
              <a:t>vs </a:t>
            </a:r>
            <a:r>
              <a:rPr lang="zh-CN" altLang="en-US" sz="4800" dirty="0">
                <a:solidFill>
                  <a:srgbClr val="2826F5"/>
                </a:solidFill>
                <a:latin typeface="SimHei" panose="02010609060101010101" pitchFamily="49" charset="-122"/>
                <a:ea typeface="SimHei" panose="02010609060101010101" pitchFamily="49" charset="-122"/>
                <a:cs typeface="+mj-cs"/>
              </a:rPr>
              <a:t>流处理</a:t>
            </a:r>
          </a:p>
        </p:txBody>
      </p:sp>
    </p:spTree>
    <p:extLst>
      <p:ext uri="{BB962C8B-B14F-4D97-AF65-F5344CB8AC3E}">
        <p14:creationId xmlns:p14="http://schemas.microsoft.com/office/powerpoint/2010/main" val="2239431613"/>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nvSpPr>
        <p:spPr>
          <a:xfrm>
            <a:off x="0" y="1"/>
            <a:ext cx="9144000" cy="108459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914400">
              <a:lnSpc>
                <a:spcPct val="90000"/>
              </a:lnSpc>
              <a:defRPr sz="4400">
                <a:latin typeface="黑体"/>
                <a:ea typeface="黑体"/>
                <a:cs typeface="黑体"/>
                <a:sym typeface="黑体"/>
              </a:defRPr>
            </a:lvl1pPr>
          </a:lstStyle>
          <a:p>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rPr>
              <a:t>3</a:t>
            </a:r>
            <a:r>
              <a:rPr lang="zh-CN" altLang="en-US" sz="4800" dirty="0">
                <a:solidFill>
                  <a:srgbClr val="2826F5"/>
                </a:solidFill>
                <a:latin typeface="SimHei" panose="02010609060101010101" pitchFamily="49" charset="-122"/>
                <a:ea typeface="SimHei" panose="02010609060101010101" pitchFamily="49" charset="-122"/>
                <a:cs typeface="+mj-cs"/>
              </a:rPr>
              <a:t>、流处理的基本技术</a:t>
            </a:r>
          </a:p>
        </p:txBody>
      </p:sp>
      <p:sp>
        <p:nvSpPr>
          <p:cNvPr id="13" name="Shape 141"/>
          <p:cNvSpPr>
            <a:spLocks noGrp="1"/>
          </p:cNvSpPr>
          <p:nvPr>
            <p:ph type="body" idx="1"/>
          </p:nvPr>
        </p:nvSpPr>
        <p:spPr>
          <a:xfrm>
            <a:off x="107505" y="1078031"/>
            <a:ext cx="8772336" cy="4706752"/>
          </a:xfrm>
          <a:prstGeom prst="rect">
            <a:avLst/>
          </a:prstGeom>
        </p:spPr>
        <p:txBody>
          <a:bodyPr/>
          <a:lstStyle/>
          <a:p>
            <a:pPr>
              <a:defRPr sz="3200">
                <a:latin typeface="Times New Roman"/>
                <a:ea typeface="Times New Roman"/>
                <a:cs typeface="Times New Roman"/>
                <a:sym typeface="Times New Roman"/>
              </a:defRPr>
            </a:pPr>
            <a:r>
              <a:rPr lang="zh-CN" altLang="en-US" sz="2800" dirty="0">
                <a:latin typeface="Arial" panose="020B0604020202020204" pitchFamily="34" charset="0"/>
                <a:ea typeface="SimHei" panose="02010609060101010101" pitchFamily="49" charset="-122"/>
                <a:cs typeface="Arial" panose="020B0604020202020204" pitchFamily="34" charset="0"/>
                <a:sym typeface="Helvetica"/>
              </a:rPr>
              <a:t>将流应用建模为有向无环图（</a:t>
            </a:r>
            <a:r>
              <a:rPr lang="en-US" altLang="zh-CN" sz="2800" dirty="0">
                <a:latin typeface="Arial" panose="020B0604020202020204" pitchFamily="34" charset="0"/>
                <a:ea typeface="SimHei" panose="02010609060101010101" pitchFamily="49" charset="-122"/>
                <a:cs typeface="Arial" panose="020B0604020202020204" pitchFamily="34" charset="0"/>
                <a:sym typeface="Helvetica"/>
              </a:rPr>
              <a:t>DAG</a:t>
            </a:r>
            <a:r>
              <a:rPr lang="zh-CN" altLang="en-US" sz="2800" dirty="0">
                <a:latin typeface="Arial" panose="020B0604020202020204" pitchFamily="34" charset="0"/>
                <a:ea typeface="SimHei" panose="02010609060101010101" pitchFamily="49" charset="-122"/>
                <a:cs typeface="Arial" panose="020B0604020202020204" pitchFamily="34" charset="0"/>
                <a:sym typeface="Helvetica"/>
              </a:rPr>
              <a:t>）模型</a:t>
            </a:r>
            <a:endParaRPr lang="en-US" altLang="zh-CN" sz="2800" dirty="0">
              <a:latin typeface="Arial" panose="020B0604020202020204" pitchFamily="34" charset="0"/>
              <a:ea typeface="SimHei" panose="02010609060101010101" pitchFamily="49" charset="-122"/>
              <a:cs typeface="Arial" panose="020B0604020202020204" pitchFamily="34" charset="0"/>
              <a:sym typeface="Helvetica"/>
            </a:endParaRPr>
          </a:p>
          <a:p>
            <a:pPr lvl="1">
              <a:defRPr sz="3200">
                <a:latin typeface="Times New Roman"/>
                <a:ea typeface="Times New Roman"/>
                <a:cs typeface="Times New Roman"/>
                <a:sym typeface="Times New Roman"/>
              </a:defRPr>
            </a:pPr>
            <a:r>
              <a:rPr lang="zh-CN" altLang="en-US" sz="2400" dirty="0">
                <a:latin typeface="Arial" panose="020B0604020202020204" pitchFamily="34" charset="0"/>
                <a:ea typeface="SimHei" panose="02010609060101010101" pitchFamily="49" charset="-122"/>
                <a:cs typeface="Arial" panose="020B0604020202020204" pitchFamily="34" charset="0"/>
                <a:sym typeface="Helvetica"/>
              </a:rPr>
              <a:t>点：执行一种简单应用逻辑的</a:t>
            </a:r>
            <a:r>
              <a:rPr lang="zh-CN" altLang="en-US" sz="2400" dirty="0">
                <a:solidFill>
                  <a:srgbClr val="FF0000"/>
                </a:solidFill>
                <a:latin typeface="Arial" panose="020B0604020202020204" pitchFamily="34" charset="0"/>
                <a:ea typeface="SimHei" panose="02010609060101010101" pitchFamily="49" charset="-122"/>
                <a:cs typeface="Arial" panose="020B0604020202020204" pitchFamily="34" charset="0"/>
                <a:sym typeface="Helvetica"/>
              </a:rPr>
              <a:t>操作</a:t>
            </a:r>
            <a:endParaRPr lang="en-US" altLang="zh-CN" sz="2400" dirty="0">
              <a:solidFill>
                <a:srgbClr val="FF0000"/>
              </a:solidFill>
              <a:latin typeface="Arial" panose="020B0604020202020204" pitchFamily="34" charset="0"/>
              <a:ea typeface="SimHei" panose="02010609060101010101" pitchFamily="49" charset="-122"/>
              <a:cs typeface="Arial" panose="020B0604020202020204" pitchFamily="34" charset="0"/>
              <a:sym typeface="Helvetica"/>
            </a:endParaRPr>
          </a:p>
          <a:p>
            <a:pPr lvl="1">
              <a:defRPr sz="3200">
                <a:latin typeface="Times New Roman"/>
                <a:ea typeface="Times New Roman"/>
                <a:cs typeface="Times New Roman"/>
                <a:sym typeface="Times New Roman"/>
              </a:defRPr>
            </a:pPr>
            <a:r>
              <a:rPr lang="zh-CN" altLang="en-US" sz="2400" dirty="0">
                <a:latin typeface="Arial" panose="020B0604020202020204" pitchFamily="34" charset="0"/>
                <a:ea typeface="SimHei" panose="02010609060101010101" pitchFamily="49" charset="-122"/>
                <a:cs typeface="Arial" panose="020B0604020202020204" pitchFamily="34" charset="0"/>
                <a:sym typeface="Helvetica"/>
              </a:rPr>
              <a:t>有向边：操作之间的逻辑关联，流数据</a:t>
            </a:r>
            <a:r>
              <a:rPr lang="zh-CN" altLang="en-US" sz="2400" dirty="0">
                <a:solidFill>
                  <a:srgbClr val="FF0000"/>
                </a:solidFill>
                <a:latin typeface="Arial" panose="020B0604020202020204" pitchFamily="34" charset="0"/>
                <a:ea typeface="SimHei" panose="02010609060101010101" pitchFamily="49" charset="-122"/>
                <a:cs typeface="Arial" panose="020B0604020202020204" pitchFamily="34" charset="0"/>
                <a:sym typeface="Helvetica"/>
              </a:rPr>
              <a:t>元组</a:t>
            </a:r>
            <a:r>
              <a:rPr lang="en-US" altLang="zh-CN" sz="2400" dirty="0">
                <a:solidFill>
                  <a:srgbClr val="FF0000"/>
                </a:solidFill>
                <a:latin typeface="Arial" panose="020B0604020202020204" pitchFamily="34" charset="0"/>
                <a:ea typeface="SimHei" panose="02010609060101010101" pitchFamily="49" charset="-122"/>
                <a:cs typeface="Arial" panose="020B0604020202020204" pitchFamily="34" charset="0"/>
                <a:sym typeface="Helvetica"/>
              </a:rPr>
              <a:t>(tuple)</a:t>
            </a:r>
            <a:r>
              <a:rPr lang="zh-CN" altLang="en-US" sz="2400" dirty="0">
                <a:latin typeface="Arial" panose="020B0604020202020204" pitchFamily="34" charset="0"/>
                <a:ea typeface="SimHei" panose="02010609060101010101" pitchFamily="49" charset="-122"/>
                <a:cs typeface="Arial" panose="020B0604020202020204" pitchFamily="34" charset="0"/>
                <a:sym typeface="Helvetica"/>
              </a:rPr>
              <a:t>的传递方向 </a:t>
            </a:r>
            <a:r>
              <a:rPr lang="en-US" altLang="zh-CN" sz="2400" dirty="0">
                <a:latin typeface="Arial" panose="020B0604020202020204" pitchFamily="34" charset="0"/>
                <a:ea typeface="SimHei" panose="02010609060101010101" pitchFamily="49" charset="-122"/>
                <a:cs typeface="Arial" panose="020B0604020202020204" pitchFamily="34" charset="0"/>
                <a:sym typeface="Helvetica"/>
              </a:rPr>
              <a:t>[</a:t>
            </a:r>
            <a:r>
              <a:rPr lang="zh-CN" altLang="en-US" sz="2400" dirty="0">
                <a:latin typeface="Arial" panose="020B0604020202020204" pitchFamily="34" charset="0"/>
                <a:ea typeface="SimHei" panose="02010609060101010101" pitchFamily="49" charset="-122"/>
                <a:cs typeface="Arial" panose="020B0604020202020204" pitchFamily="34" charset="0"/>
                <a:sym typeface="Helvetica"/>
              </a:rPr>
              <a:t>元组：最小可被独立处理的单元流数据</a:t>
            </a:r>
            <a:r>
              <a:rPr lang="en-US" altLang="zh-CN" sz="2400" dirty="0">
                <a:latin typeface="Arial" panose="020B0604020202020204" pitchFamily="34" charset="0"/>
                <a:ea typeface="SimHei" panose="02010609060101010101" pitchFamily="49" charset="-122"/>
                <a:cs typeface="Arial" panose="020B0604020202020204" pitchFamily="34" charset="0"/>
                <a:sym typeface="Helvetica"/>
              </a:rPr>
              <a:t>]</a:t>
            </a:r>
            <a:endParaRPr lang="en-US" altLang="zh-CN" sz="2000" dirty="0">
              <a:latin typeface="Arial" panose="020B0604020202020204" pitchFamily="34" charset="0"/>
              <a:ea typeface="SimHei" panose="02010609060101010101" pitchFamily="49" charset="-122"/>
              <a:cs typeface="Arial" panose="020B0604020202020204" pitchFamily="34" charset="0"/>
              <a:sym typeface="Helvetica"/>
            </a:endParaRPr>
          </a:p>
          <a:p>
            <a:pPr>
              <a:defRPr sz="3200">
                <a:latin typeface="Times New Roman"/>
                <a:ea typeface="Times New Roman"/>
                <a:cs typeface="Times New Roman"/>
                <a:sym typeface="Times New Roman"/>
              </a:defRPr>
            </a:pPr>
            <a:r>
              <a:rPr lang="zh-CN" altLang="en-US" sz="2800" dirty="0">
                <a:latin typeface="Arial" panose="020B0604020202020204" pitchFamily="34" charset="0"/>
                <a:ea typeface="SimHei" panose="02010609060101010101" pitchFamily="49" charset="-122"/>
                <a:cs typeface="Arial" panose="020B0604020202020204" pitchFamily="34" charset="0"/>
                <a:sym typeface="Helvetica"/>
              </a:rPr>
              <a:t>流处理的并行技术</a:t>
            </a:r>
          </a:p>
        </p:txBody>
      </p:sp>
      <p:pic>
        <p:nvPicPr>
          <p:cNvPr id="14" name="image13.pdf"/>
          <p:cNvPicPr>
            <a:picLocks noChangeAspect="1"/>
          </p:cNvPicPr>
          <p:nvPr/>
        </p:nvPicPr>
        <p:blipFill>
          <a:blip r:embed="rId3"/>
          <a:stretch>
            <a:fillRect/>
          </a:stretch>
        </p:blipFill>
        <p:spPr>
          <a:xfrm>
            <a:off x="2917204" y="4737670"/>
            <a:ext cx="3210255" cy="1770948"/>
          </a:xfrm>
          <a:prstGeom prst="rect">
            <a:avLst/>
          </a:prstGeom>
          <a:ln w="12700">
            <a:miter lim="400000"/>
          </a:ln>
        </p:spPr>
      </p:pic>
      <p:pic>
        <p:nvPicPr>
          <p:cNvPr id="15" name="image14.pdf">
            <a:extLst>
              <a:ext uri="{FF2B5EF4-FFF2-40B4-BE49-F238E27FC236}">
                <a16:creationId xmlns:a16="http://schemas.microsoft.com/office/drawing/2014/main" id="{AC8A4679-63D6-4229-A488-22CF68A3D4F4}"/>
              </a:ext>
            </a:extLst>
          </p:cNvPr>
          <p:cNvPicPr>
            <a:picLocks noChangeAspect="1"/>
          </p:cNvPicPr>
          <p:nvPr/>
        </p:nvPicPr>
        <p:blipFill>
          <a:blip r:embed="rId4"/>
          <a:stretch>
            <a:fillRect/>
          </a:stretch>
        </p:blipFill>
        <p:spPr>
          <a:xfrm>
            <a:off x="364117" y="3384780"/>
            <a:ext cx="3510034" cy="1566636"/>
          </a:xfrm>
          <a:prstGeom prst="rect">
            <a:avLst/>
          </a:prstGeom>
          <a:ln w="12700">
            <a:miter lim="400000"/>
          </a:ln>
        </p:spPr>
      </p:pic>
      <p:grpSp>
        <p:nvGrpSpPr>
          <p:cNvPr id="16" name="组合 15">
            <a:extLst>
              <a:ext uri="{FF2B5EF4-FFF2-40B4-BE49-F238E27FC236}">
                <a16:creationId xmlns:a16="http://schemas.microsoft.com/office/drawing/2014/main" id="{87910FDE-D56A-4E4B-9897-9CD893033531}"/>
              </a:ext>
            </a:extLst>
          </p:cNvPr>
          <p:cNvGrpSpPr/>
          <p:nvPr/>
        </p:nvGrpSpPr>
        <p:grpSpPr>
          <a:xfrm>
            <a:off x="5170512" y="3363674"/>
            <a:ext cx="3125749" cy="1440413"/>
            <a:chOff x="5092254" y="2057566"/>
            <a:chExt cx="3852301" cy="1833330"/>
          </a:xfrm>
        </p:grpSpPr>
        <p:pic>
          <p:nvPicPr>
            <p:cNvPr id="17" name="image12.pdf"/>
            <p:cNvPicPr>
              <a:picLocks noChangeAspect="1"/>
            </p:cNvPicPr>
            <p:nvPr/>
          </p:nvPicPr>
          <p:blipFill>
            <a:blip r:embed="rId5"/>
            <a:stretch>
              <a:fillRect/>
            </a:stretch>
          </p:blipFill>
          <p:spPr>
            <a:xfrm>
              <a:off x="5092254" y="2057566"/>
              <a:ext cx="3852301" cy="1833330"/>
            </a:xfrm>
            <a:prstGeom prst="rect">
              <a:avLst/>
            </a:prstGeom>
            <a:ln w="12700">
              <a:miter lim="400000"/>
            </a:ln>
          </p:spPr>
        </p:pic>
        <p:sp>
          <p:nvSpPr>
            <p:cNvPr id="18" name="矩形 17">
              <a:extLst>
                <a:ext uri="{FF2B5EF4-FFF2-40B4-BE49-F238E27FC236}">
                  <a16:creationId xmlns:a16="http://schemas.microsoft.com/office/drawing/2014/main" id="{02C3CB17-C8AB-4226-8790-77506FA82FC6}"/>
                </a:ext>
              </a:extLst>
            </p:cNvPr>
            <p:cNvSpPr/>
            <p:nvPr/>
          </p:nvSpPr>
          <p:spPr>
            <a:xfrm>
              <a:off x="6355243" y="2739192"/>
              <a:ext cx="878677" cy="470076"/>
            </a:xfrm>
            <a:prstGeom prst="rect">
              <a:avLst/>
            </a:prstGeom>
            <a:noFill/>
            <a:ln w="19050" cap="flat">
              <a:solidFill>
                <a:schemeClr val="tx1"/>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panose="020B0604020202020204" pitchFamily="34" charset="0"/>
                <a:ea typeface="SimHei" panose="02010609060101010101" pitchFamily="49" charset="-122"/>
                <a:cs typeface="Arial" panose="020B0604020202020204" pitchFamily="34" charset="0"/>
                <a:sym typeface="Calibri"/>
              </a:endParaRPr>
            </a:p>
          </p:txBody>
        </p:sp>
      </p:grpSp>
      <p:sp>
        <p:nvSpPr>
          <p:cNvPr id="4" name="矩形 3"/>
          <p:cNvSpPr/>
          <p:nvPr/>
        </p:nvSpPr>
        <p:spPr>
          <a:xfrm>
            <a:off x="3797713" y="6436440"/>
            <a:ext cx="1415772" cy="461665"/>
          </a:xfrm>
          <a:prstGeom prst="rect">
            <a:avLst/>
          </a:prstGeom>
        </p:spPr>
        <p:txBody>
          <a:bodyPr wrap="none">
            <a:spAutoFit/>
          </a:bodyPr>
          <a:lstStyle/>
          <a:p>
            <a:pPr>
              <a:defRPr sz="3200">
                <a:latin typeface="Times New Roman"/>
                <a:ea typeface="Times New Roman"/>
                <a:cs typeface="Times New Roman"/>
                <a:sym typeface="Times New Roman"/>
              </a:defRPr>
            </a:pPr>
            <a:r>
              <a:rPr lang="zh-CN" altLang="en-US" sz="2400" dirty="0">
                <a:solidFill>
                  <a:srgbClr val="FF0000"/>
                </a:solidFill>
                <a:latin typeface="Arial" panose="020B0604020202020204" pitchFamily="34" charset="0"/>
                <a:ea typeface="SimHei" panose="02010609060101010101" pitchFamily="49" charset="-122"/>
                <a:cs typeface="Arial" panose="020B0604020202020204" pitchFamily="34" charset="0"/>
                <a:sym typeface="Helvetica"/>
              </a:rPr>
              <a:t>数据并行</a:t>
            </a:r>
          </a:p>
        </p:txBody>
      </p:sp>
      <p:sp>
        <p:nvSpPr>
          <p:cNvPr id="20" name="矩形 19"/>
          <p:cNvSpPr/>
          <p:nvPr/>
        </p:nvSpPr>
        <p:spPr>
          <a:xfrm>
            <a:off x="1331640" y="4767535"/>
            <a:ext cx="1723549" cy="461665"/>
          </a:xfrm>
          <a:prstGeom prst="rect">
            <a:avLst/>
          </a:prstGeom>
        </p:spPr>
        <p:txBody>
          <a:bodyPr wrap="none">
            <a:spAutoFit/>
          </a:bodyPr>
          <a:lstStyle/>
          <a:p>
            <a:pPr>
              <a:defRPr sz="3200">
                <a:latin typeface="Times New Roman"/>
                <a:ea typeface="Times New Roman"/>
                <a:cs typeface="Times New Roman"/>
                <a:sym typeface="Times New Roman"/>
              </a:defRPr>
            </a:pPr>
            <a:r>
              <a:rPr lang="zh-CN" altLang="en-US" sz="2400" dirty="0">
                <a:solidFill>
                  <a:srgbClr val="FF0000"/>
                </a:solidFill>
                <a:latin typeface="Arial" panose="020B0604020202020204" pitchFamily="34" charset="0"/>
                <a:ea typeface="SimHei" panose="02010609060101010101" pitchFamily="49" charset="-122"/>
                <a:cs typeface="Arial" panose="020B0604020202020204" pitchFamily="34" charset="0"/>
                <a:sym typeface="Helvetica"/>
              </a:rPr>
              <a:t>流水线并行</a:t>
            </a:r>
          </a:p>
        </p:txBody>
      </p:sp>
      <p:sp>
        <p:nvSpPr>
          <p:cNvPr id="21" name="矩形 20"/>
          <p:cNvSpPr/>
          <p:nvPr/>
        </p:nvSpPr>
        <p:spPr>
          <a:xfrm>
            <a:off x="6503974" y="4832769"/>
            <a:ext cx="1415772" cy="461665"/>
          </a:xfrm>
          <a:prstGeom prst="rect">
            <a:avLst/>
          </a:prstGeom>
        </p:spPr>
        <p:txBody>
          <a:bodyPr wrap="none">
            <a:spAutoFit/>
          </a:bodyPr>
          <a:lstStyle/>
          <a:p>
            <a:pPr>
              <a:defRPr sz="3200">
                <a:latin typeface="Times New Roman"/>
                <a:ea typeface="Times New Roman"/>
                <a:cs typeface="Times New Roman"/>
                <a:sym typeface="Times New Roman"/>
              </a:defRPr>
            </a:pPr>
            <a:r>
              <a:rPr lang="zh-CN" altLang="en-US" sz="2400" dirty="0">
                <a:solidFill>
                  <a:srgbClr val="FF0000"/>
                </a:solidFill>
                <a:latin typeface="Arial" panose="020B0604020202020204" pitchFamily="34" charset="0"/>
                <a:ea typeface="SimHei" panose="02010609060101010101" pitchFamily="49" charset="-122"/>
                <a:cs typeface="Arial" panose="020B0604020202020204" pitchFamily="34" charset="0"/>
                <a:sym typeface="Helvetica"/>
              </a:rPr>
              <a:t>任务并行</a:t>
            </a:r>
          </a:p>
        </p:txBody>
      </p:sp>
    </p:spTree>
    <p:extLst>
      <p:ext uri="{BB962C8B-B14F-4D97-AF65-F5344CB8AC3E}">
        <p14:creationId xmlns:p14="http://schemas.microsoft.com/office/powerpoint/2010/main" val="2872983355"/>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body" idx="1"/>
          </p:nvPr>
        </p:nvSpPr>
        <p:spPr>
          <a:xfrm>
            <a:off x="179513" y="1210235"/>
            <a:ext cx="8641758" cy="4706752"/>
          </a:xfrm>
          <a:prstGeom prst="rect">
            <a:avLst/>
          </a:prstGeom>
        </p:spPr>
        <p:txBody>
          <a:bodyPr/>
          <a:lstStyle/>
          <a:p>
            <a:pPr>
              <a:defRPr sz="3200"/>
            </a:pPr>
            <a:r>
              <a:rPr lang="zh-CN" altLang="en-US" sz="3200" dirty="0">
                <a:latin typeface="SimHei" panose="02010609060101010101" pitchFamily="49" charset="-122"/>
                <a:ea typeface="SimHei" panose="02010609060101010101" pitchFamily="49" charset="-122"/>
                <a:cs typeface="+mj-cs"/>
              </a:rPr>
              <a:t>单纯流</a:t>
            </a:r>
            <a:r>
              <a:rPr sz="3200" dirty="0" err="1">
                <a:latin typeface="SimHei" panose="02010609060101010101" pitchFamily="49" charset="-122"/>
                <a:ea typeface="SimHei" panose="02010609060101010101" pitchFamily="49" charset="-122"/>
                <a:cs typeface="+mj-cs"/>
              </a:rPr>
              <a:t>处理</a:t>
            </a:r>
            <a:r>
              <a:rPr lang="zh-CN" altLang="en-US" sz="3200" dirty="0">
                <a:latin typeface="SimHei" panose="02010609060101010101" pitchFamily="49" charset="-122"/>
                <a:ea typeface="SimHei" panose="02010609060101010101" pitchFamily="49" charset="-122"/>
                <a:cs typeface="+mj-cs"/>
              </a:rPr>
              <a:t>模型</a:t>
            </a:r>
            <a:endParaRPr sz="3200" dirty="0">
              <a:latin typeface="SimHei" panose="02010609060101010101" pitchFamily="49" charset="-122"/>
              <a:ea typeface="SimHei" panose="02010609060101010101" pitchFamily="49" charset="-122"/>
              <a:cs typeface="+mj-cs"/>
            </a:endParaRPr>
          </a:p>
          <a:p>
            <a:pPr>
              <a:defRPr sz="3200"/>
            </a:pPr>
            <a:endParaRPr dirty="0">
              <a:latin typeface="SimHei" panose="02010609060101010101" pitchFamily="49" charset="-122"/>
              <a:ea typeface="SimHei" panose="02010609060101010101" pitchFamily="49" charset="-122"/>
            </a:endParaRPr>
          </a:p>
          <a:p>
            <a:pPr marL="0" indent="0">
              <a:buSzTx/>
              <a:buNone/>
              <a:defRPr sz="3200"/>
            </a:pPr>
            <a:endParaRPr dirty="0">
              <a:latin typeface="SimHei" panose="02010609060101010101" pitchFamily="49" charset="-122"/>
              <a:ea typeface="SimHei" panose="02010609060101010101" pitchFamily="49" charset="-122"/>
            </a:endParaRPr>
          </a:p>
          <a:p>
            <a:pPr marL="0" indent="0">
              <a:buSzTx/>
              <a:buNone/>
              <a:defRPr sz="3200"/>
            </a:pPr>
            <a:endParaRPr dirty="0">
              <a:latin typeface="SimHei" panose="02010609060101010101" pitchFamily="49" charset="-122"/>
              <a:ea typeface="SimHei" panose="02010609060101010101" pitchFamily="49" charset="-122"/>
            </a:endParaRPr>
          </a:p>
          <a:p>
            <a:pPr>
              <a:defRPr sz="3200"/>
            </a:pPr>
            <a:endParaRPr dirty="0">
              <a:latin typeface="SimHei" panose="02010609060101010101" pitchFamily="49" charset="-122"/>
              <a:ea typeface="SimHei" panose="02010609060101010101" pitchFamily="49" charset="-122"/>
            </a:endParaRPr>
          </a:p>
          <a:p>
            <a:pPr>
              <a:defRPr sz="3200"/>
            </a:pPr>
            <a:r>
              <a:rPr lang="zh-CN" altLang="en-US" sz="3200" dirty="0">
                <a:latin typeface="SimHei" panose="02010609060101010101" pitchFamily="49" charset="-122"/>
                <a:ea typeface="SimHei" panose="02010609060101010101" pitchFamily="49" charset="-122"/>
                <a:cs typeface="+mj-cs"/>
              </a:rPr>
              <a:t>微批</a:t>
            </a:r>
            <a:r>
              <a:rPr sz="3200" dirty="0" err="1">
                <a:latin typeface="SimHei" panose="02010609060101010101" pitchFamily="49" charset="-122"/>
                <a:ea typeface="SimHei" panose="02010609060101010101" pitchFamily="49" charset="-122"/>
                <a:cs typeface="+mj-cs"/>
              </a:rPr>
              <a:t>处理</a:t>
            </a:r>
            <a:r>
              <a:rPr lang="zh-CN" altLang="en-US" sz="3200" dirty="0">
                <a:latin typeface="SimHei" panose="02010609060101010101" pitchFamily="49" charset="-122"/>
                <a:ea typeface="SimHei" panose="02010609060101010101" pitchFamily="49" charset="-122"/>
                <a:cs typeface="+mj-cs"/>
              </a:rPr>
              <a:t>模型</a:t>
            </a:r>
            <a:endParaRPr sz="3200" dirty="0">
              <a:latin typeface="SimHei" panose="02010609060101010101" pitchFamily="49" charset="-122"/>
              <a:ea typeface="SimHei" panose="02010609060101010101" pitchFamily="49" charset="-122"/>
              <a:cs typeface="+mj-cs"/>
            </a:endParaRPr>
          </a:p>
        </p:txBody>
      </p:sp>
      <p:pic>
        <p:nvPicPr>
          <p:cNvPr id="149" name="image15.pdf"/>
          <p:cNvPicPr>
            <a:picLocks noChangeAspect="1"/>
          </p:cNvPicPr>
          <p:nvPr/>
        </p:nvPicPr>
        <p:blipFill>
          <a:blip r:embed="rId2" cstate="print"/>
          <a:stretch>
            <a:fillRect/>
          </a:stretch>
        </p:blipFill>
        <p:spPr>
          <a:xfrm>
            <a:off x="1632317" y="1881304"/>
            <a:ext cx="4914165" cy="1833332"/>
          </a:xfrm>
          <a:prstGeom prst="rect">
            <a:avLst/>
          </a:prstGeom>
          <a:ln w="12700">
            <a:miter lim="400000"/>
            <a:headEnd/>
            <a:tailEnd/>
          </a:ln>
        </p:spPr>
      </p:pic>
      <p:pic>
        <p:nvPicPr>
          <p:cNvPr id="150" name="image16.pdf"/>
          <p:cNvPicPr>
            <a:picLocks noChangeAspect="1"/>
          </p:cNvPicPr>
          <p:nvPr/>
        </p:nvPicPr>
        <p:blipFill>
          <a:blip r:embed="rId3" cstate="print"/>
          <a:stretch>
            <a:fillRect/>
          </a:stretch>
        </p:blipFill>
        <p:spPr>
          <a:xfrm>
            <a:off x="1568373" y="4774424"/>
            <a:ext cx="5042052" cy="1988212"/>
          </a:xfrm>
          <a:prstGeom prst="rect">
            <a:avLst/>
          </a:prstGeom>
          <a:ln w="12700">
            <a:miter lim="400000"/>
            <a:headEnd/>
            <a:tailEnd/>
          </a:ln>
        </p:spPr>
      </p:pic>
      <p:grpSp>
        <p:nvGrpSpPr>
          <p:cNvPr id="6" name="组合 5"/>
          <p:cNvGrpSpPr/>
          <p:nvPr/>
        </p:nvGrpSpPr>
        <p:grpSpPr>
          <a:xfrm>
            <a:off x="7064901" y="2239881"/>
            <a:ext cx="1783099" cy="1003362"/>
            <a:chOff x="5847119" y="5149165"/>
            <a:chExt cx="1783099" cy="1003362"/>
          </a:xfrm>
        </p:grpSpPr>
        <p:grpSp>
          <p:nvGrpSpPr>
            <p:cNvPr id="7" name="组合 6"/>
            <p:cNvGrpSpPr/>
            <p:nvPr/>
          </p:nvGrpSpPr>
          <p:grpSpPr>
            <a:xfrm>
              <a:off x="5866398" y="5149165"/>
              <a:ext cx="1763820" cy="466496"/>
              <a:chOff x="5866398" y="5149165"/>
              <a:chExt cx="1763820" cy="466496"/>
            </a:xfrm>
          </p:grpSpPr>
          <p:pic>
            <p:nvPicPr>
              <p:cNvPr id="11" name="图片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52375" y="5149165"/>
                <a:ext cx="477843" cy="460572"/>
              </a:xfrm>
              <a:prstGeom prst="rect">
                <a:avLst/>
              </a:prstGeom>
            </p:spPr>
          </p:pic>
          <p:sp>
            <p:nvSpPr>
              <p:cNvPr id="12" name="文本框 11"/>
              <p:cNvSpPr txBox="1"/>
              <p:nvPr/>
            </p:nvSpPr>
            <p:spPr>
              <a:xfrm>
                <a:off x="5866398" y="5153996"/>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cs typeface="Times New Roman" panose="02020603050405020304" pitchFamily="18" charset="0"/>
                  </a:rPr>
                  <a:t>处理延时</a:t>
                </a:r>
              </a:p>
            </p:txBody>
          </p:sp>
        </p:grpSp>
        <p:grpSp>
          <p:nvGrpSpPr>
            <p:cNvPr id="8" name="组合 7"/>
            <p:cNvGrpSpPr/>
            <p:nvPr/>
          </p:nvGrpSpPr>
          <p:grpSpPr>
            <a:xfrm>
              <a:off x="5847119" y="5690862"/>
              <a:ext cx="1739112" cy="461665"/>
              <a:chOff x="5847119" y="5782302"/>
              <a:chExt cx="1739112" cy="461665"/>
            </a:xfrm>
          </p:grpSpPr>
          <p:pic>
            <p:nvPicPr>
              <p:cNvPr id="9" name="图片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171717" y="5804565"/>
                <a:ext cx="414514" cy="431785"/>
              </a:xfrm>
              <a:prstGeom prst="rect">
                <a:avLst/>
              </a:prstGeom>
            </p:spPr>
          </p:pic>
          <p:sp>
            <p:nvSpPr>
              <p:cNvPr id="10" name="文本框 9"/>
              <p:cNvSpPr txBox="1"/>
              <p:nvPr/>
            </p:nvSpPr>
            <p:spPr>
              <a:xfrm>
                <a:off x="5847119" y="5782302"/>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cs typeface="Times New Roman" panose="02020603050405020304" pitchFamily="18" charset="0"/>
                  </a:rPr>
                  <a:t>系统吞吐</a:t>
                </a:r>
              </a:p>
            </p:txBody>
          </p:sp>
        </p:grpSp>
      </p:grpSp>
      <p:grpSp>
        <p:nvGrpSpPr>
          <p:cNvPr id="13" name="组合 12"/>
          <p:cNvGrpSpPr/>
          <p:nvPr/>
        </p:nvGrpSpPr>
        <p:grpSpPr>
          <a:xfrm>
            <a:off x="6982536" y="5163615"/>
            <a:ext cx="1763553" cy="1021014"/>
            <a:chOff x="5847119" y="5153996"/>
            <a:chExt cx="1763553" cy="1021014"/>
          </a:xfrm>
        </p:grpSpPr>
        <p:grpSp>
          <p:nvGrpSpPr>
            <p:cNvPr id="14" name="组合 13"/>
            <p:cNvGrpSpPr/>
            <p:nvPr/>
          </p:nvGrpSpPr>
          <p:grpSpPr>
            <a:xfrm>
              <a:off x="5866398" y="5153996"/>
              <a:ext cx="1744274" cy="1021014"/>
              <a:chOff x="5866398" y="5153996"/>
              <a:chExt cx="1744274" cy="1021014"/>
            </a:xfrm>
          </p:grpSpPr>
          <p:pic>
            <p:nvPicPr>
              <p:cNvPr id="18" name="图片 1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32829" y="5714438"/>
                <a:ext cx="477843" cy="460572"/>
              </a:xfrm>
              <a:prstGeom prst="rect">
                <a:avLst/>
              </a:prstGeom>
            </p:spPr>
          </p:pic>
          <p:sp>
            <p:nvSpPr>
              <p:cNvPr id="19" name="文本框 18"/>
              <p:cNvSpPr txBox="1"/>
              <p:nvPr/>
            </p:nvSpPr>
            <p:spPr>
              <a:xfrm>
                <a:off x="5866398" y="5153996"/>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cs typeface="Times New Roman" panose="02020603050405020304" pitchFamily="18" charset="0"/>
                  </a:rPr>
                  <a:t>处理延时</a:t>
                </a:r>
              </a:p>
            </p:txBody>
          </p:sp>
        </p:grpSp>
        <p:grpSp>
          <p:nvGrpSpPr>
            <p:cNvPr id="15" name="组合 14"/>
            <p:cNvGrpSpPr/>
            <p:nvPr/>
          </p:nvGrpSpPr>
          <p:grpSpPr>
            <a:xfrm>
              <a:off x="5847119" y="5179725"/>
              <a:ext cx="1739112" cy="972802"/>
              <a:chOff x="5847119" y="5271165"/>
              <a:chExt cx="1739112" cy="972802"/>
            </a:xfrm>
          </p:grpSpPr>
          <p:pic>
            <p:nvPicPr>
              <p:cNvPr id="16" name="图片 1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171717" y="5271165"/>
                <a:ext cx="414514" cy="431785"/>
              </a:xfrm>
              <a:prstGeom prst="rect">
                <a:avLst/>
              </a:prstGeom>
            </p:spPr>
          </p:pic>
          <p:sp>
            <p:nvSpPr>
              <p:cNvPr id="17" name="文本框 16"/>
              <p:cNvSpPr txBox="1"/>
              <p:nvPr/>
            </p:nvSpPr>
            <p:spPr>
              <a:xfrm>
                <a:off x="5847119" y="5782302"/>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cs typeface="Times New Roman" panose="02020603050405020304" pitchFamily="18" charset="0"/>
                  </a:rPr>
                  <a:t>系统吞吐</a:t>
                </a:r>
              </a:p>
            </p:txBody>
          </p:sp>
        </p:grpSp>
      </p:grpSp>
      <p:sp>
        <p:nvSpPr>
          <p:cNvPr id="21" name="Shape 116"/>
          <p:cNvSpPr/>
          <p:nvPr/>
        </p:nvSpPr>
        <p:spPr>
          <a:xfrm>
            <a:off x="0" y="1"/>
            <a:ext cx="9144000" cy="108459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914400">
              <a:lnSpc>
                <a:spcPct val="90000"/>
              </a:lnSpc>
              <a:defRPr sz="4400">
                <a:latin typeface="黑体"/>
                <a:ea typeface="黑体"/>
                <a:cs typeface="黑体"/>
                <a:sym typeface="黑体"/>
              </a:defRPr>
            </a:lvl1pPr>
          </a:lstStyle>
          <a:p>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rPr>
              <a:t>4</a:t>
            </a:r>
            <a:r>
              <a:rPr lang="zh-CN" altLang="en-US" sz="4800" dirty="0">
                <a:solidFill>
                  <a:srgbClr val="2826F5"/>
                </a:solidFill>
                <a:latin typeface="SimHei" panose="02010609060101010101" pitchFamily="49" charset="-122"/>
                <a:ea typeface="SimHei" panose="02010609060101010101" pitchFamily="49" charset="-122"/>
                <a:cs typeface="+mj-cs"/>
              </a:rPr>
              <a:t>、两种基本流处理模型</a:t>
            </a:r>
          </a:p>
        </p:txBody>
      </p:sp>
    </p:spTree>
    <p:extLst>
      <p:ext uri="{BB962C8B-B14F-4D97-AF65-F5344CB8AC3E}">
        <p14:creationId xmlns:p14="http://schemas.microsoft.com/office/powerpoint/2010/main" val="4112381884"/>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0" y="1"/>
            <a:ext cx="9144000" cy="108459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914400">
              <a:lnSpc>
                <a:spcPct val="90000"/>
              </a:lnSpc>
              <a:defRPr sz="4400">
                <a:latin typeface="黑体"/>
                <a:ea typeface="黑体"/>
                <a:cs typeface="黑体"/>
                <a:sym typeface="黑体"/>
              </a:defRPr>
            </a:lvl1pPr>
          </a:lstStyle>
          <a:p>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rPr>
              <a:t>5</a:t>
            </a:r>
            <a:r>
              <a:rPr lang="zh-CN" altLang="en-US" sz="4800" dirty="0">
                <a:solidFill>
                  <a:srgbClr val="2826F5"/>
                </a:solidFill>
                <a:latin typeface="SimHei" panose="02010609060101010101" pitchFamily="49" charset="-122"/>
                <a:ea typeface="SimHei" panose="02010609060101010101" pitchFamily="49" charset="-122"/>
                <a:cs typeface="+mj-cs"/>
              </a:rPr>
              <a:t>、代表性开源流处理系统</a:t>
            </a:r>
            <a:endParaRPr sz="4800" dirty="0">
              <a:solidFill>
                <a:srgbClr val="2826F5"/>
              </a:solidFill>
              <a:latin typeface="SimHei" panose="02010609060101010101" pitchFamily="49" charset="-122"/>
              <a:ea typeface="SimHei" panose="02010609060101010101" pitchFamily="49" charset="-122"/>
              <a:cs typeface="+mj-cs"/>
            </a:endParaRPr>
          </a:p>
        </p:txBody>
      </p:sp>
      <p:sp>
        <p:nvSpPr>
          <p:cNvPr id="6" name="Shape 141">
            <a:extLst>
              <a:ext uri="{FF2B5EF4-FFF2-40B4-BE49-F238E27FC236}">
                <a16:creationId xmlns:a16="http://schemas.microsoft.com/office/drawing/2014/main" id="{059107AA-D5C6-4656-9E5E-4595966F0DD5}"/>
              </a:ext>
            </a:extLst>
          </p:cNvPr>
          <p:cNvSpPr>
            <a:spLocks noGrp="1"/>
          </p:cNvSpPr>
          <p:nvPr>
            <p:ph type="body" idx="1"/>
          </p:nvPr>
        </p:nvSpPr>
        <p:spPr>
          <a:xfrm>
            <a:off x="107504" y="1084599"/>
            <a:ext cx="8722357" cy="2992474"/>
          </a:xfrm>
          <a:prstGeom prst="rect">
            <a:avLst/>
          </a:prstGeom>
        </p:spPr>
        <p:txBody>
          <a:bodyPr>
            <a:normAutofit/>
          </a:bodyPr>
          <a:lstStyle/>
          <a:p>
            <a:pPr>
              <a:defRPr sz="3200">
                <a:latin typeface="Times New Roman"/>
                <a:ea typeface="Times New Roman"/>
                <a:cs typeface="Times New Roman"/>
                <a:sym typeface="Times New Roman"/>
              </a:defRPr>
            </a:pPr>
            <a:r>
              <a:rPr lang="zh-CN" altLang="en-US" sz="3200" dirty="0">
                <a:solidFill>
                  <a:schemeClr val="tx1"/>
                </a:solidFill>
                <a:latin typeface="Arial" panose="020B0604020202020204" pitchFamily="34" charset="0"/>
                <a:ea typeface="SimHei" panose="02010609060101010101" pitchFamily="49" charset="-122"/>
                <a:cs typeface="Arial" panose="020B0604020202020204" pitchFamily="34" charset="0"/>
                <a:sym typeface="Times New Roman"/>
              </a:rPr>
              <a:t>以元组为单元的单纯流处理系统</a:t>
            </a:r>
            <a:endParaRPr lang="en-US" altLang="zh-CN" sz="3200" dirty="0">
              <a:solidFill>
                <a:schemeClr val="tx1"/>
              </a:solidFill>
              <a:latin typeface="Arial" panose="020B0604020202020204" pitchFamily="34" charset="0"/>
              <a:ea typeface="SimHei" panose="02010609060101010101" pitchFamily="49" charset="-122"/>
              <a:cs typeface="Arial" panose="020B0604020202020204" pitchFamily="34" charset="0"/>
              <a:sym typeface="Times New Roman"/>
            </a:endParaRPr>
          </a:p>
          <a:p>
            <a:pPr lvl="1">
              <a:lnSpc>
                <a:spcPct val="100000"/>
              </a:lnSpc>
              <a:defRPr sz="3200">
                <a:latin typeface="Times New Roman"/>
                <a:ea typeface="Times New Roman"/>
                <a:cs typeface="Times New Roman"/>
                <a:sym typeface="Times New Roman"/>
              </a:defRPr>
            </a:pPr>
            <a:r>
              <a:rPr lang="en-US" altLang="zh-CN" sz="3200" dirty="0">
                <a:solidFill>
                  <a:schemeClr val="tx1"/>
                </a:solidFill>
                <a:latin typeface="Arial" panose="020B0604020202020204" pitchFamily="34" charset="0"/>
                <a:ea typeface="SimHei" panose="02010609060101010101" pitchFamily="49" charset="-122"/>
                <a:cs typeface="Arial" panose="020B0604020202020204" pitchFamily="34" charset="0"/>
                <a:sym typeface="Times New Roman"/>
              </a:rPr>
              <a:t>Apache Storm</a:t>
            </a:r>
          </a:p>
          <a:p>
            <a:pPr lvl="1">
              <a:lnSpc>
                <a:spcPct val="100000"/>
              </a:lnSpc>
              <a:defRPr sz="3200">
                <a:latin typeface="Times New Roman"/>
                <a:ea typeface="Times New Roman"/>
                <a:cs typeface="Times New Roman"/>
                <a:sym typeface="Times New Roman"/>
              </a:defRPr>
            </a:pPr>
            <a:r>
              <a:rPr lang="en-US" altLang="zh-CN" sz="3200" dirty="0">
                <a:solidFill>
                  <a:schemeClr val="tx1"/>
                </a:solidFill>
                <a:latin typeface="Arial" panose="020B0604020202020204" pitchFamily="34" charset="0"/>
                <a:ea typeface="SimHei" panose="02010609060101010101" pitchFamily="49" charset="-122"/>
                <a:cs typeface="Arial" panose="020B0604020202020204" pitchFamily="34" charset="0"/>
                <a:sym typeface="Times New Roman"/>
              </a:rPr>
              <a:t>Apache </a:t>
            </a:r>
            <a:r>
              <a:rPr lang="en-US" altLang="zh-CN" sz="3200" dirty="0" err="1">
                <a:solidFill>
                  <a:schemeClr val="tx1"/>
                </a:solidFill>
                <a:latin typeface="Arial" panose="020B0604020202020204" pitchFamily="34" charset="0"/>
                <a:ea typeface="SimHei" panose="02010609060101010101" pitchFamily="49" charset="-122"/>
                <a:cs typeface="Arial" panose="020B0604020202020204" pitchFamily="34" charset="0"/>
                <a:sym typeface="Times New Roman"/>
              </a:rPr>
              <a:t>Flink</a:t>
            </a:r>
            <a:endParaRPr lang="en-US" altLang="zh-CN" dirty="0">
              <a:solidFill>
                <a:schemeClr val="tx1"/>
              </a:solidFill>
              <a:latin typeface="Arial" panose="020B0604020202020204" pitchFamily="34" charset="0"/>
              <a:ea typeface="SimHei" panose="02010609060101010101" pitchFamily="49" charset="-122"/>
              <a:cs typeface="Arial" panose="020B0604020202020204" pitchFamily="34" charset="0"/>
              <a:sym typeface="Helvetica"/>
            </a:endParaRPr>
          </a:p>
          <a:p>
            <a:pPr>
              <a:defRPr sz="3200">
                <a:latin typeface="Times New Roman"/>
                <a:ea typeface="Times New Roman"/>
                <a:cs typeface="Times New Roman"/>
                <a:sym typeface="Times New Roman"/>
              </a:defRPr>
            </a:pPr>
            <a:r>
              <a:rPr lang="zh-CN" altLang="en-US" dirty="0">
                <a:solidFill>
                  <a:schemeClr val="tx1"/>
                </a:solidFill>
                <a:latin typeface="Arial" panose="020B0604020202020204" pitchFamily="34" charset="0"/>
                <a:ea typeface="SimHei" panose="02010609060101010101" pitchFamily="49" charset="-122"/>
                <a:cs typeface="Arial" panose="020B0604020202020204" pitchFamily="34" charset="0"/>
                <a:sym typeface="Helvetica"/>
              </a:rPr>
              <a:t>基于微批处理模型的流处理系统</a:t>
            </a:r>
            <a:endParaRPr dirty="0">
              <a:solidFill>
                <a:schemeClr val="tx1"/>
              </a:solidFill>
              <a:latin typeface="Arial" panose="020B0604020202020204" pitchFamily="34" charset="0"/>
              <a:ea typeface="SimHei" panose="02010609060101010101" pitchFamily="49" charset="-122"/>
              <a:cs typeface="Arial" panose="020B0604020202020204" pitchFamily="34" charset="0"/>
              <a:sym typeface="Helvetica"/>
            </a:endParaRPr>
          </a:p>
          <a:p>
            <a:pPr lvl="1">
              <a:defRPr sz="3200">
                <a:latin typeface="Times New Roman"/>
                <a:ea typeface="Times New Roman"/>
                <a:cs typeface="Times New Roman"/>
                <a:sym typeface="Times New Roman"/>
              </a:defRPr>
            </a:pPr>
            <a:r>
              <a:rPr lang="en-US" altLang="zh-CN" dirty="0">
                <a:solidFill>
                  <a:schemeClr val="tx1"/>
                </a:solidFill>
                <a:latin typeface="Arial" panose="020B0604020202020204" pitchFamily="34" charset="0"/>
                <a:ea typeface="SimHei" panose="02010609060101010101" pitchFamily="49" charset="-122"/>
                <a:cs typeface="Arial" panose="020B0604020202020204" pitchFamily="34" charset="0"/>
                <a:sym typeface="Helvetica"/>
              </a:rPr>
              <a:t>Spark Streaming</a:t>
            </a:r>
          </a:p>
        </p:txBody>
      </p:sp>
    </p:spTree>
    <p:extLst>
      <p:ext uri="{BB962C8B-B14F-4D97-AF65-F5344CB8AC3E}">
        <p14:creationId xmlns:p14="http://schemas.microsoft.com/office/powerpoint/2010/main" val="531510720"/>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normAutofit/>
          </a:bodyPr>
          <a:lstStyle/>
          <a:p>
            <a:r>
              <a:rPr lang="zh-CN" altLang="en-US" sz="4800" dirty="0">
                <a:solidFill>
                  <a:srgbClr val="2826F5"/>
                </a:solidFill>
                <a:latin typeface="Times New Roman" panose="02020603050405020304" pitchFamily="18" charset="0"/>
                <a:cs typeface="Times New Roman" panose="02020603050405020304" pitchFamily="18" charset="0"/>
              </a:rPr>
              <a:t>十、</a:t>
            </a:r>
            <a:r>
              <a:rPr lang="zh-CN" altLang="en-US" sz="4800" dirty="0">
                <a:solidFill>
                  <a:srgbClr val="2826F5"/>
                </a:solidFill>
              </a:rPr>
              <a:t>虚拟化技术</a:t>
            </a:r>
          </a:p>
        </p:txBody>
      </p:sp>
      <p:sp>
        <p:nvSpPr>
          <p:cNvPr id="3" name="内容占位符 2">
            <a:extLst>
              <a:ext uri="{FF2B5EF4-FFF2-40B4-BE49-F238E27FC236}">
                <a16:creationId xmlns:a16="http://schemas.microsoft.com/office/drawing/2014/main" id="{AF556B4E-9C72-C74F-865E-54F97EABBD86}"/>
              </a:ext>
            </a:extLst>
          </p:cNvPr>
          <p:cNvSpPr>
            <a:spLocks noGrp="1"/>
          </p:cNvSpPr>
          <p:nvPr>
            <p:ph idx="1"/>
          </p:nvPr>
        </p:nvSpPr>
        <p:spPr>
          <a:xfrm>
            <a:off x="179512" y="1166019"/>
            <a:ext cx="8229600" cy="2623022"/>
          </a:xfrm>
        </p:spPr>
        <p:txBody>
          <a:bodyPr/>
          <a:lstStyle/>
          <a:p>
            <a:r>
              <a:rPr lang="zh-CN" altLang="en-US" dirty="0">
                <a:latin typeface="SimHei" panose="02010609060101010101" pitchFamily="49" charset="-122"/>
                <a:ea typeface="SimHei" panose="02010609060101010101" pitchFamily="49" charset="-122"/>
              </a:rPr>
              <a:t>虚拟化技术概念</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为什么需要虚拟化技术</a:t>
            </a:r>
          </a:p>
          <a:p>
            <a:r>
              <a:rPr lang="zh-CN" altLang="en-US" dirty="0">
                <a:latin typeface="SimHei" panose="02010609060101010101" pitchFamily="49" charset="-122"/>
                <a:ea typeface="SimHei" panose="02010609060101010101" pitchFamily="49" charset="-122"/>
              </a:rPr>
              <a:t>虚拟化技术类型</a:t>
            </a:r>
          </a:p>
          <a:p>
            <a:r>
              <a:rPr lang="zh-CN" altLang="en-US" dirty="0">
                <a:latin typeface="SimHei" panose="02010609060101010101" pitchFamily="49" charset="-122"/>
                <a:ea typeface="SimHei" panose="02010609060101010101" pitchFamily="49" charset="-122"/>
              </a:rPr>
              <a:t>虚拟化技术发展历史</a:t>
            </a:r>
          </a:p>
          <a:p>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4031409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9BE0939-0A6D-FD48-A03F-DE28FF44AA63}"/>
              </a:ext>
            </a:extLst>
          </p:cNvPr>
          <p:cNvSpPr>
            <a:spLocks noGrp="1"/>
          </p:cNvSpPr>
          <p:nvPr>
            <p:ph type="title"/>
          </p:nvPr>
        </p:nvSpPr>
        <p:spPr/>
        <p:txBody>
          <a:bodyPr/>
          <a:lstStyle/>
          <a:p>
            <a:r>
              <a:rPr lang="en-US" altLang="zh-CN" sz="4800" kern="0" dirty="0">
                <a:solidFill>
                  <a:srgbClr val="2826F5"/>
                </a:solidFill>
                <a:latin typeface="SimHei" panose="02010609060101010101" pitchFamily="49" charset="-122"/>
                <a:ea typeface="SimHei" panose="02010609060101010101" pitchFamily="49" charset="-122"/>
                <a:sym typeface="+mn-ea"/>
              </a:rPr>
              <a:t>1</a:t>
            </a:r>
            <a:r>
              <a:rPr lang="zh-CN" altLang="en-US" sz="4800" kern="0" dirty="0">
                <a:solidFill>
                  <a:srgbClr val="2826F5"/>
                </a:solidFill>
                <a:latin typeface="SimHei" panose="02010609060101010101" pitchFamily="49" charset="-122"/>
                <a:ea typeface="SimHei" panose="02010609060101010101" pitchFamily="49" charset="-122"/>
                <a:sym typeface="+mn-ea"/>
              </a:rPr>
              <a:t>、</a:t>
            </a:r>
            <a:r>
              <a:rPr lang="zh-CN" altLang="en-US" sz="4800" kern="0" dirty="0">
                <a:solidFill>
                  <a:srgbClr val="2826F5"/>
                </a:solidFill>
                <a:latin typeface="SimHei" panose="02010609060101010101" pitchFamily="49" charset="-122"/>
                <a:ea typeface="SimHei" panose="02010609060101010101" pitchFamily="49" charset="-122"/>
              </a:rPr>
              <a:t>虚拟化技术概念</a:t>
            </a:r>
            <a:endParaRPr kumimoji="1" lang="zh-CN" altLang="en-US" sz="4800" dirty="0"/>
          </a:p>
        </p:txBody>
      </p:sp>
      <p:sp>
        <p:nvSpPr>
          <p:cNvPr id="6" name="内容占位符 5">
            <a:extLst>
              <a:ext uri="{FF2B5EF4-FFF2-40B4-BE49-F238E27FC236}">
                <a16:creationId xmlns:a16="http://schemas.microsoft.com/office/drawing/2014/main" id="{A7495341-C04B-2A4A-9C84-261C7C50094D}"/>
              </a:ext>
            </a:extLst>
          </p:cNvPr>
          <p:cNvSpPr>
            <a:spLocks noGrp="1"/>
          </p:cNvSpPr>
          <p:nvPr>
            <p:ph idx="1"/>
          </p:nvPr>
        </p:nvSpPr>
        <p:spPr>
          <a:xfrm>
            <a:off x="107504" y="1116338"/>
            <a:ext cx="8928992" cy="5741662"/>
          </a:xfrm>
        </p:spPr>
        <p:txBody>
          <a:bodyPr/>
          <a:lstStyle/>
          <a:p>
            <a:r>
              <a:rPr lang="zh-CN" altLang="en-US" sz="2400" dirty="0"/>
              <a:t>虚拟化是一种方法，</a:t>
            </a:r>
            <a:r>
              <a:rPr lang="zh-CN" altLang="en-US" sz="2400" dirty="0">
                <a:solidFill>
                  <a:srgbClr val="FF0000"/>
                </a:solidFill>
              </a:rPr>
              <a:t>本质上讲是指从逻辑角度而不是物理角度来对资源进行配置，是从单一的逻辑角度来看待不同的物理资源的方法</a:t>
            </a:r>
            <a:r>
              <a:rPr lang="zh-CN" altLang="en-US" sz="2400" dirty="0"/>
              <a:t>。譬如说，当前只有一台计算机，通过虚拟技术，在用户看来，似乎却是多台，每台都有其各自的</a:t>
            </a:r>
            <a:r>
              <a:rPr lang="en-US" altLang="zh-CN" sz="2400" dirty="0"/>
              <a:t>CPU</a:t>
            </a:r>
            <a:r>
              <a:rPr lang="zh-CN" altLang="en-US" sz="2400" dirty="0"/>
              <a:t>、内存、硬盘等物理资源。在一台计算机上同时运行多个逻辑计算机，每个逻辑计算机可运行不同的操作系统，并且应用程序都可以在相互独立的空间内运行而互不影响，从而显著提高计算机的工作效率</a:t>
            </a:r>
          </a:p>
          <a:p>
            <a:r>
              <a:rPr lang="zh-CN" altLang="en-US" sz="2400" dirty="0"/>
              <a:t> 对于用户，虚拟化技术实现了</a:t>
            </a:r>
            <a:r>
              <a:rPr lang="zh-CN" altLang="en-US" sz="2400" dirty="0">
                <a:solidFill>
                  <a:srgbClr val="FF0000"/>
                </a:solidFill>
              </a:rPr>
              <a:t>软件跟硬件分离</a:t>
            </a:r>
            <a:r>
              <a:rPr lang="zh-CN" altLang="en-US" sz="2400" dirty="0"/>
              <a:t>，用户不需要考虑后台的具体硬件实现，而只需在虚拟层环境上运行自己的系统和软件</a:t>
            </a:r>
          </a:p>
          <a:p>
            <a:r>
              <a:rPr lang="zh-CN" altLang="en-US" sz="2400" dirty="0"/>
              <a:t> 虚拟化使用软件的方法重新定义划分</a:t>
            </a:r>
            <a:r>
              <a:rPr lang="en-US" altLang="zh-CN" sz="2400" dirty="0"/>
              <a:t>IT</a:t>
            </a:r>
            <a:r>
              <a:rPr lang="zh-CN" altLang="en-US" sz="2400" dirty="0"/>
              <a:t>资源，可以实现</a:t>
            </a:r>
            <a:r>
              <a:rPr lang="en-US" altLang="zh-CN" sz="2400" dirty="0"/>
              <a:t>IT</a:t>
            </a:r>
            <a:r>
              <a:rPr lang="zh-CN" altLang="en-US" sz="2400" dirty="0"/>
              <a:t>资源的动态分配、灵活调度、跨域共享，提高</a:t>
            </a:r>
            <a:r>
              <a:rPr lang="en-US" altLang="zh-CN" sz="2400" dirty="0"/>
              <a:t>IT</a:t>
            </a:r>
            <a:r>
              <a:rPr lang="zh-CN" altLang="en-US" sz="2400" dirty="0"/>
              <a:t>资源利用率，使</a:t>
            </a:r>
            <a:r>
              <a:rPr lang="en-US" altLang="zh-CN" sz="2400" dirty="0"/>
              <a:t>IT</a:t>
            </a:r>
            <a:r>
              <a:rPr lang="zh-CN" altLang="en-US" sz="2400" dirty="0"/>
              <a:t>资源能够真正成为社会基础设施，服务于各行各业中灵活多变的应用需求</a:t>
            </a:r>
          </a:p>
        </p:txBody>
      </p:sp>
    </p:spTree>
    <p:extLst>
      <p:ext uri="{BB962C8B-B14F-4D97-AF65-F5344CB8AC3E}">
        <p14:creationId xmlns:p14="http://schemas.microsoft.com/office/powerpoint/2010/main" val="24205132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3935" t="10715" r="4820" b="4902"/>
          <a:stretch/>
        </p:blipFill>
        <p:spPr>
          <a:xfrm>
            <a:off x="107504" y="1160748"/>
            <a:ext cx="8928992" cy="5461422"/>
          </a:xfrm>
          <a:prstGeom prst="rect">
            <a:avLst/>
          </a:prstGeom>
          <a:noFill/>
        </p:spPr>
      </p:pic>
      <p:sp>
        <p:nvSpPr>
          <p:cNvPr id="4" name="标题 3">
            <a:extLst>
              <a:ext uri="{FF2B5EF4-FFF2-40B4-BE49-F238E27FC236}">
                <a16:creationId xmlns:a16="http://schemas.microsoft.com/office/drawing/2014/main" id="{ACD918C0-5432-B448-8798-63F15658910E}"/>
              </a:ext>
            </a:extLst>
          </p:cNvPr>
          <p:cNvSpPr>
            <a:spLocks noGrp="1"/>
          </p:cNvSpPr>
          <p:nvPr>
            <p:ph type="title"/>
          </p:nvPr>
        </p:nvSpPr>
        <p:spPr/>
        <p:txBody>
          <a:bodyPr/>
          <a:lstStyle/>
          <a:p>
            <a:r>
              <a:rPr lang="en-US" altLang="zh-CN" sz="4800" kern="0" dirty="0">
                <a:solidFill>
                  <a:srgbClr val="2826F5"/>
                </a:solidFill>
                <a:sym typeface="+mn-ea"/>
              </a:rPr>
              <a:t>2</a:t>
            </a:r>
            <a:r>
              <a:rPr lang="zh-CN" altLang="en-US" sz="4800" kern="0" dirty="0">
                <a:solidFill>
                  <a:srgbClr val="2826F5"/>
                </a:solidFill>
                <a:sym typeface="+mn-ea"/>
              </a:rPr>
              <a:t>、</a:t>
            </a:r>
            <a:r>
              <a:rPr lang="zh-CN" altLang="en-US" sz="4800" kern="0" dirty="0">
                <a:solidFill>
                  <a:srgbClr val="2826F5"/>
                </a:solidFill>
              </a:rPr>
              <a:t>为什么需要虚拟化技术</a:t>
            </a:r>
            <a:endParaRPr kumimoji="1" lang="zh-CN" altLang="en-US" sz="4800" dirty="0">
              <a:solidFill>
                <a:srgbClr val="2826F5"/>
              </a:solidFill>
            </a:endParaRPr>
          </a:p>
        </p:txBody>
      </p:sp>
    </p:spTree>
    <p:extLst>
      <p:ext uri="{BB962C8B-B14F-4D97-AF65-F5344CB8AC3E}">
        <p14:creationId xmlns:p14="http://schemas.microsoft.com/office/powerpoint/2010/main" val="1680766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ACA3C36-8618-C045-AD4E-C931D24E91BF}"/>
              </a:ext>
            </a:extLst>
          </p:cNvPr>
          <p:cNvSpPr>
            <a:spLocks noGrp="1"/>
          </p:cNvSpPr>
          <p:nvPr>
            <p:ph type="title"/>
          </p:nvPr>
        </p:nvSpPr>
        <p:spPr/>
        <p:txBody>
          <a:bodyPr/>
          <a:lstStyle/>
          <a:p>
            <a:r>
              <a:rPr lang="en-US" altLang="zh-CN" sz="4800" dirty="0">
                <a:solidFill>
                  <a:srgbClr val="2826F5"/>
                </a:solidFill>
              </a:rPr>
              <a:t>3</a:t>
            </a:r>
            <a:r>
              <a:rPr lang="zh-CN" altLang="en-US" sz="4800" dirty="0">
                <a:solidFill>
                  <a:srgbClr val="2826F5"/>
                </a:solidFill>
              </a:rPr>
              <a:t>、虚拟化技术类型</a:t>
            </a:r>
            <a:endParaRPr kumimoji="1" lang="zh-CN" altLang="en-US" sz="4800" dirty="0">
              <a:solidFill>
                <a:srgbClr val="2826F5"/>
              </a:solidFill>
            </a:endParaRPr>
          </a:p>
        </p:txBody>
      </p:sp>
      <p:sp>
        <p:nvSpPr>
          <p:cNvPr id="38914" name="Content Placeholder 2"/>
          <p:cNvSpPr>
            <a:spLocks noGrp="1"/>
          </p:cNvSpPr>
          <p:nvPr>
            <p:ph idx="1"/>
          </p:nvPr>
        </p:nvSpPr>
        <p:spPr>
          <a:xfrm>
            <a:off x="179512" y="1166018"/>
            <a:ext cx="8856984" cy="5503342"/>
          </a:xfrm>
          <a:ln/>
        </p:spPr>
        <p:txBody>
          <a:bodyPr vert="horz" wrap="square" lIns="91440" tIns="45720" rIns="91440" bIns="45720" anchor="t">
            <a:noAutofit/>
          </a:bodyPr>
          <a:lstStyle/>
          <a:p>
            <a:r>
              <a:rPr lang="zh-CN" altLang="en-US" sz="2400" dirty="0"/>
              <a:t>当前虚拟化技术大致看来主要有以下几种类型：拆分、整合、迁移</a:t>
            </a:r>
            <a:endParaRPr lang="en-US" altLang="zh-CN" sz="2400" dirty="0"/>
          </a:p>
          <a:p>
            <a:r>
              <a:rPr lang="zh-CN" altLang="en-US" sz="2400" dirty="0">
                <a:solidFill>
                  <a:srgbClr val="FF0000"/>
                </a:solidFill>
              </a:rPr>
              <a:t>拆分</a:t>
            </a:r>
            <a:r>
              <a:rPr lang="zh-CN" altLang="en-US" sz="2400" dirty="0"/>
              <a:t>：某台计算机性能较高，而工作负荷小，资源没有得到充分利用。这种情况适用于拆分虚拟技术，可以将这台计算机拆分为逻辑上的多台计算机，同时供多个用户使用。这样可以使此服务器的硬件资源得到充分的利用</a:t>
            </a:r>
          </a:p>
          <a:p>
            <a:r>
              <a:rPr lang="zh-CN" altLang="en-US" sz="2400" dirty="0">
                <a:solidFill>
                  <a:srgbClr val="FF0000"/>
                </a:solidFill>
                <a:sym typeface="宋体" panose="02010600030101010101" pitchFamily="2" charset="-122"/>
              </a:rPr>
              <a:t>整合</a:t>
            </a:r>
            <a:r>
              <a:rPr lang="zh-CN" altLang="en-US" sz="2400" dirty="0">
                <a:sym typeface="宋体" panose="02010600030101010101" pitchFamily="2" charset="-122"/>
              </a:rPr>
              <a:t>：当前有大量性能一般的计算机，但在气象预报、地质分析等领域，数据计算往往需要性能极高的计算机，此时可应用虚拟整合技术，将大量性能一般的计算机整合为一台计算机，以满足用户对整体性能的要求</a:t>
            </a:r>
            <a:endParaRPr lang="zh-CN" altLang="en-US" sz="2400" dirty="0"/>
          </a:p>
          <a:p>
            <a:r>
              <a:rPr lang="zh-CN" altLang="en-US" sz="2400" dirty="0">
                <a:solidFill>
                  <a:srgbClr val="FF0000"/>
                </a:solidFill>
              </a:rPr>
              <a:t>迁移</a:t>
            </a:r>
            <a:r>
              <a:rPr lang="zh-CN" altLang="en-US" sz="2400" dirty="0"/>
              <a:t>：将一台逻辑服务器中的闲置的一部分资源动态的加入到另一台逻辑服务器中，提高另一方的性能，实现资源共享、跨系统平台应用等</a:t>
            </a:r>
          </a:p>
        </p:txBody>
      </p:sp>
    </p:spTree>
    <p:extLst>
      <p:ext uri="{BB962C8B-B14F-4D97-AF65-F5344CB8AC3E}">
        <p14:creationId xmlns:p14="http://schemas.microsoft.com/office/powerpoint/2010/main" val="787726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4" name="Text Box 4"/>
          <p:cNvSpPr txBox="1">
            <a:spLocks noChangeArrowheads="1"/>
          </p:cNvSpPr>
          <p:nvPr/>
        </p:nvSpPr>
        <p:spPr bwMode="auto">
          <a:xfrm>
            <a:off x="7848600" y="2097088"/>
            <a:ext cx="395288" cy="336550"/>
          </a:xfrm>
          <a:prstGeom prst="rect">
            <a:avLst/>
          </a:prstGeom>
          <a:noFill/>
          <a:ln>
            <a:noFill/>
          </a:ln>
          <a:effectLst/>
        </p:spPr>
        <p:txBody>
          <a:bodyPr lIns="90000" tIns="46800" rIns="90000" bIns="46800">
            <a:spAutoFit/>
          </a:bodyPr>
          <a:lstStyle/>
          <a:p>
            <a:pPr algn="ctr">
              <a:spcBef>
                <a:spcPct val="50000"/>
              </a:spcBef>
            </a:pPr>
            <a:endParaRPr lang="zh-CN" altLang="en-US" sz="1600" b="1" dirty="0">
              <a:solidFill>
                <a:srgbClr val="CC3300"/>
              </a:solidFill>
              <a:latin typeface="Times New Roman" panose="02020603050405020304" charset="0"/>
              <a:ea typeface="MS PGothic" panose="020B0600070205080204" charset="-128"/>
            </a:endParaRPr>
          </a:p>
        </p:txBody>
      </p:sp>
      <p:sp>
        <p:nvSpPr>
          <p:cNvPr id="1100805" name="Text Box 5"/>
          <p:cNvSpPr txBox="1">
            <a:spLocks noChangeArrowheads="1"/>
          </p:cNvSpPr>
          <p:nvPr/>
        </p:nvSpPr>
        <p:spPr bwMode="auto">
          <a:xfrm>
            <a:off x="6896100" y="1161654"/>
            <a:ext cx="2133600" cy="4437113"/>
          </a:xfrm>
          <a:prstGeom prst="rect">
            <a:avLst/>
          </a:prstGeom>
          <a:noFill/>
          <a:ln>
            <a:noFill/>
          </a:ln>
          <a:effectLst/>
        </p:spPr>
        <p:txBody>
          <a:bodyPr wrap="square" lIns="90000" tIns="46800" rIns="90000" bIns="46800">
            <a:spAutoFit/>
          </a:bodyPr>
          <a:lstStyle/>
          <a:p>
            <a:pPr marR="0" defTabSz="914400">
              <a:lnSpc>
                <a:spcPct val="130000"/>
              </a:lnSpc>
              <a:spcBef>
                <a:spcPct val="50000"/>
              </a:spcBef>
              <a:buClrTx/>
              <a:buSzTx/>
              <a:buFontTx/>
              <a:defRPr/>
            </a:pPr>
            <a:r>
              <a:rPr kumimoji="1" lang="en-US" altLang="zh-CN" b="1" kern="1200" cap="none" spc="0" normalizeH="0" baseline="0" noProof="0" dirty="0">
                <a:latin typeface="Arial Unicode MS" charset="0"/>
                <a:ea typeface="MS PGothic" panose="020B0600070205080204" charset="-128"/>
                <a:cs typeface="Arial Unicode MS" charset="0"/>
              </a:rPr>
              <a:t>HPC: </a:t>
            </a:r>
            <a:r>
              <a:rPr kumimoji="1" lang="en-US" altLang="zh-CN" sz="1800" b="1" kern="1200" cap="none" spc="0" normalizeH="0" baseline="0" noProof="0" dirty="0">
                <a:latin typeface="Arial Unicode MS" charset="0"/>
                <a:ea typeface="MS PGothic" panose="020B0600070205080204" charset="-128"/>
                <a:cs typeface="Arial Unicode MS" charset="0"/>
              </a:rPr>
              <a:t>High-Performance Computing</a:t>
            </a:r>
          </a:p>
          <a:p>
            <a:pPr marR="0" defTabSz="914400">
              <a:lnSpc>
                <a:spcPct val="130000"/>
              </a:lnSpc>
              <a:spcBef>
                <a:spcPct val="50000"/>
              </a:spcBef>
              <a:buClrTx/>
              <a:buSzTx/>
              <a:buFontTx/>
              <a:defRPr/>
            </a:pPr>
            <a:r>
              <a:rPr kumimoji="1" lang="en-US" altLang="zh-CN" b="1" kern="1200" cap="none" spc="0" normalizeH="0" baseline="0" noProof="0" dirty="0">
                <a:latin typeface="Arial Unicode MS" charset="0"/>
                <a:ea typeface="MS PGothic" panose="020B0600070205080204" charset="-128"/>
                <a:cs typeface="Arial Unicode MS" charset="0"/>
              </a:rPr>
              <a:t>HTC: </a:t>
            </a:r>
            <a:r>
              <a:rPr kumimoji="1" lang="en-US" altLang="zh-CN" sz="1800" b="1" kern="1200" cap="none" spc="0" normalizeH="0" baseline="0" noProof="0" dirty="0">
                <a:latin typeface="Arial Unicode MS" charset="0"/>
                <a:ea typeface="MS PGothic" panose="020B0600070205080204" charset="-128"/>
                <a:cs typeface="Arial Unicode MS" charset="0"/>
              </a:rPr>
              <a:t>High-Throughput Computing</a:t>
            </a:r>
          </a:p>
          <a:p>
            <a:pPr marR="0" defTabSz="914400">
              <a:lnSpc>
                <a:spcPct val="130000"/>
              </a:lnSpc>
              <a:spcBef>
                <a:spcPct val="50000"/>
              </a:spcBef>
              <a:buClrTx/>
              <a:buSzTx/>
              <a:buFontTx/>
              <a:defRPr/>
            </a:pPr>
            <a:r>
              <a:rPr kumimoji="1" lang="en-US" altLang="zh-CN" b="1" kern="1200" cap="none" spc="0" normalizeH="0" baseline="0" noProof="0" dirty="0">
                <a:latin typeface="Arial Unicode MS" charset="0"/>
                <a:ea typeface="MS PGothic" panose="020B0600070205080204" charset="-128"/>
                <a:cs typeface="Arial Unicode MS" charset="0"/>
              </a:rPr>
              <a:t>P2P: </a:t>
            </a:r>
            <a:br>
              <a:rPr kumimoji="1" lang="en-US" altLang="zh-CN" b="1" kern="1200" cap="none" spc="0" normalizeH="0" baseline="0" noProof="0" dirty="0">
                <a:latin typeface="Arial Unicode MS" charset="0"/>
                <a:ea typeface="MS PGothic" panose="020B0600070205080204" charset="-128"/>
                <a:cs typeface="Arial Unicode MS" charset="0"/>
              </a:rPr>
            </a:br>
            <a:r>
              <a:rPr kumimoji="1" lang="en-US" altLang="zh-CN" sz="1800" b="1" kern="1200" cap="none" spc="0" normalizeH="0" baseline="0" noProof="0" dirty="0">
                <a:latin typeface="Arial Unicode MS" charset="0"/>
                <a:ea typeface="MS PGothic" panose="020B0600070205080204" charset="-128"/>
                <a:cs typeface="Arial Unicode MS" charset="0"/>
              </a:rPr>
              <a:t>Peer to Peer</a:t>
            </a:r>
          </a:p>
          <a:p>
            <a:pPr marR="0" defTabSz="914400">
              <a:lnSpc>
                <a:spcPct val="130000"/>
              </a:lnSpc>
              <a:spcBef>
                <a:spcPct val="50000"/>
              </a:spcBef>
              <a:buClrTx/>
              <a:buSzTx/>
              <a:buFontTx/>
              <a:defRPr/>
            </a:pPr>
            <a:r>
              <a:rPr kumimoji="1" lang="en-US" altLang="zh-CN" b="1" kern="1200" cap="none" spc="0" normalizeH="0" baseline="0" noProof="0" dirty="0">
                <a:latin typeface="Arial Unicode MS" charset="0"/>
                <a:ea typeface="MS PGothic" panose="020B0600070205080204" charset="-128"/>
                <a:cs typeface="Arial Unicode MS" charset="0"/>
              </a:rPr>
              <a:t>MPP: </a:t>
            </a:r>
            <a:br>
              <a:rPr kumimoji="1" lang="en-US" altLang="zh-CN" b="1" kern="1200" cap="none" spc="0" normalizeH="0" baseline="0" noProof="0" dirty="0">
                <a:latin typeface="Arial Unicode MS" charset="0"/>
                <a:ea typeface="MS PGothic" panose="020B0600070205080204" charset="-128"/>
                <a:cs typeface="Arial Unicode MS" charset="0"/>
              </a:rPr>
            </a:br>
            <a:r>
              <a:rPr kumimoji="1" lang="en-US" altLang="zh-CN" sz="1800" b="1" kern="1200" cap="none" spc="0" normalizeH="0" baseline="0" noProof="0" dirty="0">
                <a:latin typeface="Arial Unicode MS" charset="0"/>
                <a:ea typeface="MS PGothic" panose="020B0600070205080204" charset="-128"/>
                <a:cs typeface="Arial Unicode MS" charset="0"/>
              </a:rPr>
              <a:t>Massively Parallel Processing</a:t>
            </a:r>
          </a:p>
        </p:txBody>
      </p:sp>
      <p:pic>
        <p:nvPicPr>
          <p:cNvPr id="4444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 y="1115616"/>
            <a:ext cx="6731602" cy="5121696"/>
          </a:xfrm>
          <a:prstGeom prst="rect">
            <a:avLst/>
          </a:prstGeom>
          <a:noFill/>
          <a:ln>
            <a:noFill/>
          </a:ln>
          <a:effectLst/>
        </p:spPr>
      </p:pic>
      <p:sp>
        <p:nvSpPr>
          <p:cNvPr id="8" name="Rectangle 2">
            <a:extLst>
              <a:ext uri="{FF2B5EF4-FFF2-40B4-BE49-F238E27FC236}">
                <a16:creationId xmlns:a16="http://schemas.microsoft.com/office/drawing/2014/main" id="{2B0EF0CA-D44E-1648-A6A2-3D56E5773CC3}"/>
              </a:ext>
            </a:extLst>
          </p:cNvPr>
          <p:cNvSpPr>
            <a:spLocks noGrp="1" noChangeArrowheads="1"/>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dirty="0">
                <a:solidFill>
                  <a:srgbClr val="2826F5"/>
                </a:solidFill>
                <a:latin typeface="SimHei" panose="02010609060101010101" pitchFamily="49" charset="-122"/>
                <a:ea typeface="SimHei" panose="02010609060101010101" pitchFamily="49" charset="-122"/>
              </a:rPr>
              <a:t>分布式系统的表现形式</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39"/>
          <p:cNvGrpSpPr/>
          <p:nvPr/>
        </p:nvGrpSpPr>
        <p:grpSpPr>
          <a:xfrm>
            <a:off x="219075" y="1276350"/>
            <a:ext cx="8658225" cy="5353050"/>
            <a:chOff x="257035" y="1352792"/>
            <a:chExt cx="8658365" cy="5352808"/>
          </a:xfrm>
          <a:solidFill>
            <a:schemeClr val="bg1"/>
          </a:solidFill>
        </p:grpSpPr>
        <p:grpSp>
          <p:nvGrpSpPr>
            <p:cNvPr id="41988" name="Group 40"/>
            <p:cNvGrpSpPr/>
            <p:nvPr/>
          </p:nvGrpSpPr>
          <p:grpSpPr>
            <a:xfrm>
              <a:off x="257035" y="1352792"/>
              <a:ext cx="8658365" cy="5352808"/>
              <a:chOff x="257035" y="1352792"/>
              <a:chExt cx="8658365" cy="5352808"/>
            </a:xfrm>
            <a:grpFill/>
          </p:grpSpPr>
          <p:sp>
            <p:nvSpPr>
              <p:cNvPr id="41991" name="AutoShape 6"/>
              <p:cNvSpPr/>
              <p:nvPr/>
            </p:nvSpPr>
            <p:spPr>
              <a:xfrm>
                <a:off x="257035" y="1452466"/>
                <a:ext cx="1786444" cy="665083"/>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Hypervisor on </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CP-40 and </a:t>
                </a:r>
                <a:r>
                  <a:rPr lang="en-US" altLang="zh-CN" sz="1200">
                    <a:latin typeface="Arial" panose="020B0604020202020204" pitchFamily="34" charset="0"/>
                    <a:ea typeface="MS PGothic" panose="020B0600070205080204" pitchFamily="34" charset="-128"/>
                    <a:cs typeface="Arial" panose="020B0604020202020204" pitchFamily="34" charset="0"/>
                  </a:rPr>
                  <a:t>CP-67</a:t>
                </a: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 from</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IBM</a:t>
                </a:r>
              </a:p>
            </p:txBody>
          </p:sp>
          <p:cxnSp>
            <p:nvCxnSpPr>
              <p:cNvPr id="41992" name="Straight Arrow Connector 44"/>
              <p:cNvCxnSpPr/>
              <p:nvPr/>
            </p:nvCxnSpPr>
            <p:spPr>
              <a:xfrm>
                <a:off x="908327" y="2117549"/>
                <a:ext cx="0" cy="1559503"/>
              </a:xfrm>
              <a:prstGeom prst="straightConnector1">
                <a:avLst/>
              </a:prstGeom>
              <a:grpFill/>
              <a:ln w="38100" cap="flat" cmpd="sng">
                <a:solidFill>
                  <a:schemeClr val="tx1"/>
                </a:solidFill>
                <a:prstDash val="solid"/>
                <a:headEnd type="oval" w="med" len="med"/>
                <a:tailEnd type="none" w="med" len="med"/>
              </a:ln>
            </p:spPr>
          </p:cxnSp>
          <p:sp>
            <p:nvSpPr>
              <p:cNvPr id="41993" name="AutoShape 6"/>
              <p:cNvSpPr/>
              <p:nvPr/>
            </p:nvSpPr>
            <p:spPr>
              <a:xfrm>
                <a:off x="1109156" y="6420564"/>
                <a:ext cx="719644" cy="285036"/>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chroot</a:t>
                </a:r>
              </a:p>
            </p:txBody>
          </p:sp>
          <p:sp>
            <p:nvSpPr>
              <p:cNvPr id="41994" name="AutoShape 6"/>
              <p:cNvSpPr/>
              <p:nvPr/>
            </p:nvSpPr>
            <p:spPr>
              <a:xfrm>
                <a:off x="5812617" y="5984128"/>
                <a:ext cx="2011412" cy="665083"/>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Virtualization with bare metal performance from</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MontaVista</a:t>
                </a:r>
              </a:p>
            </p:txBody>
          </p:sp>
          <p:sp>
            <p:nvSpPr>
              <p:cNvPr id="41995" name="AutoShape 6"/>
              <p:cNvSpPr/>
              <p:nvPr/>
            </p:nvSpPr>
            <p:spPr>
              <a:xfrm>
                <a:off x="1552435" y="2324118"/>
                <a:ext cx="1724165" cy="285036"/>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VMware workstation</a:t>
                </a:r>
              </a:p>
            </p:txBody>
          </p:sp>
          <p:sp>
            <p:nvSpPr>
              <p:cNvPr id="41996" name="AutoShape 6"/>
              <p:cNvSpPr/>
              <p:nvPr/>
            </p:nvSpPr>
            <p:spPr>
              <a:xfrm>
                <a:off x="2619235" y="2846098"/>
                <a:ext cx="1419365" cy="475059"/>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ESX server from</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VMware</a:t>
                </a:r>
              </a:p>
            </p:txBody>
          </p:sp>
          <p:sp>
            <p:nvSpPr>
              <p:cNvPr id="41997" name="AutoShape 6"/>
              <p:cNvSpPr/>
              <p:nvPr/>
            </p:nvSpPr>
            <p:spPr>
              <a:xfrm>
                <a:off x="3397873" y="2027157"/>
                <a:ext cx="1204982" cy="665083"/>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Virtual Server from</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Microsoft</a:t>
                </a:r>
              </a:p>
            </p:txBody>
          </p:sp>
          <p:cxnSp>
            <p:nvCxnSpPr>
              <p:cNvPr id="41998" name="Straight Arrow Connector 50"/>
              <p:cNvCxnSpPr>
                <a:stCxn id="41995" idx="2"/>
              </p:cNvCxnSpPr>
              <p:nvPr/>
            </p:nvCxnSpPr>
            <p:spPr>
              <a:xfrm flipH="1">
                <a:off x="2414517" y="2609154"/>
                <a:ext cx="1" cy="1067413"/>
              </a:xfrm>
              <a:prstGeom prst="straightConnector1">
                <a:avLst/>
              </a:prstGeom>
              <a:grpFill/>
              <a:ln w="38100" cap="flat" cmpd="sng">
                <a:solidFill>
                  <a:schemeClr val="tx1"/>
                </a:solidFill>
                <a:prstDash val="solid"/>
                <a:headEnd type="oval" w="med" len="med"/>
                <a:tailEnd type="none" w="med" len="med"/>
              </a:ln>
            </p:spPr>
          </p:cxnSp>
          <p:cxnSp>
            <p:nvCxnSpPr>
              <p:cNvPr id="41999" name="Straight Arrow Connector 51"/>
              <p:cNvCxnSpPr/>
              <p:nvPr/>
            </p:nvCxnSpPr>
            <p:spPr>
              <a:xfrm>
                <a:off x="3111799" y="3317891"/>
                <a:ext cx="0" cy="356508"/>
              </a:xfrm>
              <a:prstGeom prst="straightConnector1">
                <a:avLst/>
              </a:prstGeom>
              <a:grpFill/>
              <a:ln w="38100" cap="flat" cmpd="sng">
                <a:solidFill>
                  <a:schemeClr val="tx1"/>
                </a:solidFill>
                <a:prstDash val="solid"/>
                <a:headEnd type="oval" w="med" len="med"/>
                <a:tailEnd type="none" w="med" len="med"/>
              </a:ln>
            </p:spPr>
          </p:cxnSp>
          <p:cxnSp>
            <p:nvCxnSpPr>
              <p:cNvPr id="42000" name="Straight Arrow Connector 52"/>
              <p:cNvCxnSpPr>
                <a:endCxn id="41993" idx="0"/>
              </p:cNvCxnSpPr>
              <p:nvPr/>
            </p:nvCxnSpPr>
            <p:spPr>
              <a:xfrm>
                <a:off x="1458389" y="4169373"/>
                <a:ext cx="10589" cy="2251191"/>
              </a:xfrm>
              <a:prstGeom prst="straightConnector1">
                <a:avLst/>
              </a:prstGeom>
              <a:grpFill/>
              <a:ln w="38100" cap="flat" cmpd="sng">
                <a:solidFill>
                  <a:schemeClr val="tx1"/>
                </a:solidFill>
                <a:prstDash val="solid"/>
                <a:headEnd type="none" w="med" len="med"/>
                <a:tailEnd type="oval" w="med" len="med"/>
              </a:ln>
            </p:spPr>
          </p:cxnSp>
          <p:cxnSp>
            <p:nvCxnSpPr>
              <p:cNvPr id="42001" name="Straight Arrow Connector 53"/>
              <p:cNvCxnSpPr/>
              <p:nvPr/>
            </p:nvCxnSpPr>
            <p:spPr>
              <a:xfrm>
                <a:off x="6815049" y="4169373"/>
                <a:ext cx="0" cy="1811536"/>
              </a:xfrm>
              <a:prstGeom prst="straightConnector1">
                <a:avLst/>
              </a:prstGeom>
              <a:grpFill/>
              <a:ln w="38100" cap="flat" cmpd="sng">
                <a:solidFill>
                  <a:schemeClr val="tx1"/>
                </a:solidFill>
                <a:prstDash val="solid"/>
                <a:headEnd type="none" w="med" len="med"/>
                <a:tailEnd type="oval" w="med" len="med"/>
              </a:ln>
            </p:spPr>
          </p:cxnSp>
          <p:cxnSp>
            <p:nvCxnSpPr>
              <p:cNvPr id="42002" name="Straight Arrow Connector 54"/>
              <p:cNvCxnSpPr/>
              <p:nvPr/>
            </p:nvCxnSpPr>
            <p:spPr>
              <a:xfrm flipH="1">
                <a:off x="4191000" y="2681252"/>
                <a:ext cx="7109" cy="1001754"/>
              </a:xfrm>
              <a:prstGeom prst="straightConnector1">
                <a:avLst/>
              </a:prstGeom>
              <a:grpFill/>
              <a:ln w="38100" cap="flat" cmpd="sng">
                <a:solidFill>
                  <a:schemeClr val="tx1"/>
                </a:solidFill>
                <a:prstDash val="solid"/>
                <a:headEnd type="oval" w="med" len="med"/>
                <a:tailEnd type="none" w="med" len="med"/>
              </a:ln>
            </p:spPr>
          </p:cxnSp>
          <p:sp>
            <p:nvSpPr>
              <p:cNvPr id="42003" name="AutoShape 6"/>
              <p:cNvSpPr/>
              <p:nvPr/>
            </p:nvSpPr>
            <p:spPr>
              <a:xfrm>
                <a:off x="4191000" y="4636321"/>
                <a:ext cx="914400" cy="285036"/>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OpenVZ</a:t>
                </a:r>
              </a:p>
            </p:txBody>
          </p:sp>
          <p:cxnSp>
            <p:nvCxnSpPr>
              <p:cNvPr id="42004" name="Straight Arrow Connector 56"/>
              <p:cNvCxnSpPr>
                <a:endCxn id="42003" idx="0"/>
              </p:cNvCxnSpPr>
              <p:nvPr/>
            </p:nvCxnSpPr>
            <p:spPr>
              <a:xfrm>
                <a:off x="4648200" y="4135095"/>
                <a:ext cx="0" cy="501226"/>
              </a:xfrm>
              <a:prstGeom prst="straightConnector1">
                <a:avLst/>
              </a:prstGeom>
              <a:grpFill/>
              <a:ln w="38100" cap="flat" cmpd="sng">
                <a:solidFill>
                  <a:schemeClr val="tx1"/>
                </a:solidFill>
                <a:prstDash val="solid"/>
                <a:headEnd type="none" w="med" len="med"/>
                <a:tailEnd type="oval" w="med" len="med"/>
              </a:ln>
            </p:spPr>
          </p:cxnSp>
          <p:sp>
            <p:nvSpPr>
              <p:cNvPr id="42005" name="AutoShape 6"/>
              <p:cNvSpPr/>
              <p:nvPr/>
            </p:nvSpPr>
            <p:spPr>
              <a:xfrm>
                <a:off x="4227324" y="1416157"/>
                <a:ext cx="954276" cy="475059"/>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Solaris Containers</a:t>
                </a:r>
              </a:p>
            </p:txBody>
          </p:sp>
          <p:cxnSp>
            <p:nvCxnSpPr>
              <p:cNvPr id="42006" name="Straight Arrow Connector 58"/>
              <p:cNvCxnSpPr/>
              <p:nvPr/>
            </p:nvCxnSpPr>
            <p:spPr>
              <a:xfrm>
                <a:off x="4685526" y="1891216"/>
                <a:ext cx="0" cy="1785836"/>
              </a:xfrm>
              <a:prstGeom prst="straightConnector1">
                <a:avLst/>
              </a:prstGeom>
              <a:grpFill/>
              <a:ln w="38100" cap="flat" cmpd="sng">
                <a:solidFill>
                  <a:schemeClr val="tx1"/>
                </a:solidFill>
                <a:prstDash val="solid"/>
                <a:headEnd type="oval" w="med" len="med"/>
                <a:tailEnd type="none" w="med" len="med"/>
              </a:ln>
            </p:spPr>
          </p:cxnSp>
          <p:sp>
            <p:nvSpPr>
              <p:cNvPr id="42007" name="AutoShape 6"/>
              <p:cNvSpPr/>
              <p:nvPr/>
            </p:nvSpPr>
            <p:spPr>
              <a:xfrm>
                <a:off x="5486400" y="5083639"/>
                <a:ext cx="685800" cy="285036"/>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LXC</a:t>
                </a:r>
              </a:p>
            </p:txBody>
          </p:sp>
          <p:cxnSp>
            <p:nvCxnSpPr>
              <p:cNvPr id="42008" name="Straight Arrow Connector 60"/>
              <p:cNvCxnSpPr>
                <a:endCxn id="42007" idx="0"/>
              </p:cNvCxnSpPr>
              <p:nvPr/>
            </p:nvCxnSpPr>
            <p:spPr>
              <a:xfrm flipH="1">
                <a:off x="5829300" y="4087743"/>
                <a:ext cx="9072" cy="995896"/>
              </a:xfrm>
              <a:prstGeom prst="straightConnector1">
                <a:avLst/>
              </a:prstGeom>
              <a:grpFill/>
              <a:ln w="38100" cap="flat" cmpd="sng">
                <a:solidFill>
                  <a:schemeClr val="tx1"/>
                </a:solidFill>
                <a:prstDash val="solid"/>
                <a:headEnd type="none" w="med" len="med"/>
                <a:tailEnd type="oval" w="med" len="med"/>
              </a:ln>
            </p:spPr>
          </p:cxnSp>
          <p:sp>
            <p:nvSpPr>
              <p:cNvPr id="42009" name="AutoShape 6"/>
              <p:cNvSpPr/>
              <p:nvPr/>
            </p:nvSpPr>
            <p:spPr>
              <a:xfrm>
                <a:off x="5067388" y="2197921"/>
                <a:ext cx="571412" cy="285036"/>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KVM</a:t>
                </a:r>
              </a:p>
            </p:txBody>
          </p:sp>
          <p:cxnSp>
            <p:nvCxnSpPr>
              <p:cNvPr id="42010" name="Straight Arrow Connector 62"/>
              <p:cNvCxnSpPr/>
              <p:nvPr/>
            </p:nvCxnSpPr>
            <p:spPr>
              <a:xfrm>
                <a:off x="5346966" y="2501692"/>
                <a:ext cx="0" cy="1200465"/>
              </a:xfrm>
              <a:prstGeom prst="straightConnector1">
                <a:avLst/>
              </a:prstGeom>
              <a:grpFill/>
              <a:ln w="38100" cap="flat" cmpd="sng">
                <a:solidFill>
                  <a:schemeClr val="tx1"/>
                </a:solidFill>
                <a:prstDash val="solid"/>
                <a:headEnd type="oval" w="med" len="med"/>
                <a:tailEnd type="none" w="med" len="med"/>
              </a:ln>
            </p:spPr>
          </p:cxnSp>
          <p:sp>
            <p:nvSpPr>
              <p:cNvPr id="42011" name="AutoShape 6"/>
              <p:cNvSpPr/>
              <p:nvPr/>
            </p:nvSpPr>
            <p:spPr>
              <a:xfrm>
                <a:off x="5562600" y="2585441"/>
                <a:ext cx="1524000" cy="855107"/>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CGE &amp; Virtual Resource Manager from</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MontaVista</a:t>
                </a:r>
              </a:p>
            </p:txBody>
          </p:sp>
          <p:cxnSp>
            <p:nvCxnSpPr>
              <p:cNvPr id="42012" name="Straight Arrow Connector 64"/>
              <p:cNvCxnSpPr>
                <a:stCxn id="42011" idx="2"/>
              </p:cNvCxnSpPr>
              <p:nvPr/>
            </p:nvCxnSpPr>
            <p:spPr>
              <a:xfrm>
                <a:off x="6324600" y="3440548"/>
                <a:ext cx="0" cy="233851"/>
              </a:xfrm>
              <a:prstGeom prst="straightConnector1">
                <a:avLst/>
              </a:prstGeom>
              <a:grpFill/>
              <a:ln w="38100" cap="flat" cmpd="sng">
                <a:solidFill>
                  <a:schemeClr val="tx1"/>
                </a:solidFill>
                <a:prstDash val="solid"/>
                <a:headEnd type="oval" w="med" len="med"/>
                <a:tailEnd type="none" w="med" len="med"/>
              </a:ln>
            </p:spPr>
          </p:cxnSp>
          <p:sp>
            <p:nvSpPr>
              <p:cNvPr id="42013" name="AutoShape 6"/>
              <p:cNvSpPr/>
              <p:nvPr/>
            </p:nvSpPr>
            <p:spPr>
              <a:xfrm>
                <a:off x="6477001" y="1352792"/>
                <a:ext cx="2053256" cy="475059"/>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Deterministic KVM from</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MontaVista</a:t>
                </a:r>
              </a:p>
            </p:txBody>
          </p:sp>
          <p:cxnSp>
            <p:nvCxnSpPr>
              <p:cNvPr id="42014" name="Straight Arrow Connector 66"/>
              <p:cNvCxnSpPr>
                <a:stCxn id="42013" idx="2"/>
              </p:cNvCxnSpPr>
              <p:nvPr/>
            </p:nvCxnSpPr>
            <p:spPr>
              <a:xfrm>
                <a:off x="7503629" y="1827851"/>
                <a:ext cx="0" cy="1846548"/>
              </a:xfrm>
              <a:prstGeom prst="straightConnector1">
                <a:avLst/>
              </a:prstGeom>
              <a:grpFill/>
              <a:ln w="38100" cap="flat" cmpd="sng">
                <a:solidFill>
                  <a:schemeClr val="tx1"/>
                </a:solidFill>
                <a:prstDash val="solid"/>
                <a:headEnd type="oval" w="med" len="med"/>
                <a:tailEnd type="none" w="med" len="med"/>
              </a:ln>
            </p:spPr>
          </p:cxnSp>
          <p:sp>
            <p:nvSpPr>
              <p:cNvPr id="42015" name="AutoShape 6"/>
              <p:cNvSpPr/>
              <p:nvPr/>
            </p:nvSpPr>
            <p:spPr>
              <a:xfrm>
                <a:off x="7046428" y="4864921"/>
                <a:ext cx="914400" cy="285036"/>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Docker</a:t>
                </a:r>
              </a:p>
            </p:txBody>
          </p:sp>
          <p:cxnSp>
            <p:nvCxnSpPr>
              <p:cNvPr id="42016" name="Straight Arrow Connector 68"/>
              <p:cNvCxnSpPr>
                <a:endCxn id="42015" idx="0"/>
              </p:cNvCxnSpPr>
              <p:nvPr/>
            </p:nvCxnSpPr>
            <p:spPr>
              <a:xfrm>
                <a:off x="7503628" y="4169373"/>
                <a:ext cx="0" cy="695548"/>
              </a:xfrm>
              <a:prstGeom prst="straightConnector1">
                <a:avLst/>
              </a:prstGeom>
              <a:grpFill/>
              <a:ln w="38100" cap="flat" cmpd="sng">
                <a:solidFill>
                  <a:schemeClr val="tx1"/>
                </a:solidFill>
                <a:prstDash val="solid"/>
                <a:headEnd type="none" w="med" len="med"/>
                <a:tailEnd type="oval" w="med" len="med"/>
              </a:ln>
            </p:spPr>
          </p:cxnSp>
          <p:sp>
            <p:nvSpPr>
              <p:cNvPr id="42017" name="AutoShape 6"/>
              <p:cNvSpPr/>
              <p:nvPr/>
            </p:nvSpPr>
            <p:spPr>
              <a:xfrm>
                <a:off x="7662330" y="2191035"/>
                <a:ext cx="1024470" cy="665083"/>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CGE7</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from MontaVista</a:t>
                </a:r>
              </a:p>
            </p:txBody>
          </p:sp>
          <p:cxnSp>
            <p:nvCxnSpPr>
              <p:cNvPr id="42018" name="Straight Arrow Connector 70"/>
              <p:cNvCxnSpPr/>
              <p:nvPr/>
            </p:nvCxnSpPr>
            <p:spPr>
              <a:xfrm>
                <a:off x="8012340" y="2853243"/>
                <a:ext cx="0" cy="817787"/>
              </a:xfrm>
              <a:prstGeom prst="straightConnector1">
                <a:avLst/>
              </a:prstGeom>
              <a:grpFill/>
              <a:ln w="38100" cap="flat" cmpd="sng">
                <a:solidFill>
                  <a:schemeClr val="tx1"/>
                </a:solidFill>
                <a:prstDash val="solid"/>
                <a:headEnd type="oval" w="med" len="med"/>
                <a:tailEnd type="none" w="med" len="med"/>
              </a:ln>
            </p:spPr>
          </p:cxnSp>
          <p:sp>
            <p:nvSpPr>
              <p:cNvPr id="72" name="Notched Right Arrow 71"/>
              <p:cNvSpPr/>
              <p:nvPr/>
            </p:nvSpPr>
            <p:spPr>
              <a:xfrm>
                <a:off x="304661" y="3397400"/>
                <a:ext cx="8610739" cy="1066752"/>
              </a:xfrm>
              <a:prstGeom prst="notch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1">
                    <a:ln>
                      <a:noFill/>
                    </a:ln>
                    <a:solidFill>
                      <a:schemeClr val="tx1"/>
                    </a:solidFill>
                    <a:effectLst/>
                    <a:uLnTx/>
                    <a:uFillTx/>
                    <a:latin typeface="Arial" panose="020B0604020202020204" pitchFamily="34" charset="0"/>
                    <a:cs typeface="Arial" panose="020B0604020202020204" pitchFamily="34" charset="0"/>
                  </a:rPr>
                  <a:t>1960   1982   1995  1999     2001     2003  2004  2005     2007  2008  2009  2010      2013  2014</a:t>
                </a:r>
              </a:p>
            </p:txBody>
          </p:sp>
          <p:sp>
            <p:nvSpPr>
              <p:cNvPr id="42020" name="AutoShape 6"/>
              <p:cNvSpPr/>
              <p:nvPr/>
            </p:nvSpPr>
            <p:spPr>
              <a:xfrm>
                <a:off x="3252718" y="5601177"/>
                <a:ext cx="938282" cy="665083"/>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Xen</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&amp;</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QEMU</a:t>
                </a:r>
              </a:p>
            </p:txBody>
          </p:sp>
          <p:cxnSp>
            <p:nvCxnSpPr>
              <p:cNvPr id="42021" name="Straight Arrow Connector 73"/>
              <p:cNvCxnSpPr>
                <a:endCxn id="42020" idx="0"/>
              </p:cNvCxnSpPr>
              <p:nvPr/>
            </p:nvCxnSpPr>
            <p:spPr>
              <a:xfrm>
                <a:off x="3721859" y="4169373"/>
                <a:ext cx="0" cy="1431804"/>
              </a:xfrm>
              <a:prstGeom prst="straightConnector1">
                <a:avLst/>
              </a:prstGeom>
              <a:grpFill/>
              <a:ln w="38100" cap="flat" cmpd="sng">
                <a:solidFill>
                  <a:schemeClr val="tx1"/>
                </a:solidFill>
                <a:prstDash val="solid"/>
                <a:headEnd type="none" w="med" len="med"/>
                <a:tailEnd type="oval" w="med" len="med"/>
              </a:ln>
            </p:spPr>
          </p:cxnSp>
          <p:sp>
            <p:nvSpPr>
              <p:cNvPr id="42022" name="AutoShape 6"/>
              <p:cNvSpPr/>
              <p:nvPr/>
            </p:nvSpPr>
            <p:spPr>
              <a:xfrm>
                <a:off x="2470595" y="4705886"/>
                <a:ext cx="1168827" cy="665083"/>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Hypervisor on </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UNIX from</a:t>
                </a:r>
                <a:b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IBM</a:t>
                </a:r>
              </a:p>
            </p:txBody>
          </p:sp>
          <p:cxnSp>
            <p:nvCxnSpPr>
              <p:cNvPr id="42023" name="Straight Arrow Connector 75"/>
              <p:cNvCxnSpPr>
                <a:endCxn id="42022" idx="0"/>
              </p:cNvCxnSpPr>
              <p:nvPr/>
            </p:nvCxnSpPr>
            <p:spPr>
              <a:xfrm>
                <a:off x="3055009" y="4169373"/>
                <a:ext cx="0" cy="536513"/>
              </a:xfrm>
              <a:prstGeom prst="straightConnector1">
                <a:avLst/>
              </a:prstGeom>
              <a:grpFill/>
              <a:ln w="38100" cap="flat" cmpd="sng">
                <a:solidFill>
                  <a:schemeClr val="tx1"/>
                </a:solidFill>
                <a:prstDash val="solid"/>
                <a:headEnd type="none" w="med" len="med"/>
                <a:tailEnd type="oval" w="med" len="med"/>
              </a:ln>
            </p:spPr>
          </p:cxnSp>
        </p:grpSp>
        <p:sp>
          <p:nvSpPr>
            <p:cNvPr id="41989" name="AutoShape 6"/>
            <p:cNvSpPr/>
            <p:nvPr/>
          </p:nvSpPr>
          <p:spPr>
            <a:xfrm>
              <a:off x="1676400" y="5867400"/>
              <a:ext cx="664028" cy="285036"/>
            </a:xfrm>
            <a:prstGeom prst="roundRect">
              <a:avLst>
                <a:gd name="adj" fmla="val 4903"/>
              </a:avLst>
            </a:prstGeom>
            <a:grpFill/>
            <a:ln w="19050" cap="flat" cmpd="sng">
              <a:solidFill>
                <a:srgbClr val="0051A4"/>
              </a:solidFill>
              <a:prstDash val="solid"/>
              <a:headEnd type="none" w="med" len="med"/>
              <a:tailEnd type="none" w="med" len="med"/>
            </a:ln>
          </p:spPr>
          <p:txBody>
            <a:bodyPr anchor="ctr">
              <a:spAutoFit/>
            </a:bodyPr>
            <a:lstStyle>
              <a:lvl1pPr marL="342900" indent="-342900" algn="l" rtl="0" eaLnBrk="0" fontAlgn="base" hangingPunct="0">
                <a:lnSpc>
                  <a:spcPct val="90000"/>
                </a:lnSpc>
                <a:spcBef>
                  <a:spcPct val="10000"/>
                </a:spcBef>
                <a:spcAft>
                  <a:spcPct val="0"/>
                </a:spcAft>
                <a:buClr>
                  <a:schemeClr val="accent2"/>
                </a:buClr>
                <a:buChar char="•"/>
                <a:defRPr kumimoji="1" sz="3200">
                  <a:solidFill>
                    <a:schemeClr val="tx1"/>
                  </a:solidFill>
                  <a:latin typeface="+mn-lt"/>
                  <a:ea typeface="宋体" panose="02010600030101010101" pitchFamily="2" charset="-122"/>
                  <a:cs typeface="MS PGothic" panose="020B0600070205080204" pitchFamily="34" charset="-128"/>
                </a:defRPr>
              </a:lvl1pPr>
              <a:lvl2pPr marL="742950" indent="-285750" algn="l" rtl="0" eaLnBrk="0" fontAlgn="base" hangingPunct="0">
                <a:lnSpc>
                  <a:spcPct val="90000"/>
                </a:lnSpc>
                <a:spcBef>
                  <a:spcPct val="10000"/>
                </a:spcBef>
                <a:spcAft>
                  <a:spcPct val="0"/>
                </a:spcAft>
                <a:buClr>
                  <a:schemeClr val="accent2"/>
                </a:buClr>
                <a:buChar char="–"/>
                <a:defRPr kumimoji="1" sz="28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lnSpc>
                  <a:spcPct val="90000"/>
                </a:lnSpc>
                <a:spcBef>
                  <a:spcPct val="10000"/>
                </a:spcBef>
                <a:spcAft>
                  <a:spcPct val="0"/>
                </a:spcAft>
                <a:buClr>
                  <a:schemeClr val="accent2"/>
                </a:buClr>
                <a:buChar char="•"/>
                <a:defRPr kumimoji="1" sz="24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lnSpc>
                  <a:spcPct val="90000"/>
                </a:lnSpc>
                <a:spcBef>
                  <a:spcPct val="10000"/>
                </a:spcBef>
                <a:spcAft>
                  <a:spcPct val="0"/>
                </a:spcAft>
                <a:buClr>
                  <a:schemeClr val="accent2"/>
                </a:buClr>
                <a:buChar char="»"/>
                <a:defRPr kumimoji="1" sz="2000">
                  <a:solidFill>
                    <a:schemeClr val="tx1"/>
                  </a:solidFill>
                  <a:latin typeface="+mn-lt"/>
                  <a:ea typeface="MS PGothic" panose="020B0600070205080204" pitchFamily="34" charset="-128"/>
                  <a:cs typeface="MS PGothic" panose="020B0600070205080204" pitchFamily="34" charset="-128"/>
                </a:defRPr>
              </a:lvl5pPr>
            </a:lstStyle>
            <a:p>
              <a:pPr marL="0" lvl="0" indent="0" algn="ctr" eaLnBrk="1" hangingPunct="1">
                <a:lnSpc>
                  <a:spcPct val="100000"/>
                </a:lnSpc>
                <a:spcBef>
                  <a:spcPct val="0"/>
                </a:spcBef>
                <a:buClrTx/>
                <a:buNone/>
              </a:pPr>
              <a:r>
                <a:rPr lang="en-US" altLang="zh-CN" sz="1200">
                  <a:solidFill>
                    <a:srgbClr val="000000"/>
                  </a:solidFill>
                  <a:latin typeface="Arial" panose="020B0604020202020204" pitchFamily="34" charset="0"/>
                  <a:ea typeface="MS PGothic" panose="020B0600070205080204" pitchFamily="34" charset="-128"/>
                  <a:cs typeface="Arial" panose="020B0604020202020204" pitchFamily="34" charset="0"/>
                </a:rPr>
                <a:t>Java</a:t>
              </a:r>
            </a:p>
          </p:txBody>
        </p:sp>
        <p:cxnSp>
          <p:nvCxnSpPr>
            <p:cNvPr id="41990" name="Straight Arrow Connector 42"/>
            <p:cNvCxnSpPr>
              <a:endCxn id="41989" idx="0"/>
            </p:cNvCxnSpPr>
            <p:nvPr/>
          </p:nvCxnSpPr>
          <p:spPr>
            <a:xfrm>
              <a:off x="1997825" y="4169373"/>
              <a:ext cx="10589" cy="1698027"/>
            </a:xfrm>
            <a:prstGeom prst="straightConnector1">
              <a:avLst/>
            </a:prstGeom>
            <a:grpFill/>
            <a:ln w="38100" cap="flat" cmpd="sng">
              <a:solidFill>
                <a:schemeClr val="tx1"/>
              </a:solidFill>
              <a:prstDash val="solid"/>
              <a:headEnd type="none" w="med" len="med"/>
              <a:tailEnd type="oval" w="med" len="med"/>
            </a:ln>
          </p:spPr>
        </p:cxnSp>
      </p:grpSp>
      <p:sp>
        <p:nvSpPr>
          <p:cNvPr id="42" name="标题 1"/>
          <p:cNvSpPr txBox="1">
            <a:spLocks/>
          </p:cNvSpPr>
          <p:nvPr/>
        </p:nvSpPr>
        <p:spPr>
          <a:xfrm>
            <a:off x="0" y="-27384"/>
            <a:ext cx="9144000" cy="1143000"/>
          </a:xfrm>
          <a:prstGeom prst="rect">
            <a:avLst/>
          </a:prstGeom>
        </p:spPr>
        <p:txBody>
          <a:bodyPr/>
          <a:lstStyle>
            <a:lvl1pPr algn="ctr" rtl="0" eaLnBrk="0" fontAlgn="base" hangingPunct="0">
              <a:spcBef>
                <a:spcPct val="0"/>
              </a:spcBef>
              <a:spcAft>
                <a:spcPct val="0"/>
              </a:spcAft>
              <a:defRPr kumimoji="1" sz="4400">
                <a:solidFill>
                  <a:srgbClr val="FF0000"/>
                </a:solidFill>
                <a:latin typeface="+mj-lt"/>
                <a:ea typeface="宋体" panose="02010600030101010101" pitchFamily="2" charset="-122"/>
                <a:cs typeface="MS PGothic" panose="020B0600070205080204" pitchFamily="34" charset="-128"/>
              </a:defRPr>
            </a:lvl1pPr>
            <a:lvl2pPr algn="ctr" rtl="0" eaLnBrk="0" fontAlgn="base" hangingPunct="0">
              <a:spcBef>
                <a:spcPct val="0"/>
              </a:spcBef>
              <a:spcAft>
                <a:spcPct val="0"/>
              </a:spcAft>
              <a:defRPr kumimoji="1" sz="4400">
                <a:solidFill>
                  <a:srgbClr val="FF0000"/>
                </a:solidFill>
                <a:latin typeface="Times New Roman" panose="02020603050405020304" pitchFamily="18" charset="0"/>
                <a:ea typeface="宋体" panose="02010600030101010101" pitchFamily="2" charset="-122"/>
                <a:cs typeface="MS PGothic" panose="020B0600070205080204" pitchFamily="34" charset="-128"/>
              </a:defRPr>
            </a:lvl2pPr>
            <a:lvl3pPr algn="ctr" rtl="0" eaLnBrk="0" fontAlgn="base" hangingPunct="0">
              <a:spcBef>
                <a:spcPct val="0"/>
              </a:spcBef>
              <a:spcAft>
                <a:spcPct val="0"/>
              </a:spcAft>
              <a:defRPr kumimoji="1" sz="4400">
                <a:solidFill>
                  <a:srgbClr val="FF0000"/>
                </a:solidFill>
                <a:latin typeface="Times New Roman" panose="02020603050405020304" pitchFamily="18" charset="0"/>
                <a:ea typeface="宋体" panose="02010600030101010101" pitchFamily="2" charset="-122"/>
                <a:cs typeface="MS PGothic" panose="020B0600070205080204" pitchFamily="34" charset="-128"/>
              </a:defRPr>
            </a:lvl3pPr>
            <a:lvl4pPr algn="ctr" rtl="0" eaLnBrk="0" fontAlgn="base" hangingPunct="0">
              <a:spcBef>
                <a:spcPct val="0"/>
              </a:spcBef>
              <a:spcAft>
                <a:spcPct val="0"/>
              </a:spcAft>
              <a:defRPr kumimoji="1" sz="4400">
                <a:solidFill>
                  <a:srgbClr val="FF0000"/>
                </a:solidFill>
                <a:latin typeface="Times New Roman" panose="02020603050405020304" pitchFamily="18" charset="0"/>
                <a:ea typeface="宋体" panose="02010600030101010101" pitchFamily="2" charset="-122"/>
                <a:cs typeface="MS PGothic" panose="020B0600070205080204" pitchFamily="34" charset="-128"/>
              </a:defRPr>
            </a:lvl4pPr>
            <a:lvl5pPr algn="ctr" rtl="0" eaLnBrk="0" fontAlgn="base" hangingPunct="0">
              <a:spcBef>
                <a:spcPct val="0"/>
              </a:spcBef>
              <a:spcAft>
                <a:spcPct val="0"/>
              </a:spcAft>
              <a:defRPr kumimoji="1" sz="4400">
                <a:solidFill>
                  <a:srgbClr val="FF0000"/>
                </a:solidFill>
                <a:latin typeface="Times New Roman" panose="02020603050405020304" pitchFamily="18" charset="0"/>
                <a:ea typeface="宋体" panose="02010600030101010101" pitchFamily="2" charset="-122"/>
                <a:cs typeface="MS PGothic" panose="020B0600070205080204" pitchFamily="34" charset="-128"/>
              </a:defRPr>
            </a:lvl5pPr>
            <a:lvl6pPr marL="457200" algn="ctr" rtl="0" fontAlgn="base">
              <a:spcBef>
                <a:spcPct val="0"/>
              </a:spcBef>
              <a:spcAft>
                <a:spcPct val="0"/>
              </a:spcAft>
              <a:defRPr sz="4400">
                <a:solidFill>
                  <a:srgbClr val="FF0000"/>
                </a:solidFill>
                <a:latin typeface="Times New Roman" panose="02020603050405020304" pitchFamily="18" charset="0"/>
              </a:defRPr>
            </a:lvl6pPr>
            <a:lvl7pPr marL="914400" algn="ctr" rtl="0" fontAlgn="base">
              <a:spcBef>
                <a:spcPct val="0"/>
              </a:spcBef>
              <a:spcAft>
                <a:spcPct val="0"/>
              </a:spcAft>
              <a:defRPr sz="4400">
                <a:solidFill>
                  <a:srgbClr val="FF0000"/>
                </a:solidFill>
                <a:latin typeface="Times New Roman" panose="02020603050405020304" pitchFamily="18" charset="0"/>
              </a:defRPr>
            </a:lvl7pPr>
            <a:lvl8pPr marL="1371600" algn="ctr" rtl="0" fontAlgn="base">
              <a:spcBef>
                <a:spcPct val="0"/>
              </a:spcBef>
              <a:spcAft>
                <a:spcPct val="0"/>
              </a:spcAft>
              <a:defRPr sz="4400">
                <a:solidFill>
                  <a:srgbClr val="FF0000"/>
                </a:solidFill>
                <a:latin typeface="Times New Roman" panose="02020603050405020304" pitchFamily="18" charset="0"/>
              </a:defRPr>
            </a:lvl8pPr>
            <a:lvl9pPr marL="1828800" algn="ctr" rtl="0" fontAlgn="base">
              <a:spcBef>
                <a:spcPct val="0"/>
              </a:spcBef>
              <a:spcAft>
                <a:spcPct val="0"/>
              </a:spcAft>
              <a:defRPr sz="4400">
                <a:solidFill>
                  <a:srgbClr val="FF0000"/>
                </a:solidFill>
                <a:latin typeface="Times New Roman" panose="02020603050405020304" pitchFamily="18" charset="0"/>
              </a:defRPr>
            </a:lvl9pPr>
          </a:lstStyle>
          <a:p>
            <a:pPr fontAlgn="ctr"/>
            <a:endParaRPr lang="zh-CN" altLang="en-US" kern="0" dirty="0">
              <a:solidFill>
                <a:schemeClr val="tx1"/>
              </a:solidFill>
            </a:endParaRPr>
          </a:p>
        </p:txBody>
      </p:sp>
      <p:sp>
        <p:nvSpPr>
          <p:cNvPr id="2" name="标题 1">
            <a:extLst>
              <a:ext uri="{FF2B5EF4-FFF2-40B4-BE49-F238E27FC236}">
                <a16:creationId xmlns:a16="http://schemas.microsoft.com/office/drawing/2014/main" id="{6AD987A2-6BD6-6E44-8C39-ECCE5E1111DE}"/>
              </a:ext>
            </a:extLst>
          </p:cNvPr>
          <p:cNvSpPr>
            <a:spLocks noGrp="1"/>
          </p:cNvSpPr>
          <p:nvPr>
            <p:ph type="title"/>
          </p:nvPr>
        </p:nvSpPr>
        <p:spPr>
          <a:xfrm>
            <a:off x="0" y="-27384"/>
            <a:ext cx="9144000" cy="1143000"/>
          </a:xfrm>
        </p:spPr>
        <p:txBody>
          <a:bodyPr/>
          <a:lstStyle/>
          <a:p>
            <a:r>
              <a:rPr lang="en-US" altLang="zh-CN" sz="4800" kern="0" dirty="0">
                <a:solidFill>
                  <a:srgbClr val="2826F5"/>
                </a:solidFill>
                <a:latin typeface="SimHei" panose="02010609060101010101" pitchFamily="49" charset="-122"/>
                <a:ea typeface="SimHei" panose="02010609060101010101" pitchFamily="49" charset="-122"/>
                <a:sym typeface="+mn-ea"/>
              </a:rPr>
              <a:t>4</a:t>
            </a:r>
            <a:r>
              <a:rPr lang="zh-CN" altLang="en-US" sz="4800" kern="0" dirty="0">
                <a:solidFill>
                  <a:srgbClr val="2826F5"/>
                </a:solidFill>
                <a:latin typeface="SimHei" panose="02010609060101010101" pitchFamily="49" charset="-122"/>
                <a:ea typeface="SimHei" panose="02010609060101010101" pitchFamily="49" charset="-122"/>
                <a:sym typeface="+mn-ea"/>
              </a:rPr>
              <a:t>、</a:t>
            </a:r>
            <a:r>
              <a:rPr lang="zh-CN" altLang="en-US" sz="4800" kern="0" dirty="0">
                <a:solidFill>
                  <a:srgbClr val="2826F5"/>
                </a:solidFill>
                <a:latin typeface="SimHei" panose="02010609060101010101" pitchFamily="49" charset="-122"/>
                <a:ea typeface="SimHei" panose="02010609060101010101" pitchFamily="49" charset="-122"/>
              </a:rPr>
              <a:t>虚拟化技术发展历史</a:t>
            </a:r>
            <a:endParaRPr kumimoji="1" lang="zh-CN" altLang="en-US" sz="4800" dirty="0">
              <a:solidFill>
                <a:srgbClr val="2826F5"/>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84410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2" name="Text Box 4"/>
          <p:cNvSpPr txBox="1">
            <a:spLocks noChangeArrowheads="1"/>
          </p:cNvSpPr>
          <p:nvPr/>
        </p:nvSpPr>
        <p:spPr bwMode="auto">
          <a:xfrm>
            <a:off x="179512" y="1128439"/>
            <a:ext cx="8784976" cy="4530086"/>
          </a:xfrm>
          <a:prstGeom prst="rect">
            <a:avLst/>
          </a:prstGeom>
          <a:noFill/>
          <a:ln>
            <a:noFill/>
          </a:ln>
          <a:effectLst/>
        </p:spPr>
        <p:txBody>
          <a:bodyPr wrap="square">
            <a:spAutoFit/>
          </a:bodyPr>
          <a:lstStyle/>
          <a:p>
            <a:pPr marL="342900" indent="-342900" fontAlgn="auto">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cs typeface="+mn-ea"/>
              </a:rPr>
              <a:t>集中式计算：</a:t>
            </a:r>
            <a:r>
              <a:rPr lang="zh-CN" altLang="en-US" sz="2400" dirty="0">
                <a:latin typeface="SimHei" panose="02010609060101010101" pitchFamily="49" charset="-122"/>
                <a:ea typeface="SimHei" panose="02010609060101010101" pitchFamily="49" charset="-122"/>
                <a:cs typeface="+mn-ea"/>
              </a:rPr>
              <a:t>这种计算范式是将所有计算资源集中在一个物理系统之内。所有资源（处理器、内存、存储器）是全部共享的，并且紧耦合在一个集成式的操作系统中</a:t>
            </a:r>
            <a:endParaRPr lang="en-US" altLang="zh-CN" sz="2400" dirty="0">
              <a:latin typeface="SimHei" panose="02010609060101010101" pitchFamily="49" charset="-122"/>
              <a:ea typeface="SimHei" panose="02010609060101010101" pitchFamily="49" charset="-122"/>
              <a:cs typeface="+mn-ea"/>
            </a:endParaRPr>
          </a:p>
          <a:p>
            <a:pPr marL="342900" indent="-342900" fontAlgn="auto">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cs typeface="+mn-ea"/>
              </a:rPr>
              <a:t>并行计算：</a:t>
            </a:r>
            <a:r>
              <a:rPr lang="zh-CN" altLang="en-US" sz="2400" dirty="0">
                <a:latin typeface="SimHei" panose="02010609060101010101" pitchFamily="49" charset="-122"/>
                <a:ea typeface="SimHei" panose="02010609060101010101" pitchFamily="49" charset="-122"/>
                <a:cs typeface="+mn-ea"/>
              </a:rPr>
              <a:t>在并行计算中，所有处理器或是紧耦合于中心共享内存或是松耦合于分布式内存</a:t>
            </a:r>
            <a:endParaRPr lang="en-US" altLang="zh-CN" sz="2400" dirty="0">
              <a:latin typeface="SimHei" panose="02010609060101010101" pitchFamily="49" charset="-122"/>
              <a:ea typeface="SimHei" panose="02010609060101010101" pitchFamily="49" charset="-122"/>
              <a:cs typeface="+mn-ea"/>
            </a:endParaRPr>
          </a:p>
          <a:p>
            <a:pPr marL="342900" indent="-342900" fontAlgn="auto">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cs typeface="+mn-ea"/>
              </a:rPr>
              <a:t>分布式计算：</a:t>
            </a:r>
            <a:r>
              <a:rPr lang="zh-CN" altLang="en-US" sz="2400" dirty="0">
                <a:latin typeface="SimHei" panose="02010609060101010101" pitchFamily="49" charset="-122"/>
                <a:ea typeface="SimHei" panose="02010609060101010101" pitchFamily="49" charset="-122"/>
                <a:cs typeface="+mn-ea"/>
              </a:rPr>
              <a:t>一个分布式系统由众多自治的计算机组成，各自拥有其私有内存，通过计算机网络通信。分布式系统中的信息交换通过消息传递的方式完成</a:t>
            </a:r>
            <a:endParaRPr lang="en-US" altLang="zh-CN" sz="2400" dirty="0">
              <a:latin typeface="SimHei" panose="02010609060101010101" pitchFamily="49" charset="-122"/>
              <a:ea typeface="SimHei" panose="02010609060101010101" pitchFamily="49" charset="-122"/>
              <a:cs typeface="+mn-ea"/>
            </a:endParaRPr>
          </a:p>
        </p:txBody>
      </p:sp>
      <p:sp>
        <p:nvSpPr>
          <p:cNvPr id="7" name="Rectangle 2">
            <a:extLst>
              <a:ext uri="{FF2B5EF4-FFF2-40B4-BE49-F238E27FC236}">
                <a16:creationId xmlns:a16="http://schemas.microsoft.com/office/drawing/2014/main" id="{60562965-8DF2-5040-9F90-0B78F6498BD1}"/>
              </a:ext>
            </a:extLst>
          </p:cNvPr>
          <p:cNvSpPr>
            <a:spLocks noGrp="1" noChangeArrowheads="1"/>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dirty="0">
                <a:solidFill>
                  <a:srgbClr val="2826F5"/>
                </a:solidFill>
                <a:latin typeface="SimHei" panose="02010609060101010101" pitchFamily="49" charset="-122"/>
                <a:ea typeface="SimHei" panose="02010609060101010101" pitchFamily="49" charset="-122"/>
              </a:rPr>
              <a:t>计算系统的表现形式</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6" name="Text Box 4"/>
          <p:cNvSpPr txBox="1">
            <a:spLocks noChangeArrowheads="1"/>
          </p:cNvSpPr>
          <p:nvPr/>
        </p:nvSpPr>
        <p:spPr bwMode="auto">
          <a:xfrm>
            <a:off x="107504" y="1124744"/>
            <a:ext cx="8784976" cy="5545749"/>
          </a:xfrm>
          <a:prstGeom prst="rect">
            <a:avLst/>
          </a:prstGeom>
          <a:noFill/>
          <a:ln>
            <a:noFill/>
          </a:ln>
          <a:effectLst/>
        </p:spPr>
        <p:txBody>
          <a:bodyPr wrap="square">
            <a:spAutoFit/>
          </a:bodyPr>
          <a:lstStyle/>
          <a:p>
            <a:pPr marL="342900" indent="-342900" fontAlgn="auto">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cs typeface="+mn-ea"/>
              </a:rPr>
              <a:t>云计算</a:t>
            </a:r>
            <a:r>
              <a:rPr lang="zh-CN" altLang="en-US" sz="2400" dirty="0">
                <a:latin typeface="SimHei" panose="02010609060101010101" pitchFamily="49" charset="-122"/>
                <a:ea typeface="SimHei" panose="02010609060101010101" pitchFamily="49" charset="-122"/>
                <a:cs typeface="+mn-ea"/>
              </a:rPr>
              <a:t>：一个云的资源可以是集中式的也可以是分布式的。云采用分布式计算或并行计算，或两者兼有。云可以在集中的或分布式的大规模数据中心之上，由物理的或虚拟的计算资源构建</a:t>
            </a:r>
            <a:endParaRPr lang="en-US" altLang="zh-CN" sz="2400" dirty="0">
              <a:latin typeface="SimHei" panose="02010609060101010101" pitchFamily="49" charset="-122"/>
              <a:ea typeface="SimHei" panose="02010609060101010101" pitchFamily="49" charset="-122"/>
              <a:cs typeface="+mn-ea"/>
            </a:endParaRPr>
          </a:p>
          <a:p>
            <a:pPr marL="342900" indent="-342900" fontAlgn="auto">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cs typeface="+mn-ea"/>
              </a:rPr>
              <a:t>普适计算：</a:t>
            </a:r>
            <a:r>
              <a:rPr lang="zh-CN" altLang="en-US" sz="2400" dirty="0">
                <a:latin typeface="SimHei" panose="02010609060101010101" pitchFamily="49" charset="-122"/>
                <a:ea typeface="SimHei" panose="02010609060101010101" pitchFamily="49" charset="-122"/>
                <a:cs typeface="+mn-ea"/>
              </a:rPr>
              <a:t>在任何地点和时间通过有线或者无线网络使用普遍的设备进行计算</a:t>
            </a:r>
            <a:endParaRPr lang="en-US" altLang="zh-CN" sz="2400" dirty="0">
              <a:latin typeface="SimHei" panose="02010609060101010101" pitchFamily="49" charset="-122"/>
              <a:ea typeface="SimHei" panose="02010609060101010101" pitchFamily="49" charset="-122"/>
              <a:cs typeface="+mn-ea"/>
            </a:endParaRPr>
          </a:p>
          <a:p>
            <a:pPr marL="342900" indent="-342900" fontAlgn="auto">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cs typeface="+mn-ea"/>
              </a:rPr>
              <a:t>物联网</a:t>
            </a:r>
            <a:r>
              <a:rPr lang="zh-CN" altLang="en-US" sz="2400" dirty="0">
                <a:latin typeface="SimHei" panose="02010609060101010101" pitchFamily="49" charset="-122"/>
                <a:ea typeface="SimHei" panose="02010609060101010101" pitchFamily="49" charset="-122"/>
                <a:cs typeface="+mn-ea"/>
              </a:rPr>
              <a:t>是一个日常生活对象（包括计算机、传感器、人等）网络化的连接。物联网通过云实现任何对象在任何地点和时间的普适计算</a:t>
            </a:r>
            <a:endParaRPr lang="en-US" altLang="zh-CN" sz="2400" dirty="0">
              <a:latin typeface="SimHei" panose="02010609060101010101" pitchFamily="49" charset="-122"/>
              <a:ea typeface="SimHei" panose="02010609060101010101" pitchFamily="49" charset="-122"/>
              <a:cs typeface="+mn-ea"/>
            </a:endParaRPr>
          </a:p>
          <a:p>
            <a:pPr marL="342900" indent="-342900" fontAlgn="auto">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cs typeface="+mn-ea"/>
              </a:rPr>
              <a:t>互联网</a:t>
            </a:r>
            <a:r>
              <a:rPr lang="zh-CN" altLang="en-US" sz="2400" dirty="0">
                <a:latin typeface="SimHei" panose="02010609060101010101" pitchFamily="49" charset="-122"/>
                <a:ea typeface="SimHei" panose="02010609060101010101" pitchFamily="49" charset="-122"/>
                <a:cs typeface="+mn-ea"/>
              </a:rPr>
              <a:t>计算这一术语几乎涵盖了所有和互联网相关的计算范式</a:t>
            </a:r>
            <a:endParaRPr lang="en-US" altLang="zh-CN" sz="2400" dirty="0">
              <a:latin typeface="SimHei" panose="02010609060101010101" pitchFamily="49" charset="-122"/>
              <a:ea typeface="SimHei" panose="02010609060101010101" pitchFamily="49" charset="-122"/>
              <a:cs typeface="+mn-ea"/>
            </a:endParaRPr>
          </a:p>
        </p:txBody>
      </p:sp>
      <p:sp>
        <p:nvSpPr>
          <p:cNvPr id="6" name="Rectangle 2">
            <a:extLst>
              <a:ext uri="{FF2B5EF4-FFF2-40B4-BE49-F238E27FC236}">
                <a16:creationId xmlns:a16="http://schemas.microsoft.com/office/drawing/2014/main" id="{882598C4-1AFD-B64B-AF9A-4D2752B7E7DB}"/>
              </a:ext>
            </a:extLst>
          </p:cNvPr>
          <p:cNvSpPr>
            <a:spLocks noGrp="1" noChangeArrowheads="1"/>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dirty="0">
                <a:solidFill>
                  <a:srgbClr val="2826F5"/>
                </a:solidFill>
                <a:latin typeface="SimHei" panose="02010609060101010101" pitchFamily="49" charset="-122"/>
                <a:ea typeface="SimHei" panose="02010609060101010101" pitchFamily="49" charset="-122"/>
              </a:rPr>
              <a:t>计算系统的表现形式</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p:cNvPicPr>
          <p:nvPr/>
        </p:nvPicPr>
        <p:blipFill rotWithShape="1">
          <a:blip r:embed="rId2"/>
          <a:srcRect t="7720"/>
          <a:stretch/>
        </p:blipFill>
        <p:spPr>
          <a:xfrm>
            <a:off x="0" y="1335683"/>
            <a:ext cx="9144000" cy="4784539"/>
          </a:xfrm>
          <a:prstGeom prst="rect">
            <a:avLst/>
          </a:prstGeom>
          <a:solidFill>
            <a:srgbClr val="2826F5"/>
          </a:solidFill>
          <a:ln w="9525">
            <a:noFill/>
          </a:ln>
        </p:spPr>
      </p:pic>
      <p:sp>
        <p:nvSpPr>
          <p:cNvPr id="3" name="标题 2">
            <a:extLst>
              <a:ext uri="{FF2B5EF4-FFF2-40B4-BE49-F238E27FC236}">
                <a16:creationId xmlns:a16="http://schemas.microsoft.com/office/drawing/2014/main" id="{866D2979-4E19-084D-AE45-903150661E02}"/>
              </a:ext>
            </a:extLst>
          </p:cNvPr>
          <p:cNvSpPr>
            <a:spLocks noGrp="1"/>
          </p:cNvSpPr>
          <p:nvPr>
            <p:ph type="title"/>
          </p:nvPr>
        </p:nvSpPr>
        <p:spPr>
          <a:xfrm>
            <a:off x="0" y="0"/>
            <a:ext cx="9144000" cy="1143000"/>
          </a:xfrm>
        </p:spPr>
        <p:txBody>
          <a:bodyPr/>
          <a:lstStyle/>
          <a:p>
            <a:r>
              <a:rPr lang="zh-CN" altLang="en-US" sz="4800" dirty="0">
                <a:solidFill>
                  <a:srgbClr val="2826F5"/>
                </a:solidFill>
              </a:rPr>
              <a:t>并行和分布式计算系统分类</a:t>
            </a:r>
            <a:endParaRPr kumimoji="1" lang="zh-CN" altLang="en-US" sz="4800" dirty="0">
              <a:solidFill>
                <a:srgbClr val="2826F5"/>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6" name="Text Box 6"/>
          <p:cNvSpPr txBox="1">
            <a:spLocks noChangeArrowheads="1"/>
          </p:cNvSpPr>
          <p:nvPr/>
        </p:nvSpPr>
        <p:spPr bwMode="auto">
          <a:xfrm>
            <a:off x="13731" y="2003192"/>
            <a:ext cx="3765768" cy="2123658"/>
          </a:xfrm>
          <a:prstGeom prst="rect">
            <a:avLst/>
          </a:prstGeom>
          <a:noFill/>
          <a:ln>
            <a:noFill/>
          </a:ln>
          <a:effectLst/>
        </p:spPr>
        <p:txBody>
          <a:bodyPr wrap="square">
            <a:spAutoFit/>
          </a:bodyPr>
          <a:lstStyle/>
          <a:p>
            <a:pPr marL="342900" indent="-342900">
              <a:spcBef>
                <a:spcPct val="50000"/>
              </a:spcBef>
              <a:buFont typeface="Arial" panose="020B0604020202020204" pitchFamily="34" charset="0"/>
              <a:buChar char="•"/>
            </a:pPr>
            <a:r>
              <a:rPr lang="zh-CN" altLang="en-US" sz="2400" dirty="0">
                <a:latin typeface="Arial" panose="020B0604020202020204" pitchFamily="34" charset="0"/>
                <a:ea typeface="黑体" panose="02010609060101010101" charset="-122"/>
                <a:cs typeface="Arial" panose="020B0604020202020204" pitchFamily="34" charset="0"/>
              </a:rPr>
              <a:t>服务器集群通过高带宽</a:t>
            </a:r>
            <a:r>
              <a:rPr lang="en-US" altLang="zh-CN" sz="2400" dirty="0">
                <a:latin typeface="Arial" panose="020B0604020202020204" pitchFamily="34" charset="0"/>
                <a:ea typeface="黑体" panose="02010609060101010101" charset="-122"/>
                <a:cs typeface="Arial" panose="020B0604020202020204" pitchFamily="34" charset="0"/>
              </a:rPr>
              <a:t>SAN</a:t>
            </a:r>
            <a:r>
              <a:rPr lang="zh-CN" altLang="en-US" sz="2400" dirty="0">
                <a:latin typeface="Arial" panose="020B0604020202020204" pitchFamily="34" charset="0"/>
                <a:ea typeface="黑体" panose="02010609060101010101" charset="-122"/>
                <a:cs typeface="Arial" panose="020B0604020202020204" pitchFamily="34" charset="0"/>
              </a:rPr>
              <a:t>或</a:t>
            </a:r>
            <a:r>
              <a:rPr lang="en-US" altLang="zh-CN" sz="2400" dirty="0">
                <a:latin typeface="Arial" panose="020B0604020202020204" pitchFamily="34" charset="0"/>
                <a:ea typeface="黑体" panose="02010609060101010101" charset="-122"/>
                <a:cs typeface="Arial" panose="020B0604020202020204" pitchFamily="34" charset="0"/>
              </a:rPr>
              <a:t>LAN</a:t>
            </a:r>
            <a:r>
              <a:rPr lang="zh-CN" altLang="en-US" sz="2400" dirty="0">
                <a:latin typeface="Arial" panose="020B0604020202020204" pitchFamily="34" charset="0"/>
                <a:ea typeface="黑体" panose="02010609060101010101" charset="-122"/>
                <a:cs typeface="Arial" panose="020B0604020202020204" pitchFamily="34" charset="0"/>
              </a:rPr>
              <a:t>互连以共享</a:t>
            </a:r>
            <a:r>
              <a:rPr lang="en-US" altLang="zh-CN" sz="2400" dirty="0">
                <a:latin typeface="Arial" panose="020B0604020202020204" pitchFamily="34" charset="0"/>
                <a:ea typeface="黑体" panose="02010609060101010101" charset="-122"/>
                <a:cs typeface="Arial" panose="020B0604020202020204" pitchFamily="34" charset="0"/>
              </a:rPr>
              <a:t>I/O</a:t>
            </a:r>
            <a:r>
              <a:rPr lang="zh-CN" altLang="en-US" sz="2400" dirty="0">
                <a:latin typeface="Arial" panose="020B0604020202020204" pitchFamily="34" charset="0"/>
                <a:ea typeface="黑体" panose="02010609060101010101" charset="-122"/>
                <a:cs typeface="Arial" panose="020B0604020202020204" pitchFamily="34" charset="0"/>
              </a:rPr>
              <a:t>设备和磁盘阵列</a:t>
            </a:r>
            <a:endParaRPr lang="en-US" altLang="zh-CN" sz="2400" dirty="0">
              <a:latin typeface="Arial" panose="020B0604020202020204" pitchFamily="34" charset="0"/>
              <a:ea typeface="黑体" panose="02010609060101010101" charset="-122"/>
              <a:cs typeface="Arial" panose="020B0604020202020204" pitchFamily="34" charset="0"/>
            </a:endParaRPr>
          </a:p>
          <a:p>
            <a:pPr marL="342900" indent="-342900">
              <a:spcBef>
                <a:spcPct val="50000"/>
              </a:spcBef>
              <a:buFont typeface="Arial" panose="020B0604020202020204" pitchFamily="34" charset="0"/>
              <a:buChar char="•"/>
            </a:pPr>
            <a:r>
              <a:rPr lang="zh-CN" altLang="en-US" sz="2400" dirty="0">
                <a:latin typeface="Arial" panose="020B0604020202020204" pitchFamily="34" charset="0"/>
                <a:ea typeface="黑体" panose="02010609060101010101" charset="-122"/>
                <a:cs typeface="Arial" panose="020B0604020202020204" pitchFamily="34" charset="0"/>
              </a:rPr>
              <a:t>集群以一个单独计算机的身份接入互联网</a:t>
            </a:r>
            <a:r>
              <a:rPr lang="en-US" altLang="zh-CN" sz="2400" dirty="0">
                <a:latin typeface="Arial" panose="020B0604020202020204" pitchFamily="34" charset="0"/>
                <a:ea typeface="黑体" panose="02010609060101010101" charset="-122"/>
                <a:cs typeface="Arial" panose="020B0604020202020204" pitchFamily="34" charset="0"/>
              </a:rPr>
              <a:t> </a:t>
            </a:r>
          </a:p>
        </p:txBody>
      </p:sp>
      <p:sp>
        <p:nvSpPr>
          <p:cNvPr id="3" name="标题 2">
            <a:extLst>
              <a:ext uri="{FF2B5EF4-FFF2-40B4-BE49-F238E27FC236}">
                <a16:creationId xmlns:a16="http://schemas.microsoft.com/office/drawing/2014/main" id="{9CF69578-4E62-F84C-999C-F910335FBB77}"/>
              </a:ext>
            </a:extLst>
          </p:cNvPr>
          <p:cNvSpPr>
            <a:spLocks noGrp="1"/>
          </p:cNvSpPr>
          <p:nvPr>
            <p:ph type="title"/>
          </p:nvPr>
        </p:nvSpPr>
        <p:spPr>
          <a:xfrm>
            <a:off x="0" y="0"/>
            <a:ext cx="9144000" cy="1143000"/>
          </a:xfrm>
        </p:spPr>
        <p:txBody>
          <a:bodyPr/>
          <a:lstStyle/>
          <a:p>
            <a:r>
              <a:rPr lang="zh-CN" altLang="en-US" sz="4800" dirty="0">
                <a:solidFill>
                  <a:srgbClr val="2826F5"/>
                </a:solidFill>
              </a:rPr>
              <a:t>服务器集群结构</a:t>
            </a:r>
            <a:endParaRPr kumimoji="1" lang="zh-CN" altLang="en-US" sz="4800" dirty="0">
              <a:solidFill>
                <a:srgbClr val="2826F5"/>
              </a:solidFill>
            </a:endParaRPr>
          </a:p>
        </p:txBody>
      </p:sp>
      <p:pic>
        <p:nvPicPr>
          <p:cNvPr id="4" name="图片 3">
            <a:extLst>
              <a:ext uri="{FF2B5EF4-FFF2-40B4-BE49-F238E27FC236}">
                <a16:creationId xmlns:a16="http://schemas.microsoft.com/office/drawing/2014/main" id="{97DDC87D-FE03-AE48-9341-B048E8B7D514}"/>
              </a:ext>
            </a:extLst>
          </p:cNvPr>
          <p:cNvPicPr>
            <a:picLocks noChangeAspect="1"/>
          </p:cNvPicPr>
          <p:nvPr/>
        </p:nvPicPr>
        <p:blipFill>
          <a:blip r:embed="rId2"/>
          <a:stretch>
            <a:fillRect/>
          </a:stretch>
        </p:blipFill>
        <p:spPr>
          <a:xfrm>
            <a:off x="3814995" y="1052736"/>
            <a:ext cx="5293509" cy="5742429"/>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8" name="Text Box 4"/>
          <p:cNvSpPr txBox="1">
            <a:spLocks noChangeArrowheads="1"/>
          </p:cNvSpPr>
          <p:nvPr/>
        </p:nvSpPr>
        <p:spPr bwMode="auto">
          <a:xfrm>
            <a:off x="107504" y="1138800"/>
            <a:ext cx="8928992" cy="5191229"/>
          </a:xfrm>
          <a:prstGeom prst="rect">
            <a:avLst/>
          </a:prstGeom>
          <a:noFill/>
          <a:ln>
            <a:noFill/>
          </a:ln>
          <a:effectLst/>
        </p:spPr>
        <p:txBody>
          <a:bodyPr wrap="square">
            <a:spAutoFit/>
          </a:bodyPr>
          <a:lstStyle/>
          <a:p>
            <a:pPr marL="342900" indent="-342900" fontAlgn="auto">
              <a:lnSpc>
                <a:spcPct val="150000"/>
              </a:lnSpc>
              <a:buFont typeface="Arial" panose="020B0604020202020204" pitchFamily="34" charset="0"/>
              <a:buChar char="•"/>
            </a:pPr>
            <a:r>
              <a:rPr lang="zh-CN" altLang="en-US" sz="2800" dirty="0">
                <a:solidFill>
                  <a:srgbClr val="FF0000"/>
                </a:solidFill>
                <a:latin typeface="Arial" panose="020B0604020202020204" pitchFamily="34" charset="0"/>
                <a:ea typeface="SimHei" panose="02010609060101010101" pitchFamily="49" charset="-122"/>
                <a:cs typeface="Arial" panose="020B0604020202020204" pitchFamily="34" charset="0"/>
              </a:rPr>
              <a:t>单系统镜像</a:t>
            </a:r>
            <a:endParaRPr lang="en-US" altLang="zh-CN" sz="2800" dirty="0">
              <a:solidFill>
                <a:srgbClr val="FF0000"/>
              </a:solidFill>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集群应该合并多个系统镜像到一个单系统镜像（</a:t>
            </a:r>
            <a:r>
              <a:rPr lang="en-US" altLang="zh-CN" sz="2400" dirty="0">
                <a:latin typeface="Arial" panose="020B0604020202020204" pitchFamily="34" charset="0"/>
                <a:ea typeface="SimHei" panose="02010609060101010101" pitchFamily="49" charset="-122"/>
                <a:cs typeface="Arial" panose="020B0604020202020204" pitchFamily="34" charset="0"/>
              </a:rPr>
              <a:t>Single System Image, SSI</a:t>
            </a:r>
            <a:r>
              <a:rPr lang="zh-CN" altLang="en-US" sz="2400" dirty="0">
                <a:latin typeface="Arial" panose="020B0604020202020204" pitchFamily="34" charset="0"/>
                <a:ea typeface="SimHei" panose="02010609060101010101" pitchFamily="49" charset="-122"/>
                <a:cs typeface="Arial" panose="020B0604020202020204" pitchFamily="34" charset="0"/>
              </a:rPr>
              <a:t>）</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集群操作系统或者中间件在各个级别支持</a:t>
            </a:r>
            <a:r>
              <a:rPr lang="en-US" altLang="zh-CN" sz="2400" dirty="0">
                <a:latin typeface="Arial" panose="020B0604020202020204" pitchFamily="34" charset="0"/>
                <a:ea typeface="SimHei" panose="02010609060101010101" pitchFamily="49" charset="-122"/>
                <a:cs typeface="Arial" panose="020B0604020202020204" pitchFamily="34" charset="0"/>
              </a:rPr>
              <a:t>SSI</a:t>
            </a:r>
          </a:p>
          <a:p>
            <a:pPr marL="342900" indent="-342900" fontAlgn="auto">
              <a:lnSpc>
                <a:spcPct val="150000"/>
              </a:lnSpc>
              <a:buFont typeface="Arial" panose="020B0604020202020204" pitchFamily="34" charset="0"/>
              <a:buChar char="•"/>
            </a:pPr>
            <a:r>
              <a:rPr lang="zh-CN" altLang="en-US" sz="2800" dirty="0">
                <a:solidFill>
                  <a:srgbClr val="FF0000"/>
                </a:solidFill>
                <a:latin typeface="Arial" panose="020B0604020202020204" pitchFamily="34" charset="0"/>
                <a:ea typeface="SimHei" panose="02010609060101010101" pitchFamily="49" charset="-122"/>
                <a:cs typeface="Arial" panose="020B0604020202020204" pitchFamily="34" charset="0"/>
              </a:rPr>
              <a:t>硬件、软件和中间件支持</a:t>
            </a:r>
            <a:endParaRPr lang="en-US" altLang="zh-CN" sz="2800" dirty="0">
              <a:solidFill>
                <a:srgbClr val="FF0000"/>
              </a:solidFill>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几乎所有的</a:t>
            </a:r>
            <a:r>
              <a:rPr lang="en-US" altLang="zh-CN" sz="2400" dirty="0">
                <a:latin typeface="Arial" panose="020B0604020202020204" pitchFamily="34" charset="0"/>
                <a:ea typeface="SimHei" panose="02010609060101010101" pitchFamily="49" charset="-122"/>
                <a:cs typeface="Arial" panose="020B0604020202020204" pitchFamily="34" charset="0"/>
              </a:rPr>
              <a:t>Top500</a:t>
            </a:r>
            <a:r>
              <a:rPr lang="zh-CN" altLang="en-US" sz="2400" dirty="0">
                <a:latin typeface="Arial" panose="020B0604020202020204" pitchFamily="34" charset="0"/>
                <a:ea typeface="SimHei" panose="02010609060101010101" pitchFamily="49" charset="-122"/>
                <a:cs typeface="Arial" panose="020B0604020202020204" pitchFamily="34" charset="0"/>
              </a:rPr>
              <a:t>中的</a:t>
            </a:r>
            <a:r>
              <a:rPr lang="en-US" altLang="zh-CN" sz="2400" dirty="0">
                <a:latin typeface="Arial" panose="020B0604020202020204" pitchFamily="34" charset="0"/>
                <a:ea typeface="SimHei" panose="02010609060101010101" pitchFamily="49" charset="-122"/>
                <a:cs typeface="Arial" panose="020B0604020202020204" pitchFamily="34" charset="0"/>
              </a:rPr>
              <a:t>HPC</a:t>
            </a:r>
            <a:r>
              <a:rPr lang="zh-CN" altLang="en-US" sz="2400" dirty="0">
                <a:latin typeface="Arial" panose="020B0604020202020204" pitchFamily="34" charset="0"/>
                <a:ea typeface="SimHei" panose="02010609060101010101" pitchFamily="49" charset="-122"/>
                <a:cs typeface="Arial" panose="020B0604020202020204" pitchFamily="34" charset="0"/>
              </a:rPr>
              <a:t>集群都是集群。基本的构成部件包括计算机节点（服务器或</a:t>
            </a:r>
            <a:r>
              <a:rPr lang="en-US" altLang="zh-CN" sz="2400" dirty="0">
                <a:latin typeface="Arial" panose="020B0604020202020204" pitchFamily="34" charset="0"/>
                <a:ea typeface="SimHei" panose="02010609060101010101" pitchFamily="49" charset="-122"/>
                <a:cs typeface="Arial" panose="020B0604020202020204" pitchFamily="34" charset="0"/>
              </a:rPr>
              <a:t>SMP</a:t>
            </a:r>
            <a:r>
              <a:rPr lang="zh-CN" altLang="en-US" sz="2400" dirty="0">
                <a:latin typeface="Arial" panose="020B0604020202020204" pitchFamily="34" charset="0"/>
                <a:ea typeface="SimHei" panose="02010609060101010101" pitchFamily="49" charset="-122"/>
                <a:cs typeface="Arial" panose="020B0604020202020204" pitchFamily="34" charset="0"/>
              </a:rPr>
              <a:t>）、并行软件（如</a:t>
            </a:r>
            <a:r>
              <a:rPr lang="en-US" altLang="zh-CN" sz="2400" dirty="0">
                <a:latin typeface="Arial" panose="020B0604020202020204" pitchFamily="34" charset="0"/>
                <a:ea typeface="SimHei" panose="02010609060101010101" pitchFamily="49" charset="-122"/>
                <a:cs typeface="Arial" panose="020B0604020202020204" pitchFamily="34" charset="0"/>
              </a:rPr>
              <a:t>MPI</a:t>
            </a:r>
            <a:r>
              <a:rPr lang="zh-CN" altLang="en-US" sz="2400" dirty="0">
                <a:latin typeface="Arial" panose="020B0604020202020204" pitchFamily="34" charset="0"/>
                <a:ea typeface="SimHei" panose="02010609060101010101" pitchFamily="49" charset="-122"/>
                <a:cs typeface="Arial" panose="020B0604020202020204" pitchFamily="34" charset="0"/>
              </a:rPr>
              <a:t>）和每个计算机节点上的网络接口卡</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集群中间件用来实现</a:t>
            </a:r>
            <a:r>
              <a:rPr lang="en-US" altLang="zh-CN" sz="2400" dirty="0">
                <a:latin typeface="Arial" panose="020B0604020202020204" pitchFamily="34" charset="0"/>
                <a:ea typeface="SimHei" panose="02010609060101010101" pitchFamily="49" charset="-122"/>
                <a:cs typeface="Arial" panose="020B0604020202020204" pitchFamily="34" charset="0"/>
              </a:rPr>
              <a:t>SSI</a:t>
            </a:r>
            <a:r>
              <a:rPr lang="zh-CN" altLang="en-US" sz="2400" dirty="0">
                <a:latin typeface="Arial" panose="020B0604020202020204" pitchFamily="34" charset="0"/>
                <a:ea typeface="SimHei" panose="02010609060101010101" pitchFamily="49" charset="-122"/>
                <a:cs typeface="Arial" panose="020B0604020202020204" pitchFamily="34" charset="0"/>
              </a:rPr>
              <a:t>或高可用性</a:t>
            </a:r>
            <a:endParaRPr lang="en-US" altLang="zh-CN" sz="2400" dirty="0">
              <a:latin typeface="Arial" panose="020B0604020202020204" pitchFamily="34" charset="0"/>
              <a:ea typeface="SimHei" panose="02010609060101010101" pitchFamily="49" charset="-122"/>
              <a:cs typeface="Arial" panose="020B0604020202020204" pitchFamily="34" charset="0"/>
            </a:endParaRPr>
          </a:p>
        </p:txBody>
      </p:sp>
      <p:sp>
        <p:nvSpPr>
          <p:cNvPr id="3" name="标题 2">
            <a:extLst>
              <a:ext uri="{FF2B5EF4-FFF2-40B4-BE49-F238E27FC236}">
                <a16:creationId xmlns:a16="http://schemas.microsoft.com/office/drawing/2014/main" id="{4817EA2B-DFEF-374B-8C5C-3F331ECA37EB}"/>
              </a:ext>
            </a:extLst>
          </p:cNvPr>
          <p:cNvSpPr>
            <a:spLocks noGrp="1"/>
          </p:cNvSpPr>
          <p:nvPr>
            <p:ph type="title"/>
          </p:nvPr>
        </p:nvSpPr>
        <p:spPr>
          <a:xfrm>
            <a:off x="0" y="-27384"/>
            <a:ext cx="9144000" cy="1143000"/>
          </a:xfrm>
        </p:spPr>
        <p:txBody>
          <a:bodyPr/>
          <a:lstStyle/>
          <a:p>
            <a:r>
              <a:rPr kumimoji="1" lang="zh-CN" altLang="en-US" sz="4800" dirty="0">
                <a:solidFill>
                  <a:srgbClr val="2826F5"/>
                </a:solidFill>
              </a:rPr>
              <a:t>集群的特征及其设计</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4" descr="1-3"/>
          <p:cNvPicPr>
            <a:picLocks noChangeAspect="1"/>
          </p:cNvPicPr>
          <p:nvPr/>
        </p:nvPicPr>
        <p:blipFill rotWithShape="1">
          <a:blip r:embed="rId2"/>
          <a:srcRect t="6667" b="2667"/>
          <a:stretch/>
        </p:blipFill>
        <p:spPr>
          <a:xfrm>
            <a:off x="0" y="1124744"/>
            <a:ext cx="9163050" cy="4896544"/>
          </a:xfrm>
          <a:prstGeom prst="rect">
            <a:avLst/>
          </a:prstGeom>
          <a:noFill/>
          <a:ln w="9525">
            <a:noFill/>
          </a:ln>
        </p:spPr>
      </p:pic>
      <p:sp>
        <p:nvSpPr>
          <p:cNvPr id="3" name="标题 2">
            <a:extLst>
              <a:ext uri="{FF2B5EF4-FFF2-40B4-BE49-F238E27FC236}">
                <a16:creationId xmlns:a16="http://schemas.microsoft.com/office/drawing/2014/main" id="{86551A61-DD67-D545-AE48-914DEE701192}"/>
              </a:ext>
            </a:extLst>
          </p:cNvPr>
          <p:cNvSpPr>
            <a:spLocks noGrp="1"/>
          </p:cNvSpPr>
          <p:nvPr>
            <p:ph type="title"/>
          </p:nvPr>
        </p:nvSpPr>
        <p:spPr>
          <a:xfrm>
            <a:off x="0" y="-27384"/>
            <a:ext cx="9144000" cy="1143000"/>
          </a:xfrm>
        </p:spPr>
        <p:txBody>
          <a:bodyPr/>
          <a:lstStyle/>
          <a:p>
            <a:r>
              <a:rPr lang="zh-CN" altLang="en-US" sz="4800" dirty="0">
                <a:solidFill>
                  <a:srgbClr val="2826F5"/>
                </a:solidFill>
              </a:rPr>
              <a:t>关键集群设计问题和可行实现</a:t>
            </a:r>
            <a:endParaRPr kumimoji="1" lang="zh-CN" altLang="en-US" sz="4800" dirty="0">
              <a:solidFill>
                <a:srgbClr val="2826F5"/>
              </a:solidFil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8" name="Text Box 4"/>
          <p:cNvSpPr txBox="1">
            <a:spLocks noChangeArrowheads="1"/>
          </p:cNvSpPr>
          <p:nvPr/>
        </p:nvSpPr>
        <p:spPr bwMode="auto">
          <a:xfrm>
            <a:off x="107504" y="1156550"/>
            <a:ext cx="8856984" cy="5363969"/>
          </a:xfrm>
          <a:prstGeom prst="rect">
            <a:avLst/>
          </a:prstGeom>
          <a:noFill/>
          <a:ln>
            <a:noFill/>
          </a:ln>
          <a:effectLst/>
        </p:spPr>
        <p:txBody>
          <a:bodyPr wrap="square">
            <a:spAutoFit/>
          </a:bodyPr>
          <a:lstStyle/>
          <a:p>
            <a:pPr marL="342900" indent="-342900" fontAlgn="auto">
              <a:lnSpc>
                <a:spcPct val="150000"/>
              </a:lnSpc>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在过去</a:t>
            </a:r>
            <a:r>
              <a:rPr lang="en-US" altLang="zh-CN" sz="2800" dirty="0">
                <a:latin typeface="Arial" panose="020B0604020202020204" pitchFamily="34" charset="0"/>
                <a:ea typeface="SimHei" panose="02010609060101010101" pitchFamily="49" charset="-122"/>
                <a:cs typeface="Arial" panose="020B0604020202020204" pitchFamily="34" charset="0"/>
              </a:rPr>
              <a:t>30</a:t>
            </a:r>
            <a:r>
              <a:rPr lang="zh-CN" altLang="en-US" sz="2800" dirty="0">
                <a:latin typeface="Arial" panose="020B0604020202020204" pitchFamily="34" charset="0"/>
                <a:ea typeface="SimHei" panose="02010609060101010101" pitchFamily="49" charset="-122"/>
                <a:cs typeface="Arial" panose="020B0604020202020204" pitchFamily="34" charset="0"/>
              </a:rPr>
              <a:t>年，用户经历了一个从互联网到</a:t>
            </a:r>
            <a:r>
              <a:rPr lang="en-US" altLang="zh-CN" sz="2800" dirty="0">
                <a:latin typeface="Arial" panose="020B0604020202020204" pitchFamily="34" charset="0"/>
                <a:ea typeface="SimHei" panose="02010609060101010101" pitchFamily="49" charset="-122"/>
                <a:cs typeface="Arial" panose="020B0604020202020204" pitchFamily="34" charset="0"/>
              </a:rPr>
              <a:t>Web</a:t>
            </a:r>
            <a:r>
              <a:rPr lang="zh-CN" altLang="en-US" sz="2800" dirty="0">
                <a:latin typeface="Arial" panose="020B0604020202020204" pitchFamily="34" charset="0"/>
                <a:ea typeface="SimHei" panose="02010609060101010101" pitchFamily="49" charset="-122"/>
                <a:cs typeface="Arial" panose="020B0604020202020204" pitchFamily="34" charset="0"/>
              </a:rPr>
              <a:t>和网格计算服务的自然发展</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互联网服务（如</a:t>
            </a:r>
            <a:r>
              <a:rPr lang="en-US" altLang="zh-CN" sz="2400" dirty="0">
                <a:latin typeface="Arial" panose="020B0604020202020204" pitchFamily="34" charset="0"/>
                <a:ea typeface="SimHei" panose="02010609060101010101" pitchFamily="49" charset="-122"/>
                <a:cs typeface="Arial" panose="020B0604020202020204" pitchFamily="34" charset="0"/>
              </a:rPr>
              <a:t>Telnet</a:t>
            </a:r>
            <a:r>
              <a:rPr lang="zh-CN" altLang="en-US" sz="2400" dirty="0">
                <a:latin typeface="Arial" panose="020B0604020202020204" pitchFamily="34" charset="0"/>
                <a:ea typeface="SimHei" panose="02010609060101010101" pitchFamily="49" charset="-122"/>
                <a:cs typeface="Arial" panose="020B0604020202020204" pitchFamily="34" charset="0"/>
              </a:rPr>
              <a:t>命令）使本地计算机可以连接到一台远程计算机</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一个</a:t>
            </a:r>
            <a:r>
              <a:rPr lang="en-US" altLang="zh-CN" sz="2400" dirty="0">
                <a:latin typeface="Arial" panose="020B0604020202020204" pitchFamily="34" charset="0"/>
                <a:ea typeface="SimHei" panose="02010609060101010101" pitchFamily="49" charset="-122"/>
                <a:cs typeface="Arial" panose="020B0604020202020204" pitchFamily="34" charset="0"/>
              </a:rPr>
              <a:t>Web</a:t>
            </a:r>
            <a:r>
              <a:rPr lang="zh-CN" altLang="en-US" sz="2400" dirty="0">
                <a:latin typeface="Arial" panose="020B0604020202020204" pitchFamily="34" charset="0"/>
                <a:ea typeface="SimHei" panose="02010609060101010101" pitchFamily="49" charset="-122"/>
                <a:cs typeface="Arial" panose="020B0604020202020204" pitchFamily="34" charset="0"/>
              </a:rPr>
              <a:t>服务（如</a:t>
            </a:r>
            <a:r>
              <a:rPr lang="en-US" altLang="zh-CN" sz="2400" dirty="0">
                <a:latin typeface="Arial" panose="020B0604020202020204" pitchFamily="34" charset="0"/>
                <a:ea typeface="SimHei" panose="02010609060101010101" pitchFamily="49" charset="-122"/>
                <a:cs typeface="Arial" panose="020B0604020202020204" pitchFamily="34" charset="0"/>
              </a:rPr>
              <a:t>HTTP</a:t>
            </a:r>
            <a:r>
              <a:rPr lang="zh-CN" altLang="en-US" sz="2400" dirty="0">
                <a:latin typeface="Arial" panose="020B0604020202020204" pitchFamily="34" charset="0"/>
                <a:ea typeface="SimHei" panose="02010609060101010101" pitchFamily="49" charset="-122"/>
                <a:cs typeface="Arial" panose="020B0604020202020204" pitchFamily="34" charset="0"/>
              </a:rPr>
              <a:t>）使远程访问</a:t>
            </a:r>
            <a:r>
              <a:rPr lang="en-US" altLang="zh-CN" sz="2400" dirty="0">
                <a:latin typeface="Arial" panose="020B0604020202020204" pitchFamily="34" charset="0"/>
                <a:ea typeface="SimHei" panose="02010609060101010101" pitchFamily="49" charset="-122"/>
                <a:cs typeface="Arial" panose="020B0604020202020204" pitchFamily="34" charset="0"/>
              </a:rPr>
              <a:t>Web</a:t>
            </a:r>
            <a:r>
              <a:rPr lang="zh-CN" altLang="en-US" sz="2400" dirty="0">
                <a:latin typeface="Arial" panose="020B0604020202020204" pitchFamily="34" charset="0"/>
                <a:ea typeface="SimHei" panose="02010609060101010101" pitchFamily="49" charset="-122"/>
                <a:cs typeface="Arial" panose="020B0604020202020204" pitchFamily="34" charset="0"/>
              </a:rPr>
              <a:t>页面成为可能</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网格计算用于同时在多台远距离计算机上运行的应用间进行近距离交互</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网格呈现为集成的计算资源。它们也可以被视为支持虚拟组织的虚拟平台</a:t>
            </a:r>
          </a:p>
        </p:txBody>
      </p:sp>
      <p:sp>
        <p:nvSpPr>
          <p:cNvPr id="3" name="标题 2">
            <a:extLst>
              <a:ext uri="{FF2B5EF4-FFF2-40B4-BE49-F238E27FC236}">
                <a16:creationId xmlns:a16="http://schemas.microsoft.com/office/drawing/2014/main" id="{27CC72B9-D2BE-3044-B888-5A7894E49A7F}"/>
              </a:ext>
            </a:extLst>
          </p:cNvPr>
          <p:cNvSpPr>
            <a:spLocks noGrp="1"/>
          </p:cNvSpPr>
          <p:nvPr>
            <p:ph type="title"/>
          </p:nvPr>
        </p:nvSpPr>
        <p:spPr>
          <a:xfrm>
            <a:off x="0" y="-27384"/>
            <a:ext cx="9144000" cy="1143000"/>
          </a:xfrm>
        </p:spPr>
        <p:txBody>
          <a:bodyPr/>
          <a:lstStyle/>
          <a:p>
            <a:r>
              <a:rPr kumimoji="1" lang="zh-CN" altLang="en-US" sz="4800" dirty="0">
                <a:solidFill>
                  <a:srgbClr val="2826F5"/>
                </a:solidFill>
              </a:rPr>
              <a:t>网格计算</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F7BBD0-4A1C-5740-B300-BBDFEA995A4C}"/>
              </a:ext>
            </a:extLst>
          </p:cNvPr>
          <p:cNvSpPr>
            <a:spLocks noGrp="1"/>
          </p:cNvSpPr>
          <p:nvPr>
            <p:ph type="title"/>
          </p:nvPr>
        </p:nvSpPr>
        <p:spPr>
          <a:xfrm>
            <a:off x="0" y="-27384"/>
            <a:ext cx="9144000" cy="1143000"/>
          </a:xfrm>
        </p:spPr>
        <p:txBody>
          <a:bodyPr/>
          <a:lstStyle/>
          <a:p>
            <a:pPr algn="l"/>
            <a:r>
              <a:rPr lang="zh-CN" altLang="en-US" sz="3600" dirty="0">
                <a:solidFill>
                  <a:srgbClr val="2826F5"/>
                </a:solidFill>
                <a:latin typeface="黑体" panose="02010609060101010101" charset="-122"/>
                <a:ea typeface="黑体" panose="02010609060101010101" charset="-122"/>
              </a:rPr>
              <a:t>网格通过资源共享和多个组织间合作提供了计算、数据和信息服务</a:t>
            </a:r>
            <a:endParaRPr kumimoji="1" lang="zh-CN" altLang="en-US" sz="3600" dirty="0">
              <a:solidFill>
                <a:srgbClr val="2826F5"/>
              </a:solidFill>
            </a:endParaRPr>
          </a:p>
        </p:txBody>
      </p:sp>
      <p:pic>
        <p:nvPicPr>
          <p:cNvPr id="4" name="图片 3">
            <a:extLst>
              <a:ext uri="{FF2B5EF4-FFF2-40B4-BE49-F238E27FC236}">
                <a16:creationId xmlns:a16="http://schemas.microsoft.com/office/drawing/2014/main" id="{E108231C-7F79-0447-870C-88B5D4954DDF}"/>
              </a:ext>
            </a:extLst>
          </p:cNvPr>
          <p:cNvPicPr>
            <a:picLocks noChangeAspect="1"/>
          </p:cNvPicPr>
          <p:nvPr/>
        </p:nvPicPr>
        <p:blipFill>
          <a:blip r:embed="rId3"/>
          <a:stretch>
            <a:fillRect/>
          </a:stretch>
        </p:blipFill>
        <p:spPr>
          <a:xfrm>
            <a:off x="1061864" y="1127347"/>
            <a:ext cx="7020272" cy="55875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CA64E-8939-C543-AA55-B79781748688}"/>
              </a:ext>
            </a:extLst>
          </p:cNvPr>
          <p:cNvSpPr>
            <a:spLocks noGrp="1"/>
          </p:cNvSpPr>
          <p:nvPr>
            <p:ph type="title"/>
          </p:nvPr>
        </p:nvSpPr>
        <p:spPr>
          <a:xfrm>
            <a:off x="0" y="0"/>
            <a:ext cx="9144000" cy="1143000"/>
          </a:xfrm>
        </p:spPr>
        <p:txBody>
          <a:bodyPr/>
          <a:lstStyle/>
          <a:p>
            <a:r>
              <a:rPr kumimoji="1" lang="zh-CN" altLang="en-US" dirty="0">
                <a:solidFill>
                  <a:srgbClr val="2826F5"/>
                </a:solidFill>
              </a:rPr>
              <a:t>课程大纲</a:t>
            </a:r>
          </a:p>
        </p:txBody>
      </p:sp>
      <p:sp>
        <p:nvSpPr>
          <p:cNvPr id="3" name="内容占位符 2">
            <a:extLst>
              <a:ext uri="{FF2B5EF4-FFF2-40B4-BE49-F238E27FC236}">
                <a16:creationId xmlns:a16="http://schemas.microsoft.com/office/drawing/2014/main" id="{6E610D3B-767D-7944-9222-2D3B84B538B9}"/>
              </a:ext>
            </a:extLst>
          </p:cNvPr>
          <p:cNvSpPr>
            <a:spLocks noGrp="1"/>
          </p:cNvSpPr>
          <p:nvPr>
            <p:ph idx="1"/>
          </p:nvPr>
        </p:nvSpPr>
        <p:spPr>
          <a:xfrm>
            <a:off x="395536" y="1143000"/>
            <a:ext cx="6552728" cy="5606083"/>
          </a:xfrm>
        </p:spPr>
        <p:txBody>
          <a:bodyPr/>
          <a:lstStyle/>
          <a:p>
            <a:pPr marL="514350" indent="-514350">
              <a:buFont typeface="+mj-lt"/>
              <a:buAutoNum type="arabicPeriod"/>
            </a:pPr>
            <a:r>
              <a:rPr kumimoji="1" lang="zh-CN" altLang="en-US" sz="2400" dirty="0"/>
              <a:t>分布式系统导论（</a:t>
            </a:r>
            <a:r>
              <a:rPr kumimoji="1" lang="en-US" altLang="zh-CN" sz="2400" dirty="0"/>
              <a:t>4</a:t>
            </a:r>
            <a:r>
              <a:rPr kumimoji="1" lang="zh-CN" altLang="en-US" sz="2400" dirty="0"/>
              <a:t>学时）</a:t>
            </a:r>
            <a:endParaRPr kumimoji="1" lang="en-US" altLang="zh-CN" sz="2400" dirty="0"/>
          </a:p>
          <a:p>
            <a:pPr marL="514350" indent="-514350">
              <a:buFont typeface="+mj-lt"/>
              <a:buAutoNum type="arabicPeriod"/>
            </a:pPr>
            <a:r>
              <a:rPr lang="zh-CN" altLang="en-US" sz="2400" dirty="0"/>
              <a:t>分布式通讯（</a:t>
            </a:r>
            <a:r>
              <a:rPr lang="en-US" altLang="zh-CN" sz="2400" dirty="0"/>
              <a:t>2</a:t>
            </a:r>
            <a:r>
              <a:rPr lang="zh-CN" altLang="en-US" sz="2400" dirty="0"/>
              <a:t>学时）</a:t>
            </a:r>
            <a:endParaRPr lang="en-US" altLang="zh-CN" sz="2400" dirty="0"/>
          </a:p>
          <a:p>
            <a:pPr marL="514350" indent="-514350">
              <a:buFont typeface="+mj-lt"/>
              <a:buAutoNum type="arabicPeriod"/>
            </a:pPr>
            <a:r>
              <a:rPr lang="zh-CN" altLang="en-US" sz="2400" dirty="0"/>
              <a:t>分布式并发控制与一致性（</a:t>
            </a:r>
            <a:r>
              <a:rPr lang="en-US" altLang="zh-CN" sz="2400" dirty="0"/>
              <a:t>2</a:t>
            </a:r>
            <a:r>
              <a:rPr lang="zh-CN" altLang="en-US" sz="2400" dirty="0"/>
              <a:t>学时）</a:t>
            </a:r>
          </a:p>
          <a:p>
            <a:pPr marL="514350" indent="-514350">
              <a:buFont typeface="+mj-lt"/>
              <a:buAutoNum type="arabicPeriod"/>
            </a:pPr>
            <a:r>
              <a:rPr lang="zh-CN" altLang="en-US" sz="2400" dirty="0"/>
              <a:t>分布式共识（</a:t>
            </a:r>
            <a:r>
              <a:rPr lang="en-US" altLang="zh-CN" sz="2400" dirty="0"/>
              <a:t>2</a:t>
            </a:r>
            <a:r>
              <a:rPr lang="zh-CN" altLang="en-US" sz="2400" dirty="0"/>
              <a:t>学时）</a:t>
            </a:r>
            <a:endParaRPr lang="en-US" altLang="zh-CN" sz="2400" dirty="0"/>
          </a:p>
          <a:p>
            <a:pPr marL="514350" indent="-514350">
              <a:buFont typeface="+mj-lt"/>
              <a:buAutoNum type="arabicPeriod"/>
            </a:pPr>
            <a:r>
              <a:rPr lang="zh-CN" altLang="en-US" sz="2400" dirty="0"/>
              <a:t>分布式共享内存（</a:t>
            </a:r>
            <a:r>
              <a:rPr lang="en-US" altLang="zh-CN" sz="2400" dirty="0"/>
              <a:t>2</a:t>
            </a:r>
            <a:r>
              <a:rPr lang="zh-CN" altLang="en-US" sz="2400" dirty="0"/>
              <a:t>学时）</a:t>
            </a:r>
            <a:endParaRPr lang="en-US" altLang="zh-CN" sz="2400" dirty="0"/>
          </a:p>
          <a:p>
            <a:pPr marL="514350" indent="-514350">
              <a:buFont typeface="+mj-lt"/>
              <a:buAutoNum type="arabicPeriod"/>
            </a:pPr>
            <a:r>
              <a:rPr lang="zh-CN" altLang="en-US" sz="2400" dirty="0"/>
              <a:t>分布式文件系统（</a:t>
            </a:r>
            <a:r>
              <a:rPr lang="en-US" altLang="zh-CN" sz="2400" dirty="0"/>
              <a:t>2</a:t>
            </a:r>
            <a:r>
              <a:rPr lang="zh-CN" altLang="en-US" sz="2400" dirty="0"/>
              <a:t>学时）</a:t>
            </a:r>
            <a:endParaRPr lang="en-US" altLang="zh-CN" sz="2400" dirty="0"/>
          </a:p>
          <a:p>
            <a:pPr marL="514350" indent="-514350">
              <a:buFont typeface="+mj-lt"/>
              <a:buAutoNum type="arabicPeriod"/>
            </a:pPr>
            <a:r>
              <a:rPr lang="zh-CN" altLang="en-US" sz="2400" dirty="0"/>
              <a:t>网格计算系统（</a:t>
            </a:r>
            <a:r>
              <a:rPr lang="en-US" altLang="zh-CN" sz="2400" dirty="0"/>
              <a:t>2</a:t>
            </a:r>
            <a:r>
              <a:rPr lang="zh-CN" altLang="en-US" sz="2400" dirty="0"/>
              <a:t>学时）</a:t>
            </a:r>
            <a:endParaRPr lang="en-US" altLang="zh-CN" sz="2400" dirty="0"/>
          </a:p>
          <a:p>
            <a:pPr marL="514350" indent="-514350">
              <a:buFont typeface="+mj-lt"/>
              <a:buAutoNum type="arabicPeriod"/>
            </a:pPr>
            <a:r>
              <a:rPr lang="zh-CN" altLang="en-US" sz="2400" dirty="0"/>
              <a:t>对等计算系统（</a:t>
            </a:r>
            <a:r>
              <a:rPr lang="en-US" altLang="zh-CN" sz="2400" dirty="0"/>
              <a:t>2</a:t>
            </a:r>
            <a:r>
              <a:rPr lang="zh-CN" altLang="en-US" sz="2400" dirty="0"/>
              <a:t>学时）</a:t>
            </a:r>
            <a:endParaRPr lang="en-US" altLang="zh-CN" sz="2400" dirty="0"/>
          </a:p>
          <a:p>
            <a:pPr marL="514350" indent="-514350">
              <a:buFont typeface="+mj-lt"/>
              <a:buAutoNum type="arabicPeriod"/>
            </a:pPr>
            <a:r>
              <a:rPr lang="zh-CN" altLang="en-US" sz="2400" dirty="0"/>
              <a:t>云计算系统（</a:t>
            </a:r>
            <a:r>
              <a:rPr lang="en-US" altLang="zh-CN" sz="2400" dirty="0"/>
              <a:t>4</a:t>
            </a:r>
            <a:r>
              <a:rPr lang="zh-CN" altLang="en-US" sz="2400" dirty="0"/>
              <a:t>学时）</a:t>
            </a:r>
            <a:endParaRPr lang="en-US" altLang="zh-CN" sz="2400" dirty="0"/>
          </a:p>
          <a:p>
            <a:pPr marL="514350" indent="-514350">
              <a:buFont typeface="+mj-lt"/>
              <a:buAutoNum type="arabicPeriod"/>
            </a:pPr>
            <a:r>
              <a:rPr lang="zh-CN" altLang="en-US" sz="2400" dirty="0"/>
              <a:t>分布式数据处理与</a:t>
            </a:r>
            <a:r>
              <a:rPr lang="en" altLang="zh-CN" sz="2400" dirty="0"/>
              <a:t>MapReduce</a:t>
            </a:r>
            <a:r>
              <a:rPr lang="zh-CN" altLang="en-US" sz="2400" dirty="0"/>
              <a:t> （</a:t>
            </a:r>
            <a:r>
              <a:rPr lang="en-US" altLang="zh-CN" sz="2400" dirty="0"/>
              <a:t>2</a:t>
            </a:r>
            <a:r>
              <a:rPr lang="zh-CN" altLang="en-US" sz="2400" dirty="0"/>
              <a:t>学时）</a:t>
            </a:r>
            <a:endParaRPr lang="en" altLang="zh-CN" sz="2400" dirty="0"/>
          </a:p>
          <a:p>
            <a:pPr marL="514350" indent="-514350">
              <a:buFont typeface="+mj-lt"/>
              <a:buAutoNum type="arabicPeriod"/>
            </a:pPr>
            <a:r>
              <a:rPr lang="zh-CN" altLang="en-US" sz="2400" dirty="0"/>
              <a:t>分布式数据管理技术和系统（</a:t>
            </a:r>
            <a:r>
              <a:rPr lang="en-US" altLang="zh-CN" sz="2400" dirty="0"/>
              <a:t>2</a:t>
            </a:r>
            <a:r>
              <a:rPr lang="zh-CN" altLang="en-US" sz="2400" dirty="0"/>
              <a:t>学时）</a:t>
            </a:r>
            <a:endParaRPr lang="en-US" altLang="zh-CN" sz="2400" dirty="0"/>
          </a:p>
          <a:p>
            <a:pPr marL="514350" indent="-514350">
              <a:buFont typeface="+mj-lt"/>
              <a:buAutoNum type="arabicPeriod"/>
            </a:pPr>
            <a:r>
              <a:rPr lang="zh-CN" altLang="en-US" sz="2400" dirty="0"/>
              <a:t>流数据处理技术与系统（</a:t>
            </a:r>
            <a:r>
              <a:rPr lang="en-US" altLang="zh-CN" sz="2400" dirty="0"/>
              <a:t>2</a:t>
            </a:r>
            <a:r>
              <a:rPr lang="zh-CN" altLang="en-US" sz="2400" dirty="0"/>
              <a:t>学时）</a:t>
            </a:r>
            <a:endParaRPr lang="en-US" altLang="zh-CN" sz="2400" dirty="0"/>
          </a:p>
          <a:p>
            <a:pPr marL="514350" indent="-514350">
              <a:buFont typeface="+mj-lt"/>
              <a:buAutoNum type="arabicPeriod"/>
            </a:pPr>
            <a:r>
              <a:rPr lang="zh-CN" altLang="en-US" sz="2400" dirty="0"/>
              <a:t>数据流技术与系统（</a:t>
            </a:r>
            <a:r>
              <a:rPr lang="en-US" altLang="zh-CN" sz="2400" dirty="0"/>
              <a:t>2</a:t>
            </a:r>
            <a:r>
              <a:rPr lang="zh-CN" altLang="en-US" sz="2400" dirty="0"/>
              <a:t>学时）</a:t>
            </a:r>
            <a:endParaRPr lang="en-US" altLang="zh-CN" sz="2400" dirty="0"/>
          </a:p>
        </p:txBody>
      </p:sp>
    </p:spTree>
    <p:extLst>
      <p:ext uri="{BB962C8B-B14F-4D97-AF65-F5344CB8AC3E}">
        <p14:creationId xmlns:p14="http://schemas.microsoft.com/office/powerpoint/2010/main" val="39595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7" descr="1-4"/>
          <p:cNvPicPr>
            <a:picLocks noChangeAspect="1"/>
          </p:cNvPicPr>
          <p:nvPr/>
        </p:nvPicPr>
        <p:blipFill rotWithShape="1">
          <a:blip r:embed="rId2"/>
          <a:srcRect t="10208" b="5040"/>
          <a:stretch/>
        </p:blipFill>
        <p:spPr>
          <a:xfrm>
            <a:off x="7938" y="1979712"/>
            <a:ext cx="9151938" cy="3600400"/>
          </a:xfrm>
          <a:prstGeom prst="rect">
            <a:avLst/>
          </a:prstGeom>
          <a:noFill/>
          <a:ln w="9525">
            <a:noFill/>
          </a:ln>
        </p:spPr>
      </p:pic>
      <p:sp>
        <p:nvSpPr>
          <p:cNvPr id="3" name="标题 2">
            <a:extLst>
              <a:ext uri="{FF2B5EF4-FFF2-40B4-BE49-F238E27FC236}">
                <a16:creationId xmlns:a16="http://schemas.microsoft.com/office/drawing/2014/main" id="{B8F95F05-FC67-FA41-B5EA-983810155EC8}"/>
              </a:ext>
            </a:extLst>
          </p:cNvPr>
          <p:cNvSpPr>
            <a:spLocks noGrp="1"/>
          </p:cNvSpPr>
          <p:nvPr>
            <p:ph type="title"/>
          </p:nvPr>
        </p:nvSpPr>
        <p:spPr>
          <a:xfrm>
            <a:off x="0" y="0"/>
            <a:ext cx="9144000" cy="1143000"/>
          </a:xfrm>
        </p:spPr>
        <p:txBody>
          <a:bodyPr/>
          <a:lstStyle/>
          <a:p>
            <a:r>
              <a:rPr kumimoji="1" lang="zh-CN" altLang="en-US" dirty="0">
                <a:solidFill>
                  <a:srgbClr val="2826F5"/>
                </a:solidFill>
              </a:rPr>
              <a:t>两类网格计算基础设施和代表性系统</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4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6" y="1110653"/>
            <a:ext cx="9125003" cy="5434279"/>
          </a:xfrm>
          <a:prstGeom prst="rect">
            <a:avLst/>
          </a:prstGeom>
          <a:noFill/>
          <a:ln>
            <a:noFill/>
          </a:ln>
          <a:effectLst/>
        </p:spPr>
      </p:pic>
      <p:sp>
        <p:nvSpPr>
          <p:cNvPr id="3" name="标题 2">
            <a:extLst>
              <a:ext uri="{FF2B5EF4-FFF2-40B4-BE49-F238E27FC236}">
                <a16:creationId xmlns:a16="http://schemas.microsoft.com/office/drawing/2014/main" id="{20595417-D6BF-8F4B-9DB4-F6F33724440B}"/>
              </a:ext>
            </a:extLst>
          </p:cNvPr>
          <p:cNvSpPr>
            <a:spLocks noGrp="1"/>
          </p:cNvSpPr>
          <p:nvPr>
            <p:ph type="title"/>
          </p:nvPr>
        </p:nvSpPr>
        <p:spPr>
          <a:xfrm>
            <a:off x="0" y="7614"/>
            <a:ext cx="9144000" cy="1143000"/>
          </a:xfrm>
        </p:spPr>
        <p:txBody>
          <a:bodyPr/>
          <a:lstStyle/>
          <a:p>
            <a:r>
              <a:rPr kumimoji="1" lang="zh-CN" altLang="en-US" sz="4800" dirty="0">
                <a:solidFill>
                  <a:srgbClr val="2826F5"/>
                </a:solidFill>
              </a:rPr>
              <a:t>计算网格示例</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3" name="Text Box 5"/>
          <p:cNvSpPr txBox="1">
            <a:spLocks noChangeArrowheads="1"/>
          </p:cNvSpPr>
          <p:nvPr/>
        </p:nvSpPr>
        <p:spPr bwMode="auto">
          <a:xfrm>
            <a:off x="103256" y="1173553"/>
            <a:ext cx="8933240" cy="4532972"/>
          </a:xfrm>
          <a:prstGeom prst="rect">
            <a:avLst/>
          </a:prstGeom>
          <a:noFill/>
          <a:ln>
            <a:noFill/>
          </a:ln>
          <a:effectLst/>
        </p:spPr>
        <p:txBody>
          <a:bodyPr wrap="square">
            <a:spAutoFit/>
          </a:bodyPr>
          <a:lstStyle/>
          <a:p>
            <a:pPr marL="342900" indent="-342900" fontAlgn="auto">
              <a:lnSpc>
                <a:spcPct val="150000"/>
              </a:lnSpc>
              <a:buFont typeface="Arial" panose="020B0604020202020204" pitchFamily="34" charset="0"/>
              <a:buChar char="•"/>
            </a:pPr>
            <a:r>
              <a:rPr lang="en-US" altLang="zh-CN" sz="2800" dirty="0">
                <a:latin typeface="Arial" panose="020B0604020202020204" pitchFamily="34" charset="0"/>
                <a:ea typeface="SimHei" panose="02010609060101010101" pitchFamily="49" charset="-122"/>
                <a:cs typeface="Arial" panose="020B0604020202020204" pitchFamily="34" charset="0"/>
              </a:rPr>
              <a:t>P2P</a:t>
            </a:r>
            <a:r>
              <a:rPr lang="zh-CN" altLang="en-US" sz="2800" dirty="0">
                <a:latin typeface="Arial" panose="020B0604020202020204" pitchFamily="34" charset="0"/>
                <a:ea typeface="SimHei" panose="02010609060101010101" pitchFamily="49" charset="-122"/>
                <a:cs typeface="Arial" panose="020B0604020202020204" pitchFamily="34" charset="0"/>
              </a:rPr>
              <a:t>体系结构提供了一个分布式的网络化系统模型</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在一个</a:t>
            </a:r>
            <a:r>
              <a:rPr lang="en-US" altLang="zh-CN" sz="2800" dirty="0">
                <a:latin typeface="Arial" panose="020B0604020202020204" pitchFamily="34" charset="0"/>
                <a:ea typeface="SimHei" panose="02010609060101010101" pitchFamily="49" charset="-122"/>
                <a:cs typeface="Arial" panose="020B0604020202020204" pitchFamily="34" charset="0"/>
              </a:rPr>
              <a:t>P2P</a:t>
            </a:r>
            <a:r>
              <a:rPr lang="zh-CN" altLang="en-US" sz="2800" dirty="0">
                <a:latin typeface="Arial" panose="020B0604020202020204" pitchFamily="34" charset="0"/>
                <a:ea typeface="SimHei" panose="02010609060101010101" pitchFamily="49" charset="-122"/>
                <a:cs typeface="Arial" panose="020B0604020202020204" pitchFamily="34" charset="0"/>
              </a:rPr>
              <a:t>系统中，每个节点既是客户端又是服务器，提供部分系统资源</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节点机器都是简单的接入互联网的客户机。所有客户机自治、自由地加入和退出系统。不存在主从关系</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无需中心协作或中心数据库。系统是分布式控制下自组织的</a:t>
            </a:r>
          </a:p>
        </p:txBody>
      </p:sp>
      <p:sp>
        <p:nvSpPr>
          <p:cNvPr id="3" name="标题 2">
            <a:extLst>
              <a:ext uri="{FF2B5EF4-FFF2-40B4-BE49-F238E27FC236}">
                <a16:creationId xmlns:a16="http://schemas.microsoft.com/office/drawing/2014/main" id="{202D539C-1877-0941-9E8D-89BCA0C02DC4}"/>
              </a:ext>
            </a:extLst>
          </p:cNvPr>
          <p:cNvSpPr>
            <a:spLocks noGrp="1"/>
          </p:cNvSpPr>
          <p:nvPr>
            <p:ph type="title"/>
          </p:nvPr>
        </p:nvSpPr>
        <p:spPr>
          <a:xfrm>
            <a:off x="0" y="0"/>
            <a:ext cx="9144000" cy="1143000"/>
          </a:xfrm>
        </p:spPr>
        <p:txBody>
          <a:bodyPr/>
          <a:lstStyle/>
          <a:p>
            <a:r>
              <a:rPr kumimoji="1" lang="zh-CN" altLang="en-US" sz="4800" dirty="0">
                <a:solidFill>
                  <a:srgbClr val="2826F5"/>
                </a:solidFill>
              </a:rPr>
              <a:t>对等网络</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Text Box 4"/>
          <p:cNvSpPr txBox="1">
            <a:spLocks noChangeArrowheads="1"/>
          </p:cNvSpPr>
          <p:nvPr/>
        </p:nvSpPr>
        <p:spPr bwMode="auto">
          <a:xfrm>
            <a:off x="107504" y="1124744"/>
            <a:ext cx="8856984" cy="4729564"/>
          </a:xfrm>
          <a:prstGeom prst="rect">
            <a:avLst/>
          </a:prstGeom>
          <a:noFill/>
          <a:ln>
            <a:noFill/>
          </a:ln>
          <a:effectLst/>
        </p:spPr>
        <p:txBody>
          <a:bodyPr wrap="square">
            <a:spAutoFit/>
          </a:bodyPr>
          <a:lstStyle/>
          <a:p>
            <a:pPr marL="342900" indent="-342900" fontAlgn="auto">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覆盖网络：数据项或文件分布在一起参加的节点中。基于通信或文件共享需求，对等节点</a:t>
            </a:r>
            <a:r>
              <a:rPr lang="en-US" altLang="zh-CN" sz="2400" dirty="0">
                <a:latin typeface="Arial" panose="020B0604020202020204" pitchFamily="34" charset="0"/>
                <a:ea typeface="SimHei" panose="02010609060101010101" pitchFamily="49" charset="-122"/>
                <a:cs typeface="Arial" panose="020B0604020202020204" pitchFamily="34" charset="0"/>
              </a:rPr>
              <a:t>ID</a:t>
            </a:r>
            <a:r>
              <a:rPr lang="zh-CN" altLang="en-US" sz="2400" dirty="0">
                <a:latin typeface="Arial" panose="020B0604020202020204" pitchFamily="34" charset="0"/>
                <a:ea typeface="SimHei" panose="02010609060101010101" pitchFamily="49" charset="-122"/>
                <a:cs typeface="Arial" panose="020B0604020202020204" pitchFamily="34" charset="0"/>
              </a:rPr>
              <a:t>在逻辑层形成一个覆盖网络</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Font typeface="Arial" panose="020B0604020202020204" pitchFamily="34" charset="0"/>
              <a:buChar char="•"/>
            </a:pPr>
            <a:r>
              <a:rPr lang="en-US" altLang="zh-CN" sz="2400" dirty="0">
                <a:latin typeface="Arial" panose="020B0604020202020204" pitchFamily="34" charset="0"/>
                <a:ea typeface="SimHei" panose="02010609060101010101" pitchFamily="49" charset="-122"/>
                <a:cs typeface="Arial" panose="020B0604020202020204" pitchFamily="34" charset="0"/>
              </a:rPr>
              <a:t>P2P</a:t>
            </a:r>
            <a:r>
              <a:rPr lang="zh-CN" altLang="en-US" sz="2400" dirty="0">
                <a:latin typeface="Arial" panose="020B0604020202020204" pitchFamily="34" charset="0"/>
                <a:ea typeface="SimHei" panose="02010609060101010101" pitchFamily="49" charset="-122"/>
                <a:cs typeface="Arial" panose="020B0604020202020204" pitchFamily="34" charset="0"/>
              </a:rPr>
              <a:t>计算在硬件、软件和网络需求上面临三类异构问题</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000" dirty="0">
                <a:latin typeface="Arial" panose="020B0604020202020204" pitchFamily="34" charset="0"/>
                <a:ea typeface="SimHei" panose="02010609060101010101" pitchFamily="49" charset="-122"/>
                <a:cs typeface="Arial" panose="020B0604020202020204" pitchFamily="34" charset="0"/>
              </a:rPr>
              <a:t>太多的硬件模型和体系结构</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000" dirty="0">
                <a:latin typeface="Arial" panose="020B0604020202020204" pitchFamily="34" charset="0"/>
                <a:ea typeface="SimHei" panose="02010609060101010101" pitchFamily="49" charset="-122"/>
                <a:cs typeface="Arial" panose="020B0604020202020204" pitchFamily="34" charset="0"/>
              </a:rPr>
              <a:t>软件和操作系统间不相容</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marL="800100" lvl="1" indent="-342900">
              <a:lnSpc>
                <a:spcPct val="150000"/>
              </a:lnSpc>
              <a:buFont typeface="Arial" panose="020B0604020202020204" pitchFamily="34" charset="0"/>
              <a:buChar char="•"/>
            </a:pPr>
            <a:r>
              <a:rPr lang="zh-CN" altLang="en-US" sz="2000" dirty="0">
                <a:latin typeface="Arial" panose="020B0604020202020204" pitchFamily="34" charset="0"/>
                <a:ea typeface="SimHei" panose="02010609060101010101" pitchFamily="49" charset="-122"/>
                <a:cs typeface="Arial" panose="020B0604020202020204" pitchFamily="34" charset="0"/>
              </a:rPr>
              <a:t>不同的网络连接和协议</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数据位置对性能的影响也很重要</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数据局部性、网络邻近性和互操作性是分布式</a:t>
            </a:r>
            <a:r>
              <a:rPr lang="en-US" altLang="zh-CN" sz="2400" dirty="0">
                <a:latin typeface="Arial" panose="020B0604020202020204" pitchFamily="34" charset="0"/>
                <a:ea typeface="SimHei" panose="02010609060101010101" pitchFamily="49" charset="-122"/>
                <a:cs typeface="Arial" panose="020B0604020202020204" pitchFamily="34" charset="0"/>
              </a:rPr>
              <a:t>P2P</a:t>
            </a:r>
            <a:r>
              <a:rPr lang="zh-CN" altLang="en-US" sz="2400" dirty="0">
                <a:latin typeface="Arial" panose="020B0604020202020204" pitchFamily="34" charset="0"/>
                <a:ea typeface="SimHei" panose="02010609060101010101" pitchFamily="49" charset="-122"/>
                <a:cs typeface="Arial" panose="020B0604020202020204" pitchFamily="34" charset="0"/>
              </a:rPr>
              <a:t>应用的设计目标</a:t>
            </a:r>
          </a:p>
        </p:txBody>
      </p:sp>
      <p:sp>
        <p:nvSpPr>
          <p:cNvPr id="7" name="标题 2">
            <a:extLst>
              <a:ext uri="{FF2B5EF4-FFF2-40B4-BE49-F238E27FC236}">
                <a16:creationId xmlns:a16="http://schemas.microsoft.com/office/drawing/2014/main" id="{ED8D49B8-4B0A-8E4C-8D2F-21F46F46487F}"/>
              </a:ext>
            </a:extLst>
          </p:cNvPr>
          <p:cNvSpPr>
            <a:spLocks noGrp="1"/>
          </p:cNvSpPr>
          <p:nvPr>
            <p:ph type="title"/>
          </p:nvPr>
        </p:nvSpPr>
        <p:spPr>
          <a:xfrm>
            <a:off x="0" y="0"/>
            <a:ext cx="9144000" cy="1143000"/>
          </a:xfrm>
        </p:spPr>
        <p:txBody>
          <a:bodyPr/>
          <a:lstStyle/>
          <a:p>
            <a:r>
              <a:rPr kumimoji="1" lang="zh-CN" altLang="en-US" sz="4800" dirty="0">
                <a:solidFill>
                  <a:srgbClr val="2826F5"/>
                </a:solidFill>
              </a:rPr>
              <a:t>对等网络</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8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334" b="6667"/>
          <a:stretch/>
        </p:blipFill>
        <p:spPr bwMode="auto">
          <a:xfrm>
            <a:off x="35496" y="1412776"/>
            <a:ext cx="9113994" cy="4846659"/>
          </a:xfrm>
          <a:prstGeom prst="rect">
            <a:avLst/>
          </a:prstGeom>
          <a:noFill/>
          <a:ln>
            <a:noFill/>
          </a:ln>
          <a:effectLst/>
        </p:spPr>
      </p:pic>
      <p:sp>
        <p:nvSpPr>
          <p:cNvPr id="3" name="标题 2">
            <a:extLst>
              <a:ext uri="{FF2B5EF4-FFF2-40B4-BE49-F238E27FC236}">
                <a16:creationId xmlns:a16="http://schemas.microsoft.com/office/drawing/2014/main" id="{E9236B0E-5166-ED4E-9A24-DC2D089FD762}"/>
              </a:ext>
            </a:extLst>
          </p:cNvPr>
          <p:cNvSpPr>
            <a:spLocks noGrp="1"/>
          </p:cNvSpPr>
          <p:nvPr>
            <p:ph type="title"/>
          </p:nvPr>
        </p:nvSpPr>
        <p:spPr>
          <a:xfrm>
            <a:off x="0" y="44624"/>
            <a:ext cx="9144000" cy="1143000"/>
          </a:xfrm>
        </p:spPr>
        <p:txBody>
          <a:bodyPr/>
          <a:lstStyle/>
          <a:p>
            <a:pPr algn="l"/>
            <a:r>
              <a:rPr lang="zh-CN" altLang="en-US" sz="3600" dirty="0">
                <a:solidFill>
                  <a:srgbClr val="2826F5"/>
                </a:solidFill>
                <a:latin typeface="Arial" panose="020B0604020202020204" pitchFamily="34" charset="0"/>
                <a:ea typeface="SimHei" panose="02010609060101010101" pitchFamily="49" charset="-122"/>
                <a:cs typeface="Arial" panose="020B0604020202020204" pitchFamily="34" charset="0"/>
              </a:rPr>
              <a:t>通过映射物理</a:t>
            </a:r>
            <a:r>
              <a:rPr lang="en" altLang="zh-CN" sz="3600" dirty="0">
                <a:solidFill>
                  <a:srgbClr val="2826F5"/>
                </a:solidFill>
                <a:latin typeface="Arial" panose="020B0604020202020204" pitchFamily="34" charset="0"/>
                <a:ea typeface="SimHei" panose="02010609060101010101" pitchFamily="49" charset="-122"/>
                <a:cs typeface="Arial" panose="020B0604020202020204" pitchFamily="34" charset="0"/>
              </a:rPr>
              <a:t>IP</a:t>
            </a:r>
            <a:r>
              <a:rPr lang="zh-CN" altLang="en-US" sz="3600" dirty="0">
                <a:solidFill>
                  <a:srgbClr val="2826F5"/>
                </a:solidFill>
                <a:latin typeface="Arial" panose="020B0604020202020204" pitchFamily="34" charset="0"/>
                <a:ea typeface="SimHei" panose="02010609060101010101" pitchFamily="49" charset="-122"/>
                <a:cs typeface="Arial" panose="020B0604020202020204" pitchFamily="34" charset="0"/>
              </a:rPr>
              <a:t>网络到一个覆盖网络建立虚拟链接的</a:t>
            </a:r>
            <a:r>
              <a:rPr lang="en" altLang="zh-CN" sz="3600" dirty="0">
                <a:solidFill>
                  <a:srgbClr val="2826F5"/>
                </a:solidFill>
                <a:latin typeface="Arial" panose="020B0604020202020204" pitchFamily="34" charset="0"/>
                <a:ea typeface="SimHei" panose="02010609060101010101" pitchFamily="49" charset="-122"/>
                <a:cs typeface="Arial" panose="020B0604020202020204" pitchFamily="34" charset="0"/>
              </a:rPr>
              <a:t>P2P</a:t>
            </a:r>
            <a:r>
              <a:rPr lang="zh-CN" altLang="en-US" sz="3600" dirty="0">
                <a:solidFill>
                  <a:srgbClr val="2826F5"/>
                </a:solidFill>
                <a:latin typeface="Arial" panose="020B0604020202020204" pitchFamily="34" charset="0"/>
                <a:ea typeface="SimHei" panose="02010609060101010101" pitchFamily="49" charset="-122"/>
                <a:cs typeface="Arial" panose="020B0604020202020204" pitchFamily="34" charset="0"/>
              </a:rPr>
              <a:t>系统结构</a:t>
            </a:r>
            <a:endParaRPr kumimoji="1" lang="zh-CN" altLang="en-US" sz="3600" dirty="0">
              <a:solidFill>
                <a:srgbClr val="2826F5"/>
              </a:solidFill>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1-5"/>
          <p:cNvPicPr>
            <a:picLocks noChangeAspect="1"/>
          </p:cNvPicPr>
          <p:nvPr/>
        </p:nvPicPr>
        <p:blipFill rotWithShape="1">
          <a:blip r:embed="rId3"/>
          <a:srcRect t="8091" b="3172"/>
          <a:stretch/>
        </p:blipFill>
        <p:spPr>
          <a:xfrm>
            <a:off x="0" y="1412776"/>
            <a:ext cx="9144000" cy="4727550"/>
          </a:xfrm>
          <a:prstGeom prst="rect">
            <a:avLst/>
          </a:prstGeom>
          <a:noFill/>
          <a:ln w="9525">
            <a:noFill/>
          </a:ln>
        </p:spPr>
      </p:pic>
      <p:sp>
        <p:nvSpPr>
          <p:cNvPr id="3" name="标题 2">
            <a:extLst>
              <a:ext uri="{FF2B5EF4-FFF2-40B4-BE49-F238E27FC236}">
                <a16:creationId xmlns:a16="http://schemas.microsoft.com/office/drawing/2014/main" id="{F6620336-F748-094C-BB11-69B61299829E}"/>
              </a:ext>
            </a:extLst>
          </p:cNvPr>
          <p:cNvSpPr>
            <a:spLocks noGrp="1"/>
          </p:cNvSpPr>
          <p:nvPr>
            <p:ph type="title"/>
          </p:nvPr>
        </p:nvSpPr>
        <p:spPr>
          <a:xfrm>
            <a:off x="0" y="-27384"/>
            <a:ext cx="9144000" cy="1143000"/>
          </a:xfrm>
        </p:spPr>
        <p:txBody>
          <a:bodyPr/>
          <a:lstStyle/>
          <a:p>
            <a:r>
              <a:rPr kumimoji="1" lang="en-US" altLang="zh-CN" sz="4800" dirty="0">
                <a:solidFill>
                  <a:srgbClr val="2826F5"/>
                </a:solidFill>
                <a:latin typeface="Arial" panose="020B0604020202020204" pitchFamily="34" charset="0"/>
                <a:ea typeface="SimHei" panose="02010609060101010101" pitchFamily="49" charset="-122"/>
                <a:cs typeface="Arial" panose="020B0604020202020204" pitchFamily="34" charset="0"/>
              </a:rPr>
              <a:t>P2P</a:t>
            </a:r>
            <a:r>
              <a:rPr kumimoji="1"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rPr>
              <a:t>网络家族主要分类</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D44F39B-249C-D447-A731-C2097324AD33}"/>
              </a:ext>
            </a:extLst>
          </p:cNvPr>
          <p:cNvSpPr>
            <a:spLocks noGrp="1"/>
          </p:cNvSpPr>
          <p:nvPr>
            <p:ph type="title"/>
          </p:nvPr>
        </p:nvSpPr>
        <p:spPr>
          <a:xfrm>
            <a:off x="0" y="-27384"/>
            <a:ext cx="9144000" cy="1143000"/>
          </a:xfrm>
        </p:spPr>
        <p:txBody>
          <a:bodyPr/>
          <a:lstStyle/>
          <a:p>
            <a:r>
              <a:rPr lang="zh-CN" altLang="en-US" sz="4800" dirty="0">
                <a:solidFill>
                  <a:srgbClr val="2826F5"/>
                </a:solidFill>
              </a:rPr>
              <a:t>云计算</a:t>
            </a:r>
            <a:endParaRPr kumimoji="1" lang="zh-CN" altLang="en-US" sz="4800" dirty="0">
              <a:solidFill>
                <a:srgbClr val="2826F5"/>
              </a:solidFill>
            </a:endParaRPr>
          </a:p>
        </p:txBody>
      </p:sp>
      <p:sp>
        <p:nvSpPr>
          <p:cNvPr id="1152003" name="Content Placeholder 4"/>
          <p:cNvSpPr>
            <a:spLocks noGrp="1"/>
          </p:cNvSpPr>
          <p:nvPr>
            <p:ph idx="1"/>
          </p:nvPr>
        </p:nvSpPr>
        <p:spPr>
          <a:xfrm>
            <a:off x="35496" y="1124744"/>
            <a:ext cx="9001000" cy="4627725"/>
          </a:xfrm>
        </p:spPr>
        <p:txBody>
          <a:bodyPr wrap="square" lIns="121840" tIns="60920" rIns="121840" bIns="60920" numCol="1" anchor="t" anchorCtr="0" compatLnSpc="1">
            <a:spAutoFit/>
          </a:bodyPr>
          <a:lstStyle/>
          <a:p>
            <a:pPr marL="376555" indent="-376555" defTabSz="1217930" fontAlgn="auto">
              <a:lnSpc>
                <a:spcPct val="150000"/>
              </a:lnSpc>
              <a:spcBef>
                <a:spcPts val="0"/>
              </a:spcBef>
            </a:pPr>
            <a:r>
              <a:rPr lang="zh-CN" altLang="en-US" sz="2200" dirty="0">
                <a:effectLst/>
                <a:latin typeface="Arial" panose="020B0604020202020204" pitchFamily="34" charset="0"/>
                <a:ea typeface="SimHei" panose="02010609060101010101" pitchFamily="49" charset="-122"/>
                <a:cs typeface="Arial" panose="020B0604020202020204" pitchFamily="34" charset="0"/>
              </a:rPr>
              <a:t>数据爆炸促发了云计算的思想</a:t>
            </a:r>
            <a:endParaRPr lang="en-US" altLang="zh-CN" sz="2200" dirty="0">
              <a:effectLst/>
              <a:latin typeface="Arial" panose="020B0604020202020204" pitchFamily="34" charset="0"/>
              <a:ea typeface="SimHei" panose="02010609060101010101" pitchFamily="49" charset="-122"/>
              <a:cs typeface="Arial" panose="020B0604020202020204" pitchFamily="34" charset="0"/>
            </a:endParaRPr>
          </a:p>
          <a:p>
            <a:pPr marL="376555" indent="-376555" defTabSz="1217930" fontAlgn="auto">
              <a:lnSpc>
                <a:spcPct val="150000"/>
              </a:lnSpc>
              <a:spcBef>
                <a:spcPts val="0"/>
              </a:spcBef>
            </a:pPr>
            <a:r>
              <a:rPr lang="en-US" altLang="zh-CN" sz="2200" dirty="0">
                <a:effectLst/>
                <a:latin typeface="Arial" panose="020B0604020202020204" pitchFamily="34" charset="0"/>
                <a:ea typeface="SimHei" panose="02010609060101010101" pitchFamily="49" charset="-122"/>
                <a:cs typeface="Arial" panose="020B0604020202020204" pitchFamily="34" charset="0"/>
              </a:rPr>
              <a:t>IBM</a:t>
            </a:r>
            <a:r>
              <a:rPr lang="zh-CN" altLang="en-US" sz="2200" dirty="0">
                <a:effectLst/>
                <a:latin typeface="Arial" panose="020B0604020202020204" pitchFamily="34" charset="0"/>
                <a:ea typeface="SimHei" panose="02010609060101010101" pitchFamily="49" charset="-122"/>
                <a:cs typeface="Arial" panose="020B0604020202020204" pitchFamily="34" charset="0"/>
              </a:rPr>
              <a:t>给出了如下定义：“云是虚拟计算机资源池。云可以处理各种不同的负载，包括批处理式后端作业和交互式用户界面应用。”</a:t>
            </a:r>
            <a:endParaRPr lang="en-US" altLang="zh-CN" sz="2200" dirty="0">
              <a:effectLst/>
              <a:latin typeface="Arial" panose="020B0604020202020204" pitchFamily="34" charset="0"/>
              <a:ea typeface="SimHei" panose="02010609060101010101" pitchFamily="49" charset="-122"/>
              <a:cs typeface="Arial" panose="020B0604020202020204" pitchFamily="34" charset="0"/>
            </a:endParaRPr>
          </a:p>
          <a:p>
            <a:pPr marL="376555" indent="-376555" defTabSz="1217930" fontAlgn="auto">
              <a:lnSpc>
                <a:spcPct val="150000"/>
              </a:lnSpc>
              <a:spcBef>
                <a:spcPts val="0"/>
              </a:spcBef>
            </a:pPr>
            <a:r>
              <a:rPr lang="zh-CN" altLang="en-US" sz="2200" dirty="0">
                <a:effectLst/>
                <a:latin typeface="Arial" panose="020B0604020202020204" pitchFamily="34" charset="0"/>
                <a:ea typeface="SimHei" panose="02010609060101010101" pitchFamily="49" charset="-122"/>
                <a:cs typeface="Arial" panose="020B0604020202020204" pitchFamily="34" charset="0"/>
              </a:rPr>
              <a:t>云通过迅速提供虚拟机或物理机，允许负载被快速配置和划分</a:t>
            </a:r>
            <a:endParaRPr lang="en-US" altLang="zh-CN" sz="2200" dirty="0">
              <a:effectLst/>
              <a:latin typeface="Arial" panose="020B0604020202020204" pitchFamily="34" charset="0"/>
              <a:ea typeface="SimHei" panose="02010609060101010101" pitchFamily="49" charset="-122"/>
              <a:cs typeface="Arial" panose="020B0604020202020204" pitchFamily="34" charset="0"/>
            </a:endParaRPr>
          </a:p>
          <a:p>
            <a:pPr marL="376555" indent="-376555" defTabSz="1217930" fontAlgn="auto">
              <a:lnSpc>
                <a:spcPct val="150000"/>
              </a:lnSpc>
              <a:spcBef>
                <a:spcPts val="0"/>
              </a:spcBef>
            </a:pPr>
            <a:r>
              <a:rPr lang="zh-CN" altLang="en-US" sz="2200" dirty="0">
                <a:effectLst/>
                <a:latin typeface="Arial" panose="020B0604020202020204" pitchFamily="34" charset="0"/>
                <a:ea typeface="SimHei" panose="02010609060101010101" pitchFamily="49" charset="-122"/>
                <a:cs typeface="Arial" panose="020B0604020202020204" pitchFamily="34" charset="0"/>
              </a:rPr>
              <a:t>云支持冗余、自恢复、高可扩展编程模型，以允许负载从许多不可避免的硬件</a:t>
            </a:r>
            <a:r>
              <a:rPr lang="en-US" altLang="zh-CN" sz="2200" dirty="0">
                <a:effectLst/>
                <a:latin typeface="Arial" panose="020B0604020202020204" pitchFamily="34" charset="0"/>
                <a:ea typeface="SimHei" panose="02010609060101010101" pitchFamily="49" charset="-122"/>
                <a:cs typeface="Arial" panose="020B0604020202020204" pitchFamily="34" charset="0"/>
              </a:rPr>
              <a:t>/</a:t>
            </a:r>
            <a:r>
              <a:rPr lang="zh-CN" altLang="en-US" sz="2200" dirty="0">
                <a:effectLst/>
                <a:latin typeface="Arial" panose="020B0604020202020204" pitchFamily="34" charset="0"/>
                <a:ea typeface="SimHei" panose="02010609060101010101" pitchFamily="49" charset="-122"/>
                <a:cs typeface="Arial" panose="020B0604020202020204" pitchFamily="34" charset="0"/>
              </a:rPr>
              <a:t>软件错误中恢复</a:t>
            </a:r>
            <a:endParaRPr lang="en-US" altLang="zh-CN" sz="2200" dirty="0">
              <a:effectLst/>
              <a:latin typeface="Arial" panose="020B0604020202020204" pitchFamily="34" charset="0"/>
              <a:ea typeface="SimHei" panose="02010609060101010101" pitchFamily="49" charset="-122"/>
              <a:cs typeface="Arial" panose="020B0604020202020204" pitchFamily="34" charset="0"/>
            </a:endParaRPr>
          </a:p>
          <a:p>
            <a:pPr marL="376555" indent="-376555" defTabSz="1217930" fontAlgn="auto">
              <a:lnSpc>
                <a:spcPct val="150000"/>
              </a:lnSpc>
              <a:spcBef>
                <a:spcPts val="0"/>
              </a:spcBef>
            </a:pPr>
            <a:r>
              <a:rPr lang="zh-CN" altLang="en-US" sz="2200" dirty="0">
                <a:effectLst/>
                <a:latin typeface="Arial" panose="020B0604020202020204" pitchFamily="34" charset="0"/>
                <a:ea typeface="SimHei" panose="02010609060101010101" pitchFamily="49" charset="-122"/>
                <a:cs typeface="Arial" panose="020B0604020202020204" pitchFamily="34" charset="0"/>
              </a:rPr>
              <a:t>云计算系统可以通过实时监视资源来确保分配在需要时平衡</a:t>
            </a:r>
            <a:endParaRPr lang="en-US" altLang="zh-CN" sz="2200" dirty="0">
              <a:effectLst/>
              <a:latin typeface="Arial" panose="020B0604020202020204" pitchFamily="34" charset="0"/>
              <a:ea typeface="SimHei" panose="02010609060101010101" pitchFamily="49" charset="-122"/>
              <a:cs typeface="Arial" panose="020B0604020202020204" pitchFamily="34" charset="0"/>
            </a:endParaRPr>
          </a:p>
          <a:p>
            <a:pPr marL="376555" indent="-376555" defTabSz="1217930" fontAlgn="auto">
              <a:lnSpc>
                <a:spcPct val="150000"/>
              </a:lnSpc>
              <a:spcBef>
                <a:spcPts val="0"/>
              </a:spcBef>
            </a:pPr>
            <a:r>
              <a:rPr lang="zh-CN" altLang="en-US" sz="2200" dirty="0">
                <a:latin typeface="+mn-ea"/>
                <a:cs typeface="+mn-ea"/>
              </a:rPr>
              <a:t>云计算提供了一个虚拟化的按需动态供应硬件、软件和数据集的弹性资源平台</a:t>
            </a:r>
            <a:endParaRPr lang="zh-CN" altLang="en-US" sz="2200" dirty="0">
              <a:effectLst/>
              <a:latin typeface="Arial" panose="020B0604020202020204" pitchFamily="34" charset="0"/>
              <a:ea typeface="SimHei" panose="02010609060101010101" pitchFamily="49" charset="-122"/>
              <a:cs typeface="Arial" panose="020B0604020202020204" pitchFamily="34" charset="0"/>
            </a:endParaRPr>
          </a:p>
        </p:txBody>
      </p:sp>
      <p:pic>
        <p:nvPicPr>
          <p:cNvPr id="9" name="Picture 8" descr="datacenter1.JPG"/>
          <p:cNvPicPr>
            <a:picLocks noChangeAspect="1"/>
          </p:cNvPicPr>
          <p:nvPr/>
        </p:nvPicPr>
        <p:blipFill>
          <a:blip r:embed="rId2" cstate="print"/>
          <a:stretch>
            <a:fillRect/>
          </a:stretch>
        </p:blipFill>
        <p:spPr>
          <a:xfrm>
            <a:off x="6759748" y="5074638"/>
            <a:ext cx="2411760" cy="1783362"/>
          </a:xfrm>
          <a:prstGeom prst="rect">
            <a:avLst/>
          </a:prstGeom>
          <a:ln>
            <a:noFill/>
          </a:ln>
          <a:effectLst>
            <a:softEdge rad="112500"/>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8" name="Text Box 4"/>
          <p:cNvSpPr txBox="1">
            <a:spLocks noChangeArrowheads="1"/>
          </p:cNvSpPr>
          <p:nvPr/>
        </p:nvSpPr>
        <p:spPr bwMode="auto">
          <a:xfrm>
            <a:off x="468313" y="5516563"/>
            <a:ext cx="8351838" cy="396875"/>
          </a:xfrm>
          <a:prstGeom prst="rect">
            <a:avLst/>
          </a:prstGeom>
          <a:noFill/>
          <a:ln>
            <a:noFill/>
          </a:ln>
          <a:effectLst/>
        </p:spPr>
        <p:txBody>
          <a:bodyPr>
            <a:spAutoFit/>
          </a:bodyPr>
          <a:lstStyle/>
          <a:p>
            <a:pPr marR="0" defTabSz="914400">
              <a:spcBef>
                <a:spcPct val="50000"/>
              </a:spcBef>
              <a:buClrTx/>
              <a:buSzTx/>
              <a:buFontTx/>
              <a:defRPr/>
            </a:pPr>
            <a:endParaRPr kumimoji="0" lang="zh-CN" altLang="en-US" kern="1200" cap="none" spc="0" normalizeH="0" baseline="0" noProof="0">
              <a:latin typeface="Arial" panose="020B0604020202020204" pitchFamily="34" charset="0"/>
              <a:ea typeface="宋体" panose="02010600030101010101" pitchFamily="2" charset="-122"/>
              <a:cs typeface="宋体" panose="02010600030101010101" pitchFamily="2" charset="-122"/>
            </a:endParaRPr>
          </a:p>
        </p:txBody>
      </p:sp>
      <p:sp>
        <p:nvSpPr>
          <p:cNvPr id="3" name="标题 2">
            <a:extLst>
              <a:ext uri="{FF2B5EF4-FFF2-40B4-BE49-F238E27FC236}">
                <a16:creationId xmlns:a16="http://schemas.microsoft.com/office/drawing/2014/main" id="{C686B8B1-97EA-9843-AE7C-56F67056316B}"/>
              </a:ext>
            </a:extLst>
          </p:cNvPr>
          <p:cNvSpPr>
            <a:spLocks noGrp="1"/>
          </p:cNvSpPr>
          <p:nvPr>
            <p:ph type="title"/>
          </p:nvPr>
        </p:nvSpPr>
        <p:spPr>
          <a:xfrm>
            <a:off x="0" y="0"/>
            <a:ext cx="9144000" cy="1143000"/>
          </a:xfrm>
        </p:spPr>
        <p:txBody>
          <a:bodyPr/>
          <a:lstStyle/>
          <a:p>
            <a:r>
              <a:rPr lang="zh-CN" altLang="en-US" sz="4800" dirty="0">
                <a:solidFill>
                  <a:srgbClr val="2826F5"/>
                </a:solidFill>
              </a:rPr>
              <a:t>云的三种服务模型</a:t>
            </a:r>
            <a:endParaRPr kumimoji="1" lang="zh-CN" altLang="en-US" sz="4800" dirty="0">
              <a:solidFill>
                <a:srgbClr val="2826F5"/>
              </a:solidFill>
            </a:endParaRPr>
          </a:p>
        </p:txBody>
      </p:sp>
      <p:pic>
        <p:nvPicPr>
          <p:cNvPr id="2" name="图片 1">
            <a:extLst>
              <a:ext uri="{FF2B5EF4-FFF2-40B4-BE49-F238E27FC236}">
                <a16:creationId xmlns:a16="http://schemas.microsoft.com/office/drawing/2014/main" id="{A2720A34-4DAB-3445-B51A-A1CA4A20B7D4}"/>
              </a:ext>
            </a:extLst>
          </p:cNvPr>
          <p:cNvPicPr>
            <a:picLocks noChangeAspect="1"/>
          </p:cNvPicPr>
          <p:nvPr/>
        </p:nvPicPr>
        <p:blipFill>
          <a:blip r:embed="rId3"/>
          <a:stretch>
            <a:fillRect/>
          </a:stretch>
        </p:blipFill>
        <p:spPr>
          <a:xfrm>
            <a:off x="-36512" y="1143000"/>
            <a:ext cx="9175225" cy="48782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4" name="Text Box 4"/>
          <p:cNvSpPr txBox="1">
            <a:spLocks noChangeArrowheads="1"/>
          </p:cNvSpPr>
          <p:nvPr/>
        </p:nvSpPr>
        <p:spPr bwMode="auto">
          <a:xfrm>
            <a:off x="107504" y="1124744"/>
            <a:ext cx="8856984" cy="4583434"/>
          </a:xfrm>
          <a:prstGeom prst="rect">
            <a:avLst/>
          </a:prstGeom>
          <a:noFill/>
          <a:ln>
            <a:noFill/>
          </a:ln>
          <a:effectLst/>
        </p:spPr>
        <p:txBody>
          <a:bodyPr wrap="square">
            <a:spAutoFit/>
          </a:bodyPr>
          <a:lstStyle/>
          <a:p>
            <a:pPr marL="342900" indent="-342900" fontAlgn="auto">
              <a:lnSpc>
                <a:spcPct val="150000"/>
              </a:lnSpc>
              <a:buFont typeface="Arial" panose="020B0604020202020204" pitchFamily="34" charset="0"/>
              <a:buChar char="•"/>
            </a:pPr>
            <a:r>
              <a:rPr lang="zh-CN" altLang="en-US" sz="2200" b="1" dirty="0">
                <a:latin typeface="Arial" panose="020B0604020202020204" pitchFamily="34" charset="0"/>
                <a:ea typeface="SimHei" panose="02010609060101010101" pitchFamily="49" charset="-122"/>
                <a:cs typeface="Arial" panose="020B0604020202020204" pitchFamily="34" charset="0"/>
              </a:rPr>
              <a:t>基础设施即服务（</a:t>
            </a:r>
            <a:r>
              <a:rPr lang="en-US" altLang="zh-CN" sz="2200" b="1" dirty="0">
                <a:latin typeface="Arial" panose="020B0604020202020204" pitchFamily="34" charset="0"/>
                <a:ea typeface="SimHei" panose="02010609060101010101" pitchFamily="49" charset="-122"/>
                <a:cs typeface="Arial" panose="020B0604020202020204" pitchFamily="34" charset="0"/>
              </a:rPr>
              <a:t>IaaS</a:t>
            </a:r>
            <a:r>
              <a:rPr lang="zh-CN" altLang="en-US" sz="2200" b="1" dirty="0">
                <a:latin typeface="Arial" panose="020B0604020202020204" pitchFamily="34" charset="0"/>
                <a:ea typeface="SimHei" panose="02010609060101010101" pitchFamily="49" charset="-122"/>
                <a:cs typeface="Arial" panose="020B0604020202020204" pitchFamily="34" charset="0"/>
              </a:rPr>
              <a:t>）</a:t>
            </a:r>
            <a:r>
              <a:rPr lang="zh-CN" altLang="en-US" sz="2200" dirty="0">
                <a:latin typeface="Arial" panose="020B0604020202020204" pitchFamily="34" charset="0"/>
                <a:ea typeface="SimHei" panose="02010609060101010101" pitchFamily="49" charset="-122"/>
                <a:cs typeface="Arial" panose="020B0604020202020204" pitchFamily="34" charset="0"/>
              </a:rPr>
              <a:t>：这个模型将用户需要的基础设施（即服务器、存储、网络和数据中心构造）组合在一起。用户可以在使用客户机操作系统的多个虚拟机上配置和运行指定应用</a:t>
            </a:r>
            <a:endParaRPr lang="en-US" altLang="zh-CN" sz="22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Font typeface="Arial" panose="020B0604020202020204" pitchFamily="34" charset="0"/>
              <a:buChar char="•"/>
            </a:pPr>
            <a:r>
              <a:rPr lang="zh-CN" altLang="en-US" sz="2200" b="1" dirty="0">
                <a:latin typeface="Arial" panose="020B0604020202020204" pitchFamily="34" charset="0"/>
                <a:ea typeface="SimHei" panose="02010609060101010101" pitchFamily="49" charset="-122"/>
                <a:cs typeface="Arial" panose="020B0604020202020204" pitchFamily="34" charset="0"/>
              </a:rPr>
              <a:t>平台即服务（</a:t>
            </a:r>
            <a:r>
              <a:rPr lang="en-US" altLang="zh-CN" sz="2200" b="1" dirty="0">
                <a:latin typeface="Arial" panose="020B0604020202020204" pitchFamily="34" charset="0"/>
                <a:ea typeface="SimHei" panose="02010609060101010101" pitchFamily="49" charset="-122"/>
                <a:cs typeface="Arial" panose="020B0604020202020204" pitchFamily="34" charset="0"/>
              </a:rPr>
              <a:t>PaaS</a:t>
            </a:r>
            <a:r>
              <a:rPr lang="zh-CN" altLang="en-US" sz="2200" b="1" dirty="0">
                <a:latin typeface="Arial" panose="020B0604020202020204" pitchFamily="34" charset="0"/>
                <a:ea typeface="SimHei" panose="02010609060101010101" pitchFamily="49" charset="-122"/>
                <a:cs typeface="Arial" panose="020B0604020202020204" pitchFamily="34" charset="0"/>
              </a:rPr>
              <a:t>）</a:t>
            </a:r>
            <a:r>
              <a:rPr lang="zh-CN" altLang="en-US" sz="2200" dirty="0">
                <a:latin typeface="Arial" panose="020B0604020202020204" pitchFamily="34" charset="0"/>
                <a:ea typeface="SimHei" panose="02010609060101010101" pitchFamily="49" charset="-122"/>
                <a:cs typeface="Arial" panose="020B0604020202020204" pitchFamily="34" charset="0"/>
              </a:rPr>
              <a:t>：这个模型使用户能够在一个虚拟的云平台上配置用户定制的应用。</a:t>
            </a:r>
            <a:r>
              <a:rPr lang="en-US" altLang="zh-CN" sz="2200" dirty="0">
                <a:latin typeface="Arial" panose="020B0604020202020204" pitchFamily="34" charset="0"/>
                <a:ea typeface="SimHei" panose="02010609060101010101" pitchFamily="49" charset="-122"/>
                <a:cs typeface="Arial" panose="020B0604020202020204" pitchFamily="34" charset="0"/>
              </a:rPr>
              <a:t>PaaS</a:t>
            </a:r>
            <a:r>
              <a:rPr lang="zh-CN" altLang="en-US" sz="2200" dirty="0">
                <a:latin typeface="Arial" panose="020B0604020202020204" pitchFamily="34" charset="0"/>
                <a:ea typeface="SimHei" panose="02010609060101010101" pitchFamily="49" charset="-122"/>
                <a:cs typeface="Arial" panose="020B0604020202020204" pitchFamily="34" charset="0"/>
              </a:rPr>
              <a:t>包括中间件、数据库、开发工具和一些运行时支持（如</a:t>
            </a:r>
            <a:r>
              <a:rPr lang="en-US" altLang="zh-CN" sz="2200" dirty="0">
                <a:latin typeface="Arial" panose="020B0604020202020204" pitchFamily="34" charset="0"/>
                <a:ea typeface="SimHei" panose="02010609060101010101" pitchFamily="49" charset="-122"/>
                <a:cs typeface="Arial" panose="020B0604020202020204" pitchFamily="34" charset="0"/>
              </a:rPr>
              <a:t>Web 2.0</a:t>
            </a:r>
            <a:r>
              <a:rPr lang="zh-CN" altLang="en-US" sz="2200" dirty="0">
                <a:latin typeface="Arial" panose="020B0604020202020204" pitchFamily="34" charset="0"/>
                <a:ea typeface="SimHei" panose="02010609060101010101" pitchFamily="49" charset="-122"/>
                <a:cs typeface="Arial" panose="020B0604020202020204" pitchFamily="34" charset="0"/>
              </a:rPr>
              <a:t>和</a:t>
            </a:r>
            <a:r>
              <a:rPr lang="en-US" altLang="zh-CN" sz="2200" dirty="0">
                <a:latin typeface="Arial" panose="020B0604020202020204" pitchFamily="34" charset="0"/>
                <a:ea typeface="SimHei" panose="02010609060101010101" pitchFamily="49" charset="-122"/>
                <a:cs typeface="Arial" panose="020B0604020202020204" pitchFamily="34" charset="0"/>
              </a:rPr>
              <a:t>Java</a:t>
            </a:r>
            <a:r>
              <a:rPr lang="zh-CN" altLang="en-US" sz="2200" dirty="0">
                <a:latin typeface="Arial" panose="020B0604020202020204" pitchFamily="34" charset="0"/>
                <a:ea typeface="SimHei" panose="02010609060101010101" pitchFamily="49" charset="-122"/>
                <a:cs typeface="Arial" panose="020B0604020202020204" pitchFamily="34" charset="0"/>
              </a:rPr>
              <a:t>）</a:t>
            </a:r>
            <a:endParaRPr lang="en-US" altLang="zh-CN" sz="22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Font typeface="Arial" panose="020B0604020202020204" pitchFamily="34" charset="0"/>
              <a:buChar char="•"/>
            </a:pPr>
            <a:r>
              <a:rPr lang="zh-CN" altLang="en-US" sz="2200" b="1" dirty="0">
                <a:latin typeface="Arial" panose="020B0604020202020204" pitchFamily="34" charset="0"/>
                <a:ea typeface="SimHei" panose="02010609060101010101" pitchFamily="49" charset="-122"/>
                <a:cs typeface="Arial" panose="020B0604020202020204" pitchFamily="34" charset="0"/>
              </a:rPr>
              <a:t>软件即服务（</a:t>
            </a:r>
            <a:r>
              <a:rPr lang="en-US" altLang="zh-CN" sz="2200" b="1" dirty="0">
                <a:latin typeface="Arial" panose="020B0604020202020204" pitchFamily="34" charset="0"/>
                <a:ea typeface="SimHei" panose="02010609060101010101" pitchFamily="49" charset="-122"/>
                <a:cs typeface="Arial" panose="020B0604020202020204" pitchFamily="34" charset="0"/>
              </a:rPr>
              <a:t>SaaS</a:t>
            </a:r>
            <a:r>
              <a:rPr lang="zh-CN" altLang="en-US" sz="2200" b="1" dirty="0">
                <a:latin typeface="Arial" panose="020B0604020202020204" pitchFamily="34" charset="0"/>
                <a:ea typeface="SimHei" panose="02010609060101010101" pitchFamily="49" charset="-122"/>
                <a:cs typeface="Arial" panose="020B0604020202020204" pitchFamily="34" charset="0"/>
              </a:rPr>
              <a:t>）：</a:t>
            </a:r>
            <a:r>
              <a:rPr lang="zh-CN" altLang="en-US" sz="2200" dirty="0">
                <a:latin typeface="Arial" panose="020B0604020202020204" pitchFamily="34" charset="0"/>
                <a:ea typeface="SimHei" panose="02010609060101010101" pitchFamily="49" charset="-122"/>
                <a:cs typeface="Arial" panose="020B0604020202020204" pitchFamily="34" charset="0"/>
              </a:rPr>
              <a:t>这是指面向数千付费云用户的初始浏览器的应用软件。</a:t>
            </a:r>
            <a:r>
              <a:rPr lang="en-US" altLang="zh-CN" sz="2200" dirty="0">
                <a:latin typeface="Arial" panose="020B0604020202020204" pitchFamily="34" charset="0"/>
                <a:ea typeface="SimHei" panose="02010609060101010101" pitchFamily="49" charset="-122"/>
                <a:cs typeface="Arial" panose="020B0604020202020204" pitchFamily="34" charset="0"/>
              </a:rPr>
              <a:t>SaaS</a:t>
            </a:r>
            <a:r>
              <a:rPr lang="zh-CN" altLang="en-US" sz="2200" dirty="0">
                <a:latin typeface="Arial" panose="020B0604020202020204" pitchFamily="34" charset="0"/>
                <a:ea typeface="SimHei" panose="02010609060101010101" pitchFamily="49" charset="-122"/>
                <a:cs typeface="Arial" panose="020B0604020202020204" pitchFamily="34" charset="0"/>
              </a:rPr>
              <a:t>模型应用于业务流程、工业应用、客户关系管理、企业资源计划、人力资源和合作应用</a:t>
            </a:r>
          </a:p>
        </p:txBody>
      </p:sp>
      <p:sp>
        <p:nvSpPr>
          <p:cNvPr id="6" name="标题 2">
            <a:extLst>
              <a:ext uri="{FF2B5EF4-FFF2-40B4-BE49-F238E27FC236}">
                <a16:creationId xmlns:a16="http://schemas.microsoft.com/office/drawing/2014/main" id="{BDDFEED3-2BB6-434F-A468-DA4FC319AAEF}"/>
              </a:ext>
            </a:extLst>
          </p:cNvPr>
          <p:cNvSpPr>
            <a:spLocks noGrp="1"/>
          </p:cNvSpPr>
          <p:nvPr>
            <p:ph type="title"/>
          </p:nvPr>
        </p:nvSpPr>
        <p:spPr>
          <a:xfrm>
            <a:off x="0" y="0"/>
            <a:ext cx="9144000" cy="1143000"/>
          </a:xfrm>
        </p:spPr>
        <p:txBody>
          <a:bodyPr/>
          <a:lstStyle/>
          <a:p>
            <a:r>
              <a:rPr lang="zh-CN" altLang="en-US" sz="4800" dirty="0">
                <a:solidFill>
                  <a:srgbClr val="2826F5"/>
                </a:solidFill>
              </a:rPr>
              <a:t>云的三种服务模型</a:t>
            </a:r>
            <a:endParaRPr kumimoji="1" lang="zh-CN" altLang="en-US" sz="4800" dirty="0">
              <a:solidFill>
                <a:srgbClr val="2826F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3" name="Group 3"/>
          <p:cNvGrpSpPr/>
          <p:nvPr/>
        </p:nvGrpSpPr>
        <p:grpSpPr>
          <a:xfrm>
            <a:off x="457200" y="1427163"/>
            <a:ext cx="8432800" cy="5097462"/>
            <a:chOff x="288" y="899"/>
            <a:chExt cx="5312" cy="3211"/>
          </a:xfrm>
        </p:grpSpPr>
        <p:sp>
          <p:nvSpPr>
            <p:cNvPr id="61444" name="Cloud"/>
            <p:cNvSpPr>
              <a:spLocks noChangeAspect="1" noEditPoints="1"/>
            </p:cNvSpPr>
            <p:nvPr/>
          </p:nvSpPr>
          <p:spPr>
            <a:xfrm>
              <a:off x="2086" y="3055"/>
              <a:ext cx="1888" cy="1055"/>
            </a:xfrm>
            <a:custGeom>
              <a:avLst/>
              <a:gdLst>
                <a:gd name="txL" fmla="*/ 2975 w 21600"/>
                <a:gd name="txT" fmla="*/ 3255 h 21600"/>
                <a:gd name="txR" fmla="*/ 17092 w 21600"/>
                <a:gd name="txB" fmla="*/ 17341 h 21600"/>
              </a:gdLst>
              <a:ahLst/>
              <a:cxnLst>
                <a:cxn ang="0">
                  <a:pos x="813" y="49043"/>
                </a:cxn>
                <a:cxn ang="0">
                  <a:pos x="130989" y="97981"/>
                </a:cxn>
                <a:cxn ang="0">
                  <a:pos x="261759" y="49043"/>
                </a:cxn>
                <a:cxn ang="0">
                  <a:pos x="130989" y="5608"/>
                </a:cxn>
              </a:cxnLst>
              <a:rect l="txL" t="txT" r="txR" b="tx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a:moveTo>
                    <a:pt x="1074" y="12702"/>
                  </a:moveTo>
                  <a:cubicBezTo>
                    <a:pt x="1407" y="12969"/>
                    <a:pt x="1786" y="13110"/>
                    <a:pt x="2172" y="13110"/>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gradFill rotWithShape="1">
              <a:gsLst>
                <a:gs pos="0">
                  <a:srgbClr val="FFFFFF">
                    <a:alpha val="100000"/>
                  </a:srgbClr>
                </a:gs>
                <a:gs pos="100000">
                  <a:srgbClr val="C0C0C0">
                    <a:alpha val="100000"/>
                  </a:srgbClr>
                </a:gs>
              </a:gsLst>
              <a:lin ang="5400000" scaled="1"/>
              <a:tileRect/>
            </a:gradFill>
            <a:ln w="9525" cap="flat" cmpd="sng">
              <a:solidFill>
                <a:srgbClr val="000000">
                  <a:alpha val="100000"/>
                </a:srgbClr>
              </a:solidFill>
              <a:prstDash val="solid"/>
              <a:miter lim="800000"/>
              <a:headEnd type="none" w="med" len="med"/>
              <a:tailEnd type="none" w="med" len="med"/>
            </a:ln>
            <a:effectLst>
              <a:outerShdw dist="53882" dir="2699999" algn="ctr" rotWithShape="0">
                <a:srgbClr val="777777">
                  <a:alpha val="100000"/>
                </a:srgbClr>
              </a:outerShdw>
            </a:effectLst>
          </p:spPr>
          <p:txBody>
            <a:bodyPr/>
            <a:lstStyle/>
            <a:p>
              <a:endParaRPr lang="zh-CN" altLang="en-US"/>
            </a:p>
          </p:txBody>
        </p:sp>
        <p:sp>
          <p:nvSpPr>
            <p:cNvPr id="61445" name="Cloud"/>
            <p:cNvSpPr>
              <a:spLocks noChangeAspect="1" noEditPoints="1"/>
            </p:cNvSpPr>
            <p:nvPr/>
          </p:nvSpPr>
          <p:spPr>
            <a:xfrm>
              <a:off x="3712" y="899"/>
              <a:ext cx="1888" cy="1265"/>
            </a:xfrm>
            <a:custGeom>
              <a:avLst/>
              <a:gdLst>
                <a:gd name="txL" fmla="*/ 2975 w 21600"/>
                <a:gd name="txT" fmla="*/ 3261 h 21600"/>
                <a:gd name="txR" fmla="*/ 17092 w 21600"/>
                <a:gd name="txB" fmla="*/ 17331 h 21600"/>
              </a:gdLst>
              <a:ahLst/>
              <a:cxnLst>
                <a:cxn ang="0">
                  <a:pos x="813" y="58805"/>
                </a:cxn>
                <a:cxn ang="0">
                  <a:pos x="130989" y="117484"/>
                </a:cxn>
                <a:cxn ang="0">
                  <a:pos x="261759" y="58805"/>
                </a:cxn>
                <a:cxn ang="0">
                  <a:pos x="130989" y="6724"/>
                </a:cxn>
              </a:cxnLst>
              <a:rect l="txL" t="txT" r="txR" b="tx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a:moveTo>
                    <a:pt x="1074" y="12702"/>
                  </a:moveTo>
                  <a:cubicBezTo>
                    <a:pt x="1407" y="12969"/>
                    <a:pt x="1786" y="13110"/>
                    <a:pt x="2172" y="13110"/>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gradFill rotWithShape="1">
              <a:gsLst>
                <a:gs pos="0">
                  <a:srgbClr val="FFFFFF">
                    <a:alpha val="100000"/>
                  </a:srgbClr>
                </a:gs>
                <a:gs pos="100000">
                  <a:srgbClr val="C0C0C0">
                    <a:alpha val="100000"/>
                  </a:srgbClr>
                </a:gs>
              </a:gsLst>
              <a:lin ang="5400000" scaled="1"/>
              <a:tileRect/>
            </a:gradFill>
            <a:ln w="9525" cap="flat" cmpd="sng">
              <a:solidFill>
                <a:srgbClr val="000000">
                  <a:alpha val="100000"/>
                </a:srgbClr>
              </a:solidFill>
              <a:prstDash val="solid"/>
              <a:miter lim="800000"/>
              <a:headEnd type="none" w="med" len="med"/>
              <a:tailEnd type="none" w="med" len="med"/>
            </a:ln>
            <a:effectLst>
              <a:outerShdw dist="53882" dir="2699999" algn="ctr" rotWithShape="0">
                <a:srgbClr val="777777">
                  <a:alpha val="100000"/>
                </a:srgbClr>
              </a:outerShdw>
            </a:effectLst>
          </p:spPr>
          <p:txBody>
            <a:bodyPr/>
            <a:lstStyle/>
            <a:p>
              <a:endParaRPr lang="zh-CN" altLang="en-US"/>
            </a:p>
          </p:txBody>
        </p:sp>
        <p:sp>
          <p:nvSpPr>
            <p:cNvPr id="61446" name="Cloud"/>
            <p:cNvSpPr>
              <a:spLocks noChangeAspect="1" noEditPoints="1"/>
            </p:cNvSpPr>
            <p:nvPr/>
          </p:nvSpPr>
          <p:spPr>
            <a:xfrm>
              <a:off x="432" y="2558"/>
              <a:ext cx="1888" cy="1265"/>
            </a:xfrm>
            <a:custGeom>
              <a:avLst/>
              <a:gdLst>
                <a:gd name="txL" fmla="*/ 2975 w 21600"/>
                <a:gd name="txT" fmla="*/ 3261 h 21600"/>
                <a:gd name="txR" fmla="*/ 17092 w 21600"/>
                <a:gd name="txB" fmla="*/ 17331 h 21600"/>
              </a:gdLst>
              <a:ahLst/>
              <a:cxnLst>
                <a:cxn ang="0">
                  <a:pos x="813" y="58805"/>
                </a:cxn>
                <a:cxn ang="0">
                  <a:pos x="130989" y="117484"/>
                </a:cxn>
                <a:cxn ang="0">
                  <a:pos x="261759" y="58805"/>
                </a:cxn>
                <a:cxn ang="0">
                  <a:pos x="130989" y="6724"/>
                </a:cxn>
              </a:cxnLst>
              <a:rect l="txL" t="txT" r="txR" b="tx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a:moveTo>
                    <a:pt x="1074" y="12702"/>
                  </a:moveTo>
                  <a:cubicBezTo>
                    <a:pt x="1407" y="12969"/>
                    <a:pt x="1786" y="13110"/>
                    <a:pt x="2172" y="13110"/>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gradFill rotWithShape="1">
              <a:gsLst>
                <a:gs pos="0">
                  <a:srgbClr val="FFFFFF">
                    <a:alpha val="100000"/>
                  </a:srgbClr>
                </a:gs>
                <a:gs pos="100000">
                  <a:srgbClr val="C0C0C0">
                    <a:alpha val="100000"/>
                  </a:srgbClr>
                </a:gs>
              </a:gsLst>
              <a:lin ang="5400000" scaled="1"/>
              <a:tileRect/>
            </a:gradFill>
            <a:ln w="9525" cap="flat" cmpd="sng">
              <a:solidFill>
                <a:srgbClr val="000000">
                  <a:alpha val="100000"/>
                </a:srgbClr>
              </a:solidFill>
              <a:prstDash val="solid"/>
              <a:miter lim="800000"/>
              <a:headEnd type="none" w="med" len="med"/>
              <a:tailEnd type="none" w="med" len="med"/>
            </a:ln>
            <a:effectLst>
              <a:outerShdw dist="53882" dir="2699999" algn="ctr" rotWithShape="0">
                <a:srgbClr val="777777">
                  <a:alpha val="100000"/>
                </a:srgbClr>
              </a:outerShdw>
            </a:effectLst>
          </p:spPr>
          <p:txBody>
            <a:bodyPr/>
            <a:lstStyle/>
            <a:p>
              <a:endParaRPr lang="zh-CN" altLang="en-US"/>
            </a:p>
          </p:txBody>
        </p:sp>
        <p:sp>
          <p:nvSpPr>
            <p:cNvPr id="61447" name="Cloud"/>
            <p:cNvSpPr>
              <a:spLocks noChangeAspect="1" noEditPoints="1"/>
            </p:cNvSpPr>
            <p:nvPr/>
          </p:nvSpPr>
          <p:spPr>
            <a:xfrm>
              <a:off x="2512" y="899"/>
              <a:ext cx="1888" cy="1265"/>
            </a:xfrm>
            <a:custGeom>
              <a:avLst/>
              <a:gdLst>
                <a:gd name="txL" fmla="*/ 2975 w 21600"/>
                <a:gd name="txT" fmla="*/ 3261 h 21600"/>
                <a:gd name="txR" fmla="*/ 17092 w 21600"/>
                <a:gd name="txB" fmla="*/ 17331 h 21600"/>
              </a:gdLst>
              <a:ahLst/>
              <a:cxnLst>
                <a:cxn ang="0">
                  <a:pos x="813" y="58805"/>
                </a:cxn>
                <a:cxn ang="0">
                  <a:pos x="130989" y="117484"/>
                </a:cxn>
                <a:cxn ang="0">
                  <a:pos x="261759" y="58805"/>
                </a:cxn>
                <a:cxn ang="0">
                  <a:pos x="130989" y="6724"/>
                </a:cxn>
              </a:cxnLst>
              <a:rect l="txL" t="txT" r="txR" b="tx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a:moveTo>
                    <a:pt x="1074" y="12702"/>
                  </a:moveTo>
                  <a:cubicBezTo>
                    <a:pt x="1407" y="12969"/>
                    <a:pt x="1786" y="13110"/>
                    <a:pt x="2172" y="13110"/>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gradFill rotWithShape="1">
              <a:gsLst>
                <a:gs pos="0">
                  <a:srgbClr val="FFFFFF">
                    <a:alpha val="100000"/>
                  </a:srgbClr>
                </a:gs>
                <a:gs pos="100000">
                  <a:srgbClr val="C0C0C0">
                    <a:alpha val="100000"/>
                  </a:srgbClr>
                </a:gs>
              </a:gsLst>
              <a:lin ang="5400000" scaled="1"/>
              <a:tileRect/>
            </a:gradFill>
            <a:ln w="9525" cap="flat" cmpd="sng">
              <a:solidFill>
                <a:srgbClr val="000000">
                  <a:alpha val="100000"/>
                </a:srgbClr>
              </a:solidFill>
              <a:prstDash val="solid"/>
              <a:miter lim="800000"/>
              <a:headEnd type="none" w="med" len="med"/>
              <a:tailEnd type="none" w="med" len="med"/>
            </a:ln>
            <a:effectLst>
              <a:outerShdw dist="53882" dir="2699999" algn="ctr" rotWithShape="0">
                <a:srgbClr val="777777">
                  <a:alpha val="100000"/>
                </a:srgbClr>
              </a:outerShdw>
            </a:effectLst>
          </p:spPr>
          <p:txBody>
            <a:bodyPr/>
            <a:lstStyle/>
            <a:p>
              <a:endParaRPr lang="zh-CN" altLang="en-US"/>
            </a:p>
          </p:txBody>
        </p:sp>
        <p:sp>
          <p:nvSpPr>
            <p:cNvPr id="61448" name="Cloud"/>
            <p:cNvSpPr>
              <a:spLocks noChangeAspect="1" noEditPoints="1"/>
            </p:cNvSpPr>
            <p:nvPr/>
          </p:nvSpPr>
          <p:spPr>
            <a:xfrm>
              <a:off x="1360" y="1729"/>
              <a:ext cx="2384" cy="1597"/>
            </a:xfrm>
            <a:custGeom>
              <a:avLst/>
              <a:gdLst>
                <a:gd name="txL" fmla="*/ 2981 w 21600"/>
                <a:gd name="txT" fmla="*/ 3260 h 21600"/>
                <a:gd name="txR" fmla="*/ 17088 w 21600"/>
                <a:gd name="txB" fmla="*/ 17340 h 21600"/>
              </a:gdLst>
              <a:ahLst/>
              <a:cxnLst>
                <a:cxn ang="0">
                  <a:pos x="1296" y="93722"/>
                </a:cxn>
                <a:cxn ang="0">
                  <a:pos x="208854" y="187244"/>
                </a:cxn>
                <a:cxn ang="0">
                  <a:pos x="417360" y="93722"/>
                </a:cxn>
                <a:cxn ang="0">
                  <a:pos x="208854" y="10717"/>
                </a:cxn>
              </a:cxnLst>
              <a:rect l="txL" t="txT" r="txR" b="tx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a:moveTo>
                    <a:pt x="1074" y="12702"/>
                  </a:moveTo>
                  <a:cubicBezTo>
                    <a:pt x="1407" y="12969"/>
                    <a:pt x="1786" y="13110"/>
                    <a:pt x="2172" y="13110"/>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gradFill rotWithShape="1">
              <a:gsLst>
                <a:gs pos="0">
                  <a:srgbClr val="FFFFFF">
                    <a:alpha val="100000"/>
                  </a:srgbClr>
                </a:gs>
                <a:gs pos="100000">
                  <a:srgbClr val="C0C0C0">
                    <a:alpha val="100000"/>
                  </a:srgbClr>
                </a:gs>
              </a:gsLst>
              <a:lin ang="5400000" scaled="1"/>
              <a:tileRect/>
            </a:gradFill>
            <a:ln w="9525" cap="flat" cmpd="sng">
              <a:solidFill>
                <a:srgbClr val="000000">
                  <a:alpha val="100000"/>
                </a:srgbClr>
              </a:solidFill>
              <a:prstDash val="solid"/>
              <a:miter lim="800000"/>
              <a:headEnd type="none" w="med" len="med"/>
              <a:tailEnd type="none" w="med" len="med"/>
            </a:ln>
            <a:effectLst>
              <a:outerShdw dist="53882" dir="2699999" algn="ctr" rotWithShape="0">
                <a:srgbClr val="777777">
                  <a:alpha val="100000"/>
                </a:srgbClr>
              </a:outerShdw>
            </a:effectLst>
          </p:spPr>
          <p:txBody>
            <a:bodyPr/>
            <a:lstStyle/>
            <a:p>
              <a:endParaRPr lang="zh-CN" altLang="en-US"/>
            </a:p>
          </p:txBody>
        </p:sp>
        <p:sp>
          <p:nvSpPr>
            <p:cNvPr id="61449" name="Cloud"/>
            <p:cNvSpPr>
              <a:spLocks noChangeAspect="1" noEditPoints="1"/>
            </p:cNvSpPr>
            <p:nvPr/>
          </p:nvSpPr>
          <p:spPr>
            <a:xfrm>
              <a:off x="760" y="1003"/>
              <a:ext cx="1888" cy="1265"/>
            </a:xfrm>
            <a:custGeom>
              <a:avLst/>
              <a:gdLst>
                <a:gd name="txL" fmla="*/ 2975 w 21600"/>
                <a:gd name="txT" fmla="*/ 3261 h 21600"/>
                <a:gd name="txR" fmla="*/ 17092 w 21600"/>
                <a:gd name="txB" fmla="*/ 17331 h 21600"/>
              </a:gdLst>
              <a:ahLst/>
              <a:cxnLst>
                <a:cxn ang="0">
                  <a:pos x="813" y="58805"/>
                </a:cxn>
                <a:cxn ang="0">
                  <a:pos x="130989" y="117484"/>
                </a:cxn>
                <a:cxn ang="0">
                  <a:pos x="261759" y="58805"/>
                </a:cxn>
                <a:cxn ang="0">
                  <a:pos x="130989" y="6724"/>
                </a:cxn>
              </a:cxnLst>
              <a:rect l="txL" t="txT" r="txR" b="tx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a:moveTo>
                    <a:pt x="1074" y="12702"/>
                  </a:moveTo>
                  <a:cubicBezTo>
                    <a:pt x="1407" y="12969"/>
                    <a:pt x="1786" y="13110"/>
                    <a:pt x="2172" y="13110"/>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gradFill rotWithShape="1">
              <a:gsLst>
                <a:gs pos="0">
                  <a:srgbClr val="FFFFFF">
                    <a:alpha val="100000"/>
                  </a:srgbClr>
                </a:gs>
                <a:gs pos="100000">
                  <a:srgbClr val="C0C0C0">
                    <a:alpha val="100000"/>
                  </a:srgbClr>
                </a:gs>
              </a:gsLst>
              <a:lin ang="5400000" scaled="1"/>
              <a:tileRect/>
            </a:gradFill>
            <a:ln w="9525" cap="flat" cmpd="sng">
              <a:solidFill>
                <a:srgbClr val="000000">
                  <a:alpha val="100000"/>
                </a:srgbClr>
              </a:solidFill>
              <a:prstDash val="solid"/>
              <a:miter lim="800000"/>
              <a:headEnd type="none" w="med" len="med"/>
              <a:tailEnd type="none" w="med" len="med"/>
            </a:ln>
            <a:effectLst>
              <a:outerShdw dist="53882" dir="2699999" algn="ctr" rotWithShape="0">
                <a:srgbClr val="777777">
                  <a:alpha val="100000"/>
                </a:srgbClr>
              </a:outerShdw>
            </a:effectLst>
          </p:spPr>
          <p:txBody>
            <a:bodyPr/>
            <a:lstStyle/>
            <a:p>
              <a:endParaRPr lang="zh-CN" altLang="en-US"/>
            </a:p>
          </p:txBody>
        </p:sp>
        <p:sp>
          <p:nvSpPr>
            <p:cNvPr id="61450" name="Cloud"/>
            <p:cNvSpPr>
              <a:spLocks noChangeAspect="1" noEditPoints="1"/>
            </p:cNvSpPr>
            <p:nvPr/>
          </p:nvSpPr>
          <p:spPr>
            <a:xfrm>
              <a:off x="3456" y="1763"/>
              <a:ext cx="1888" cy="1265"/>
            </a:xfrm>
            <a:custGeom>
              <a:avLst/>
              <a:gdLst>
                <a:gd name="txL" fmla="*/ 2975 w 21600"/>
                <a:gd name="txT" fmla="*/ 3261 h 21600"/>
                <a:gd name="txR" fmla="*/ 17092 w 21600"/>
                <a:gd name="txB" fmla="*/ 17331 h 21600"/>
              </a:gdLst>
              <a:ahLst/>
              <a:cxnLst>
                <a:cxn ang="0">
                  <a:pos x="813" y="58805"/>
                </a:cxn>
                <a:cxn ang="0">
                  <a:pos x="130989" y="117484"/>
                </a:cxn>
                <a:cxn ang="0">
                  <a:pos x="261759" y="58805"/>
                </a:cxn>
                <a:cxn ang="0">
                  <a:pos x="130989" y="6724"/>
                </a:cxn>
              </a:cxnLst>
              <a:rect l="txL" t="txT" r="txR" b="tx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a:moveTo>
                    <a:pt x="1074" y="12702"/>
                  </a:moveTo>
                  <a:cubicBezTo>
                    <a:pt x="1407" y="12969"/>
                    <a:pt x="1786" y="13110"/>
                    <a:pt x="2172" y="13110"/>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gradFill rotWithShape="1">
              <a:gsLst>
                <a:gs pos="0">
                  <a:srgbClr val="FFFFFF">
                    <a:alpha val="100000"/>
                  </a:srgbClr>
                </a:gs>
                <a:gs pos="100000">
                  <a:srgbClr val="C0C0C0">
                    <a:alpha val="100000"/>
                  </a:srgbClr>
                </a:gs>
              </a:gsLst>
              <a:lin ang="5400000" scaled="1"/>
              <a:tileRect/>
            </a:gradFill>
            <a:ln w="9525" cap="flat" cmpd="sng">
              <a:solidFill>
                <a:srgbClr val="000000">
                  <a:alpha val="100000"/>
                </a:srgbClr>
              </a:solidFill>
              <a:prstDash val="solid"/>
              <a:miter lim="800000"/>
              <a:headEnd type="none" w="med" len="med"/>
              <a:tailEnd type="none" w="med" len="med"/>
            </a:ln>
            <a:effectLst>
              <a:outerShdw dist="53882" dir="2699999" algn="ctr" rotWithShape="0">
                <a:srgbClr val="777777">
                  <a:alpha val="100000"/>
                </a:srgbClr>
              </a:outerShdw>
            </a:effectLst>
          </p:spPr>
          <p:txBody>
            <a:bodyPr/>
            <a:lstStyle/>
            <a:p>
              <a:endParaRPr lang="zh-CN" altLang="en-US"/>
            </a:p>
          </p:txBody>
        </p:sp>
        <p:sp>
          <p:nvSpPr>
            <p:cNvPr id="61451" name="AutoShape 30"/>
            <p:cNvSpPr/>
            <p:nvPr/>
          </p:nvSpPr>
          <p:spPr>
            <a:xfrm>
              <a:off x="3700" y="2999"/>
              <a:ext cx="1315" cy="752"/>
            </a:xfrm>
            <a:prstGeom prst="cloudCallout">
              <a:avLst>
                <a:gd name="adj1" fmla="val 30227"/>
                <a:gd name="adj2" fmla="val 67685"/>
              </a:avLst>
            </a:prstGeom>
            <a:gradFill rotWithShape="1">
              <a:gsLst>
                <a:gs pos="0">
                  <a:schemeClr val="bg1"/>
                </a:gs>
                <a:gs pos="100000">
                  <a:schemeClr val="accent1"/>
                </a:gs>
              </a:gsLst>
              <a:lin ang="5400000" scaled="1"/>
              <a:tileRect/>
            </a:gradFill>
            <a:ln w="9525" cap="flat" cmpd="sng">
              <a:solidFill>
                <a:schemeClr val="tx1"/>
              </a:solidFill>
              <a:prstDash val="solid"/>
              <a:headEnd type="none" w="med" len="med"/>
              <a:tailEnd type="none" w="med" len="med"/>
            </a:ln>
          </p:spPr>
          <p:txBody>
            <a:bodyPr/>
            <a:lstStyle/>
            <a:p>
              <a:pPr algn="ctr"/>
              <a:endParaRPr lang="zh-CN" altLang="en-US" sz="1800" dirty="0">
                <a:solidFill>
                  <a:schemeClr val="bg1"/>
                </a:solidFill>
                <a:latin typeface="Arial" panose="020B0604020202020204" pitchFamily="34" charset="0"/>
              </a:endParaRPr>
            </a:p>
          </p:txBody>
        </p:sp>
        <p:sp>
          <p:nvSpPr>
            <p:cNvPr id="61452" name="Text Box 13"/>
            <p:cNvSpPr txBox="1"/>
            <p:nvPr/>
          </p:nvSpPr>
          <p:spPr>
            <a:xfrm rot="-1200000">
              <a:off x="952" y="1344"/>
              <a:ext cx="937" cy="312"/>
            </a:xfrm>
            <a:prstGeom prst="rect">
              <a:avLst/>
            </a:prstGeom>
            <a:solidFill>
              <a:srgbClr val="FFFF00"/>
            </a:solidFill>
            <a:ln w="9525" cap="flat" cmpd="sng">
              <a:solidFill>
                <a:srgbClr val="990000"/>
              </a:solidFill>
              <a:prstDash val="solid"/>
              <a:miter/>
              <a:headEnd type="none" w="med" len="med"/>
              <a:tailEnd type="none" w="med" len="med"/>
            </a:ln>
          </p:spPr>
          <p:txBody>
            <a:bodyPr wrap="none" lIns="182880" tIns="137160" rIns="182880" bIns="137160">
              <a:spAutoFit/>
            </a:bodyPr>
            <a:lstStyle/>
            <a:p>
              <a:pPr algn="ctr"/>
              <a:r>
                <a:rPr lang="en-US" altLang="zh-CN" sz="1400" b="1" dirty="0">
                  <a:solidFill>
                    <a:schemeClr val="tx1"/>
                  </a:solidFill>
                  <a:latin typeface="Arial" panose="020B0604020202020204" pitchFamily="34" charset="0"/>
                </a:rPr>
                <a:t>Virtualization</a:t>
              </a:r>
            </a:p>
          </p:txBody>
        </p:sp>
        <p:sp>
          <p:nvSpPr>
            <p:cNvPr id="61453" name="Text Box 11"/>
            <p:cNvSpPr txBox="1"/>
            <p:nvPr/>
          </p:nvSpPr>
          <p:spPr>
            <a:xfrm rot="-1237057">
              <a:off x="1542" y="1661"/>
              <a:ext cx="641" cy="312"/>
            </a:xfrm>
            <a:prstGeom prst="rect">
              <a:avLst/>
            </a:prstGeom>
            <a:gradFill rotWithShape="1">
              <a:gsLst>
                <a:gs pos="0">
                  <a:srgbClr val="0A5804"/>
                </a:gs>
                <a:gs pos="100000">
                  <a:srgbClr val="009900"/>
                </a:gs>
              </a:gsLst>
              <a:lin ang="5400000" scaled="1"/>
              <a:tileRect/>
            </a:gradFill>
            <a:ln w="9525" cap="flat" cmpd="sng">
              <a:solidFill>
                <a:srgbClr val="0A5804"/>
              </a:solidFill>
              <a:prstDash val="solid"/>
              <a:miter/>
              <a:headEnd type="none" w="med" len="med"/>
              <a:tailEnd type="none" w="med" len="med"/>
            </a:ln>
          </p:spPr>
          <p:txBody>
            <a:bodyPr lIns="182880" tIns="137160" rIns="182880" bIns="137160">
              <a:spAutoFit/>
            </a:bodyPr>
            <a:lstStyle/>
            <a:p>
              <a:pPr algn="ctr"/>
              <a:r>
                <a:rPr lang="en-US" altLang="zh-CN" sz="1400" b="1" dirty="0">
                  <a:solidFill>
                    <a:schemeClr val="bg1"/>
                  </a:solidFill>
                  <a:latin typeface="Arial" panose="020B0604020202020204" pitchFamily="34" charset="0"/>
                </a:rPr>
                <a:t>QoS</a:t>
              </a:r>
            </a:p>
          </p:txBody>
        </p:sp>
        <p:sp>
          <p:nvSpPr>
            <p:cNvPr id="61454" name="Text Box 14"/>
            <p:cNvSpPr txBox="1"/>
            <p:nvPr/>
          </p:nvSpPr>
          <p:spPr>
            <a:xfrm rot="-2165441">
              <a:off x="1451" y="2160"/>
              <a:ext cx="981" cy="446"/>
            </a:xfrm>
            <a:prstGeom prst="rect">
              <a:avLst/>
            </a:prstGeom>
            <a:gradFill rotWithShape="1">
              <a:gsLst>
                <a:gs pos="0">
                  <a:srgbClr val="FF9933"/>
                </a:gs>
                <a:gs pos="100000">
                  <a:srgbClr val="FFCC00"/>
                </a:gs>
              </a:gsLst>
              <a:lin ang="5400000" scaled="1"/>
              <a:tileRect/>
            </a:gradFill>
            <a:ln w="9525" cap="flat" cmpd="sng">
              <a:solidFill>
                <a:srgbClr val="FF9933"/>
              </a:solidFill>
              <a:prstDash val="solid"/>
              <a:miter/>
              <a:headEnd type="none" w="med" len="med"/>
              <a:tailEnd type="none" w="med" len="med"/>
            </a:ln>
          </p:spPr>
          <p:txBody>
            <a:bodyPr wrap="none" lIns="182880" tIns="137160" rIns="182880" bIns="137160">
              <a:spAutoFit/>
            </a:bodyPr>
            <a:lstStyle/>
            <a:p>
              <a:pPr algn="ctr"/>
              <a:r>
                <a:rPr lang="en-US" altLang="zh-CN" sz="1400" b="1" dirty="0">
                  <a:solidFill>
                    <a:srgbClr val="2826F5"/>
                  </a:solidFill>
                  <a:latin typeface="Arial" panose="020B0604020202020204" pitchFamily="34" charset="0"/>
                </a:rPr>
                <a:t>Service Level </a:t>
              </a:r>
            </a:p>
            <a:p>
              <a:pPr algn="ctr"/>
              <a:r>
                <a:rPr lang="en-US" altLang="zh-CN" sz="1400" b="1" dirty="0">
                  <a:solidFill>
                    <a:srgbClr val="2826F5"/>
                  </a:solidFill>
                  <a:latin typeface="Arial" panose="020B0604020202020204" pitchFamily="34" charset="0"/>
                </a:rPr>
                <a:t>Agreements</a:t>
              </a:r>
            </a:p>
          </p:txBody>
        </p:sp>
        <p:sp>
          <p:nvSpPr>
            <p:cNvPr id="61455" name="Text Box 22"/>
            <p:cNvSpPr txBox="1"/>
            <p:nvPr/>
          </p:nvSpPr>
          <p:spPr>
            <a:xfrm rot="1140777">
              <a:off x="2812" y="1480"/>
              <a:ext cx="1241" cy="312"/>
            </a:xfrm>
            <a:prstGeom prst="rect">
              <a:avLst/>
            </a:prstGeom>
            <a:gradFill rotWithShape="1">
              <a:gsLst>
                <a:gs pos="0">
                  <a:srgbClr val="990033"/>
                </a:gs>
                <a:gs pos="100000">
                  <a:srgbClr val="CC0066"/>
                </a:gs>
              </a:gsLst>
              <a:lin ang="5400000" scaled="1"/>
              <a:tileRect/>
            </a:gradFill>
            <a:ln w="9525" cap="flat" cmpd="sng">
              <a:solidFill>
                <a:srgbClr val="990033"/>
              </a:solidFill>
              <a:prstDash val="solid"/>
              <a:miter/>
              <a:headEnd type="none" w="med" len="med"/>
              <a:tailEnd type="none" w="med" len="med"/>
            </a:ln>
          </p:spPr>
          <p:txBody>
            <a:bodyPr wrap="none" lIns="182880" tIns="137160" rIns="182880" bIns="137160">
              <a:spAutoFit/>
            </a:bodyPr>
            <a:lstStyle/>
            <a:p>
              <a:pPr algn="ctr"/>
              <a:r>
                <a:rPr lang="en-US" altLang="zh-CN" sz="1400" b="1" dirty="0">
                  <a:solidFill>
                    <a:schemeClr val="bg1"/>
                  </a:solidFill>
                  <a:latin typeface="Arial" panose="020B0604020202020204" pitchFamily="34" charset="0"/>
                </a:rPr>
                <a:t>Resource Metering</a:t>
              </a:r>
            </a:p>
          </p:txBody>
        </p:sp>
        <p:sp>
          <p:nvSpPr>
            <p:cNvPr id="61456" name="Text Box 10"/>
            <p:cNvSpPr txBox="1"/>
            <p:nvPr/>
          </p:nvSpPr>
          <p:spPr>
            <a:xfrm>
              <a:off x="2835" y="1911"/>
              <a:ext cx="641" cy="312"/>
            </a:xfrm>
            <a:prstGeom prst="rect">
              <a:avLst/>
            </a:prstGeom>
            <a:gradFill rotWithShape="1">
              <a:gsLst>
                <a:gs pos="0">
                  <a:srgbClr val="000066"/>
                </a:gs>
                <a:gs pos="100000">
                  <a:srgbClr val="0033CC"/>
                </a:gs>
              </a:gsLst>
              <a:lin ang="5400000" scaled="1"/>
              <a:tileRect/>
            </a:gradFill>
            <a:ln w="9525" cap="flat" cmpd="sng">
              <a:solidFill>
                <a:srgbClr val="000066"/>
              </a:solidFill>
              <a:prstDash val="solid"/>
              <a:miter/>
              <a:headEnd type="none" w="med" len="med"/>
              <a:tailEnd type="none" w="med" len="med"/>
            </a:ln>
          </p:spPr>
          <p:txBody>
            <a:bodyPr lIns="182880" tIns="137160" rIns="182880" bIns="137160">
              <a:spAutoFit/>
            </a:bodyPr>
            <a:lstStyle/>
            <a:p>
              <a:pPr algn="ctr"/>
              <a:r>
                <a:rPr lang="en-US" altLang="zh-CN" sz="1400" b="1" dirty="0">
                  <a:solidFill>
                    <a:srgbClr val="FFFF00"/>
                  </a:solidFill>
                  <a:latin typeface="Arial" panose="020B0604020202020204" pitchFamily="34" charset="0"/>
                </a:rPr>
                <a:t>Billing</a:t>
              </a:r>
            </a:p>
          </p:txBody>
        </p:sp>
        <p:sp>
          <p:nvSpPr>
            <p:cNvPr id="61457" name="Text Box 20"/>
            <p:cNvSpPr txBox="1"/>
            <p:nvPr/>
          </p:nvSpPr>
          <p:spPr>
            <a:xfrm rot="-841391">
              <a:off x="3311" y="1049"/>
              <a:ext cx="615" cy="312"/>
            </a:xfrm>
            <a:prstGeom prst="rect">
              <a:avLst/>
            </a:prstGeom>
            <a:gradFill rotWithShape="1">
              <a:gsLst>
                <a:gs pos="0">
                  <a:srgbClr val="FF9933"/>
                </a:gs>
                <a:gs pos="100000">
                  <a:srgbClr val="FFCC00"/>
                </a:gs>
              </a:gsLst>
              <a:lin ang="5400000" scaled="1"/>
              <a:tileRect/>
            </a:gradFill>
            <a:ln w="9525" cap="flat" cmpd="sng">
              <a:solidFill>
                <a:srgbClr val="FF9933"/>
              </a:solidFill>
              <a:prstDash val="solid"/>
              <a:miter/>
              <a:headEnd type="none" w="med" len="med"/>
              <a:tailEnd type="none" w="med" len="med"/>
            </a:ln>
          </p:spPr>
          <p:txBody>
            <a:bodyPr wrap="none" lIns="182880" tIns="137160" rIns="182880" bIns="137160">
              <a:spAutoFit/>
            </a:bodyPr>
            <a:lstStyle/>
            <a:p>
              <a:pPr algn="ctr"/>
              <a:r>
                <a:rPr lang="en-US" altLang="zh-CN" sz="1400" b="1" dirty="0">
                  <a:solidFill>
                    <a:srgbClr val="2826F5"/>
                  </a:solidFill>
                  <a:latin typeface="Arial" panose="020B0604020202020204" pitchFamily="34" charset="0"/>
                </a:rPr>
                <a:t>Pricing</a:t>
              </a:r>
            </a:p>
          </p:txBody>
        </p:sp>
        <p:sp>
          <p:nvSpPr>
            <p:cNvPr id="61458" name="Text Box 15"/>
            <p:cNvSpPr txBox="1"/>
            <p:nvPr/>
          </p:nvSpPr>
          <p:spPr>
            <a:xfrm rot="390885">
              <a:off x="2443" y="2352"/>
              <a:ext cx="943" cy="446"/>
            </a:xfrm>
            <a:prstGeom prst="rect">
              <a:avLst/>
            </a:prstGeom>
            <a:gradFill rotWithShape="1">
              <a:gsLst>
                <a:gs pos="0">
                  <a:srgbClr val="660066"/>
                </a:gs>
                <a:gs pos="100000">
                  <a:srgbClr val="9900CC"/>
                </a:gs>
              </a:gsLst>
              <a:lin ang="5400000" scaled="1"/>
              <a:tileRect/>
            </a:gradFill>
            <a:ln w="9525" cap="flat" cmpd="sng">
              <a:solidFill>
                <a:srgbClr val="660066"/>
              </a:solidFill>
              <a:prstDash val="solid"/>
              <a:miter/>
              <a:headEnd type="none" w="med" len="med"/>
              <a:tailEnd type="none" w="med" len="med"/>
            </a:ln>
          </p:spPr>
          <p:txBody>
            <a:bodyPr wrap="none" lIns="182880" tIns="137160" rIns="182880" bIns="137160">
              <a:spAutoFit/>
            </a:bodyPr>
            <a:lstStyle/>
            <a:p>
              <a:pPr algn="ctr"/>
              <a:r>
                <a:rPr lang="en-US" altLang="zh-CN" sz="1400" b="1" dirty="0">
                  <a:solidFill>
                    <a:srgbClr val="FFFF00"/>
                  </a:solidFill>
                  <a:latin typeface="Arial" panose="020B0604020202020204" pitchFamily="34" charset="0"/>
                </a:rPr>
                <a:t>Provisioning </a:t>
              </a:r>
            </a:p>
            <a:p>
              <a:pPr algn="ctr"/>
              <a:r>
                <a:rPr lang="en-US" altLang="zh-CN" sz="1400" b="1" dirty="0">
                  <a:solidFill>
                    <a:srgbClr val="FFFF00"/>
                  </a:solidFill>
                  <a:latin typeface="Arial" panose="020B0604020202020204" pitchFamily="34" charset="0"/>
                </a:rPr>
                <a:t>on Demand</a:t>
              </a:r>
            </a:p>
          </p:txBody>
        </p:sp>
        <p:sp>
          <p:nvSpPr>
            <p:cNvPr id="61459" name="Text Box 24"/>
            <p:cNvSpPr txBox="1"/>
            <p:nvPr/>
          </p:nvSpPr>
          <p:spPr>
            <a:xfrm>
              <a:off x="3552" y="2400"/>
              <a:ext cx="985" cy="446"/>
            </a:xfrm>
            <a:prstGeom prst="rect">
              <a:avLst/>
            </a:prstGeom>
            <a:gradFill rotWithShape="1">
              <a:gsLst>
                <a:gs pos="0">
                  <a:srgbClr val="000066"/>
                </a:gs>
                <a:gs pos="100000">
                  <a:srgbClr val="0033CC"/>
                </a:gs>
              </a:gsLst>
              <a:lin ang="5400000" scaled="1"/>
              <a:tileRect/>
            </a:gradFill>
            <a:ln w="9525" cap="flat" cmpd="sng">
              <a:solidFill>
                <a:srgbClr val="000066"/>
              </a:solidFill>
              <a:prstDash val="solid"/>
              <a:miter/>
              <a:headEnd type="none" w="med" len="med"/>
              <a:tailEnd type="none" w="med" len="med"/>
            </a:ln>
          </p:spPr>
          <p:txBody>
            <a:bodyPr lIns="182880" tIns="137160" rIns="182880" bIns="137160">
              <a:spAutoFit/>
            </a:bodyPr>
            <a:lstStyle/>
            <a:p>
              <a:pPr algn="ctr"/>
              <a:r>
                <a:rPr lang="en-US" altLang="zh-CN" sz="1400" b="1" dirty="0">
                  <a:solidFill>
                    <a:srgbClr val="FFFF00"/>
                  </a:solidFill>
                  <a:latin typeface="Arial" panose="020B0604020202020204" pitchFamily="34" charset="0"/>
                </a:rPr>
                <a:t>Utility &amp; Risk Management</a:t>
              </a:r>
            </a:p>
          </p:txBody>
        </p:sp>
        <p:sp>
          <p:nvSpPr>
            <p:cNvPr id="61460" name="Text Box 42"/>
            <p:cNvSpPr txBox="1"/>
            <p:nvPr/>
          </p:nvSpPr>
          <p:spPr>
            <a:xfrm>
              <a:off x="4080" y="1104"/>
              <a:ext cx="788" cy="312"/>
            </a:xfrm>
            <a:prstGeom prst="rect">
              <a:avLst/>
            </a:prstGeom>
            <a:gradFill rotWithShape="1">
              <a:gsLst>
                <a:gs pos="0">
                  <a:srgbClr val="FF3399"/>
                </a:gs>
                <a:gs pos="100000">
                  <a:srgbClr val="FF66FF"/>
                </a:gs>
              </a:gsLst>
              <a:lin ang="5400000" scaled="1"/>
              <a:tileRect/>
            </a:gradFill>
            <a:ln w="9525" cap="flat" cmpd="sng">
              <a:solidFill>
                <a:srgbClr val="FF3399"/>
              </a:solidFill>
              <a:prstDash val="solid"/>
              <a:miter/>
              <a:headEnd type="none" w="med" len="med"/>
              <a:tailEnd type="none" w="med" len="med"/>
            </a:ln>
          </p:spPr>
          <p:txBody>
            <a:bodyPr wrap="none" lIns="182880" tIns="137160" rIns="182880" bIns="137160">
              <a:spAutoFit/>
            </a:bodyPr>
            <a:lstStyle/>
            <a:p>
              <a:pPr algn="ctr"/>
              <a:r>
                <a:rPr lang="en-AU" altLang="zh-CN" sz="1400" b="1" dirty="0">
                  <a:solidFill>
                    <a:schemeClr val="bg1"/>
                  </a:solidFill>
                  <a:latin typeface="Arial" panose="020B0604020202020204" pitchFamily="34" charset="0"/>
                </a:rPr>
                <a:t>Scalability</a:t>
              </a:r>
              <a:endParaRPr lang="en-US" altLang="zh-CN" sz="1400" b="1" dirty="0">
                <a:solidFill>
                  <a:schemeClr val="bg1"/>
                </a:solidFill>
                <a:latin typeface="Arial" panose="020B0604020202020204" pitchFamily="34" charset="0"/>
              </a:endParaRPr>
            </a:p>
          </p:txBody>
        </p:sp>
        <p:sp>
          <p:nvSpPr>
            <p:cNvPr id="61461" name="Text Box 43"/>
            <p:cNvSpPr txBox="1"/>
            <p:nvPr/>
          </p:nvSpPr>
          <p:spPr>
            <a:xfrm>
              <a:off x="4560" y="1536"/>
              <a:ext cx="763" cy="312"/>
            </a:xfrm>
            <a:prstGeom prst="rect">
              <a:avLst/>
            </a:prstGeom>
            <a:solidFill>
              <a:srgbClr val="000000"/>
            </a:solidFill>
            <a:ln w="9525" cap="flat" cmpd="sng">
              <a:solidFill>
                <a:srgbClr val="FF3399"/>
              </a:solidFill>
              <a:prstDash val="solid"/>
              <a:miter/>
              <a:headEnd type="none" w="med" len="med"/>
              <a:tailEnd type="none" w="med" len="med"/>
            </a:ln>
          </p:spPr>
          <p:txBody>
            <a:bodyPr wrap="none" lIns="182880" tIns="137160" rIns="182880" bIns="137160">
              <a:spAutoFit/>
            </a:bodyPr>
            <a:lstStyle/>
            <a:p>
              <a:pPr algn="ctr"/>
              <a:r>
                <a:rPr lang="en-AU" altLang="zh-CN" sz="1400" b="1" dirty="0">
                  <a:solidFill>
                    <a:schemeClr val="bg1"/>
                  </a:solidFill>
                  <a:latin typeface="Arial" panose="020B0604020202020204" pitchFamily="34" charset="0"/>
                </a:rPr>
                <a:t>Reliability</a:t>
              </a:r>
            </a:p>
          </p:txBody>
        </p:sp>
        <p:sp>
          <p:nvSpPr>
            <p:cNvPr id="61462" name="Text Box 48"/>
            <p:cNvSpPr txBox="1"/>
            <p:nvPr/>
          </p:nvSpPr>
          <p:spPr>
            <a:xfrm rot="1140777">
              <a:off x="4082" y="2137"/>
              <a:ext cx="1173" cy="312"/>
            </a:xfrm>
            <a:prstGeom prst="rect">
              <a:avLst/>
            </a:prstGeom>
            <a:gradFill rotWithShape="1">
              <a:gsLst>
                <a:gs pos="0">
                  <a:srgbClr val="990000"/>
                </a:gs>
                <a:gs pos="100000">
                  <a:srgbClr val="FF0000"/>
                </a:gs>
              </a:gsLst>
              <a:lin ang="5400000" scaled="1"/>
              <a:tileRect/>
            </a:gradFill>
            <a:ln w="9525" cap="flat" cmpd="sng">
              <a:solidFill>
                <a:srgbClr val="990000"/>
              </a:solidFill>
              <a:prstDash val="solid"/>
              <a:miter/>
              <a:headEnd type="none" w="med" len="med"/>
              <a:tailEnd type="none" w="med" len="med"/>
            </a:ln>
          </p:spPr>
          <p:txBody>
            <a:bodyPr wrap="none" lIns="182880" tIns="137160" rIns="182880" bIns="137160">
              <a:spAutoFit/>
            </a:bodyPr>
            <a:lstStyle/>
            <a:p>
              <a:pPr algn="ctr"/>
              <a:r>
                <a:rPr lang="en-AU" altLang="zh-CN" sz="1400" b="1" dirty="0">
                  <a:solidFill>
                    <a:schemeClr val="bg1"/>
                  </a:solidFill>
                  <a:latin typeface="Arial" panose="020B0604020202020204" pitchFamily="34" charset="0"/>
                </a:rPr>
                <a:t>Energy Efficiency</a:t>
              </a:r>
              <a:endParaRPr lang="en-US" altLang="zh-CN" sz="1400" b="1" dirty="0">
                <a:solidFill>
                  <a:schemeClr val="bg1"/>
                </a:solidFill>
                <a:latin typeface="Arial" panose="020B0604020202020204" pitchFamily="34" charset="0"/>
              </a:endParaRPr>
            </a:p>
          </p:txBody>
        </p:sp>
        <p:sp>
          <p:nvSpPr>
            <p:cNvPr id="61463" name="Text Box 25"/>
            <p:cNvSpPr txBox="1"/>
            <p:nvPr/>
          </p:nvSpPr>
          <p:spPr>
            <a:xfrm rot="-1120015">
              <a:off x="288" y="2834"/>
              <a:ext cx="954" cy="312"/>
            </a:xfrm>
            <a:prstGeom prst="rect">
              <a:avLst/>
            </a:prstGeom>
            <a:gradFill rotWithShape="1">
              <a:gsLst>
                <a:gs pos="0">
                  <a:srgbClr val="292929"/>
                </a:gs>
                <a:gs pos="100000">
                  <a:srgbClr val="777777"/>
                </a:gs>
              </a:gsLst>
              <a:lin ang="5400000" scaled="1"/>
              <a:tileRect/>
            </a:gradFill>
            <a:ln w="9525" cap="flat" cmpd="sng">
              <a:solidFill>
                <a:srgbClr val="292929"/>
              </a:solidFill>
              <a:prstDash val="solid"/>
              <a:miter/>
              <a:headEnd type="none" w="med" len="med"/>
              <a:tailEnd type="none" w="med" len="med"/>
            </a:ln>
          </p:spPr>
          <p:txBody>
            <a:bodyPr lIns="182880" tIns="137160" rIns="182880" bIns="137160">
              <a:spAutoFit/>
            </a:bodyPr>
            <a:lstStyle/>
            <a:p>
              <a:pPr algn="ctr"/>
              <a:r>
                <a:rPr lang="en-US" altLang="zh-CN" sz="1400" b="1" dirty="0">
                  <a:solidFill>
                    <a:srgbClr val="FFFF00"/>
                  </a:solidFill>
                  <a:latin typeface="Arial" panose="020B0604020202020204" pitchFamily="34" charset="0"/>
                </a:rPr>
                <a:t>Security</a:t>
              </a:r>
            </a:p>
          </p:txBody>
        </p:sp>
        <p:sp>
          <p:nvSpPr>
            <p:cNvPr id="61464" name="Text Box 26"/>
            <p:cNvSpPr txBox="1"/>
            <p:nvPr/>
          </p:nvSpPr>
          <p:spPr>
            <a:xfrm rot="-246898">
              <a:off x="748" y="3170"/>
              <a:ext cx="634" cy="312"/>
            </a:xfrm>
            <a:prstGeom prst="rect">
              <a:avLst/>
            </a:prstGeom>
            <a:gradFill rotWithShape="1">
              <a:gsLst>
                <a:gs pos="0">
                  <a:srgbClr val="FF3399"/>
                </a:gs>
                <a:gs pos="100000">
                  <a:srgbClr val="FF66FF"/>
                </a:gs>
              </a:gsLst>
              <a:lin ang="5400000" scaled="1"/>
              <a:tileRect/>
            </a:gradFill>
            <a:ln w="9525" cap="flat" cmpd="sng">
              <a:solidFill>
                <a:srgbClr val="FF3399"/>
              </a:solidFill>
              <a:prstDash val="solid"/>
              <a:miter/>
              <a:headEnd type="none" w="med" len="med"/>
              <a:tailEnd type="none" w="med" len="med"/>
            </a:ln>
          </p:spPr>
          <p:txBody>
            <a:bodyPr wrap="none" lIns="182880" tIns="137160" rIns="182880" bIns="137160">
              <a:spAutoFit/>
            </a:bodyPr>
            <a:lstStyle/>
            <a:p>
              <a:pPr algn="ctr"/>
              <a:r>
                <a:rPr lang="en-US" altLang="zh-CN" sz="1400" b="1" dirty="0">
                  <a:solidFill>
                    <a:schemeClr val="bg1"/>
                  </a:solidFill>
                  <a:latin typeface="Arial" panose="020B0604020202020204" pitchFamily="34" charset="0"/>
                </a:rPr>
                <a:t>Privacy</a:t>
              </a:r>
            </a:p>
          </p:txBody>
        </p:sp>
        <p:sp>
          <p:nvSpPr>
            <p:cNvPr id="61465" name="Text Box 51"/>
            <p:cNvSpPr txBox="1"/>
            <p:nvPr/>
          </p:nvSpPr>
          <p:spPr>
            <a:xfrm rot="-1200000">
              <a:off x="1200" y="3410"/>
              <a:ext cx="641" cy="312"/>
            </a:xfrm>
            <a:prstGeom prst="rect">
              <a:avLst/>
            </a:prstGeom>
            <a:gradFill rotWithShape="1">
              <a:gsLst>
                <a:gs pos="0">
                  <a:srgbClr val="000066"/>
                </a:gs>
                <a:gs pos="100000">
                  <a:srgbClr val="0033CC"/>
                </a:gs>
              </a:gsLst>
              <a:lin ang="5400000" scaled="1"/>
              <a:tileRect/>
            </a:gradFill>
            <a:ln w="9525" cap="flat" cmpd="sng">
              <a:solidFill>
                <a:srgbClr val="000066"/>
              </a:solidFill>
              <a:prstDash val="solid"/>
              <a:miter/>
              <a:headEnd type="none" w="med" len="med"/>
              <a:tailEnd type="none" w="med" len="med"/>
            </a:ln>
          </p:spPr>
          <p:txBody>
            <a:bodyPr lIns="182880" tIns="137160" rIns="182880" bIns="137160">
              <a:spAutoFit/>
            </a:bodyPr>
            <a:lstStyle/>
            <a:p>
              <a:pPr algn="ctr"/>
              <a:r>
                <a:rPr lang="en-US" altLang="zh-CN" sz="1400" b="1" dirty="0">
                  <a:solidFill>
                    <a:srgbClr val="FFFF00"/>
                  </a:solidFill>
                  <a:latin typeface="Arial" panose="020B0604020202020204" pitchFamily="34" charset="0"/>
                </a:rPr>
                <a:t>Trust</a:t>
              </a:r>
            </a:p>
          </p:txBody>
        </p:sp>
        <p:sp>
          <p:nvSpPr>
            <p:cNvPr id="61466" name="Text Box 52"/>
            <p:cNvSpPr txBox="1"/>
            <p:nvPr/>
          </p:nvSpPr>
          <p:spPr>
            <a:xfrm rot="244232">
              <a:off x="1995" y="2818"/>
              <a:ext cx="819" cy="446"/>
            </a:xfrm>
            <a:prstGeom prst="rect">
              <a:avLst/>
            </a:prstGeom>
            <a:gradFill rotWithShape="1">
              <a:gsLst>
                <a:gs pos="0">
                  <a:srgbClr val="FF9933"/>
                </a:gs>
                <a:gs pos="100000">
                  <a:srgbClr val="FFCC00"/>
                </a:gs>
              </a:gsLst>
              <a:lin ang="5400000" scaled="1"/>
              <a:tileRect/>
            </a:gradFill>
            <a:ln w="9525" cap="flat" cmpd="sng">
              <a:solidFill>
                <a:srgbClr val="FF9933"/>
              </a:solidFill>
              <a:prstDash val="solid"/>
              <a:miter/>
              <a:headEnd type="none" w="med" len="med"/>
              <a:tailEnd type="none" w="med" len="med"/>
            </a:ln>
          </p:spPr>
          <p:txBody>
            <a:bodyPr wrap="none" lIns="182880" tIns="137160" rIns="182880" bIns="137160">
              <a:spAutoFit/>
            </a:bodyPr>
            <a:lstStyle/>
            <a:p>
              <a:pPr algn="ctr"/>
              <a:r>
                <a:rPr lang="en-US" altLang="zh-CN" sz="1400" b="1" dirty="0">
                  <a:solidFill>
                    <a:srgbClr val="2826F5"/>
                  </a:solidFill>
                  <a:latin typeface="Arial" panose="020B0604020202020204" pitchFamily="34" charset="0"/>
                </a:rPr>
                <a:t>Legal &amp;</a:t>
              </a:r>
              <a:br>
                <a:rPr lang="en-US" altLang="zh-CN" sz="1400" b="1" dirty="0">
                  <a:solidFill>
                    <a:srgbClr val="2826F5"/>
                  </a:solidFill>
                  <a:latin typeface="Arial" panose="020B0604020202020204" pitchFamily="34" charset="0"/>
                </a:rPr>
              </a:br>
              <a:r>
                <a:rPr lang="en-US" altLang="zh-CN" sz="1400" b="1" dirty="0">
                  <a:solidFill>
                    <a:srgbClr val="2826F5"/>
                  </a:solidFill>
                  <a:latin typeface="Arial" panose="020B0604020202020204" pitchFamily="34" charset="0"/>
                </a:rPr>
                <a:t>Regulatory</a:t>
              </a:r>
            </a:p>
          </p:txBody>
        </p:sp>
        <p:sp>
          <p:nvSpPr>
            <p:cNvPr id="61467" name="Text Box 46"/>
            <p:cNvSpPr txBox="1"/>
            <p:nvPr/>
          </p:nvSpPr>
          <p:spPr>
            <a:xfrm>
              <a:off x="3923" y="3158"/>
              <a:ext cx="1104" cy="446"/>
            </a:xfrm>
            <a:prstGeom prst="rect">
              <a:avLst/>
            </a:prstGeom>
            <a:gradFill rotWithShape="1">
              <a:gsLst>
                <a:gs pos="0">
                  <a:srgbClr val="000066"/>
                </a:gs>
                <a:gs pos="100000">
                  <a:srgbClr val="0033CC"/>
                </a:gs>
              </a:gsLst>
              <a:lin ang="5400000" scaled="1"/>
              <a:tileRect/>
            </a:gradFill>
            <a:ln w="9525" cap="flat" cmpd="sng">
              <a:solidFill>
                <a:srgbClr val="000066"/>
              </a:solidFill>
              <a:prstDash val="solid"/>
              <a:miter/>
              <a:headEnd type="none" w="med" len="med"/>
              <a:tailEnd type="none" w="med" len="med"/>
            </a:ln>
          </p:spPr>
          <p:txBody>
            <a:bodyPr lIns="182880" tIns="137160" rIns="182880" bIns="137160">
              <a:spAutoFit/>
            </a:bodyPr>
            <a:lstStyle/>
            <a:p>
              <a:pPr algn="ctr"/>
              <a:r>
                <a:rPr lang="en-US" altLang="zh-CN" sz="1400" b="1" dirty="0">
                  <a:solidFill>
                    <a:srgbClr val="FFFF00"/>
                  </a:solidFill>
                  <a:latin typeface="Arial" panose="020B0604020202020204" pitchFamily="34" charset="0"/>
                </a:rPr>
                <a:t>Software Eng. Complexity</a:t>
              </a:r>
            </a:p>
          </p:txBody>
        </p:sp>
        <p:sp>
          <p:nvSpPr>
            <p:cNvPr id="61468" name="Text Box 54"/>
            <p:cNvSpPr txBox="1"/>
            <p:nvPr/>
          </p:nvSpPr>
          <p:spPr>
            <a:xfrm>
              <a:off x="2404" y="3430"/>
              <a:ext cx="1344" cy="446"/>
            </a:xfrm>
            <a:prstGeom prst="rect">
              <a:avLst/>
            </a:prstGeom>
            <a:solidFill>
              <a:srgbClr val="00FFFF"/>
            </a:solidFill>
            <a:ln w="9525" cap="flat" cmpd="sng">
              <a:solidFill>
                <a:srgbClr val="000066"/>
              </a:solidFill>
              <a:prstDash val="solid"/>
              <a:miter/>
              <a:headEnd type="none" w="med" len="med"/>
              <a:tailEnd type="none" w="med" len="med"/>
            </a:ln>
          </p:spPr>
          <p:txBody>
            <a:bodyPr lIns="182880" tIns="137160" rIns="182880" bIns="137160">
              <a:spAutoFit/>
            </a:bodyPr>
            <a:lstStyle/>
            <a:p>
              <a:pPr algn="ctr"/>
              <a:r>
                <a:rPr lang="en-US" altLang="zh-CN" sz="1400" b="1" dirty="0">
                  <a:solidFill>
                    <a:schemeClr val="tx1"/>
                  </a:solidFill>
                  <a:latin typeface="Arial" panose="020B0604020202020204" pitchFamily="34" charset="0"/>
                </a:rPr>
                <a:t>Programming Env. </a:t>
              </a:r>
              <a:br>
                <a:rPr lang="en-US" altLang="zh-CN" sz="1400" b="1" dirty="0">
                  <a:solidFill>
                    <a:schemeClr val="tx1"/>
                  </a:solidFill>
                  <a:latin typeface="Arial" panose="020B0604020202020204" pitchFamily="34" charset="0"/>
                </a:rPr>
              </a:br>
              <a:r>
                <a:rPr lang="en-US" altLang="zh-CN" sz="1400" b="1" dirty="0">
                  <a:solidFill>
                    <a:schemeClr val="tx1"/>
                  </a:solidFill>
                  <a:latin typeface="Arial" panose="020B0604020202020204" pitchFamily="34" charset="0"/>
                </a:rPr>
                <a:t>&amp; Application Dev.</a:t>
              </a:r>
            </a:p>
          </p:txBody>
        </p:sp>
      </p:grpSp>
      <p:sp>
        <p:nvSpPr>
          <p:cNvPr id="3" name="标题 2">
            <a:extLst>
              <a:ext uri="{FF2B5EF4-FFF2-40B4-BE49-F238E27FC236}">
                <a16:creationId xmlns:a16="http://schemas.microsoft.com/office/drawing/2014/main" id="{79B178C5-324E-CA43-8F57-A42BF54A9A34}"/>
              </a:ext>
            </a:extLst>
          </p:cNvPr>
          <p:cNvSpPr>
            <a:spLocks noGrp="1"/>
          </p:cNvSpPr>
          <p:nvPr>
            <p:ph type="title"/>
          </p:nvPr>
        </p:nvSpPr>
        <p:spPr>
          <a:xfrm>
            <a:off x="0" y="-27384"/>
            <a:ext cx="9144000" cy="1143000"/>
          </a:xfrm>
        </p:spPr>
        <p:txBody>
          <a:bodyPr/>
          <a:lstStyle/>
          <a:p>
            <a:r>
              <a:rPr lang="zh-CN" altLang="en-US" sz="4800" dirty="0">
                <a:solidFill>
                  <a:srgbClr val="2826F5"/>
                </a:solidFill>
              </a:rPr>
              <a:t>云计算的挑战</a:t>
            </a:r>
            <a:endParaRPr kumimoji="1" lang="zh-CN" altLang="en-US" sz="4800" dirty="0">
              <a:solidFill>
                <a:srgbClr val="2826F5"/>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S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988"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3" name="Picture 5" descr="CG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0"/>
            <a:ext cx="1042987"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4" name="Rectangle 11"/>
          <p:cNvSpPr>
            <a:spLocks noChangeArrowheads="1"/>
          </p:cNvSpPr>
          <p:nvPr/>
        </p:nvSpPr>
        <p:spPr bwMode="auto">
          <a:xfrm>
            <a:off x="1017" y="2515995"/>
            <a:ext cx="9107487"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vl="0" algn="ctr" fontAlgn="base" latinLnBrk="1">
              <a:spcBef>
                <a:spcPct val="0"/>
              </a:spcBef>
              <a:spcAft>
                <a:spcPct val="0"/>
              </a:spcAft>
            </a:pPr>
            <a:r>
              <a:rPr lang="zh-CN" altLang="en-US" sz="5400" b="1" dirty="0">
                <a:solidFill>
                  <a:srgbClr val="2826F5"/>
                </a:solidFill>
                <a:latin typeface="宋体" charset="0"/>
                <a:ea typeface="黑体" charset="0"/>
              </a:rPr>
              <a:t>第一章  分布式系统导论</a:t>
            </a:r>
            <a:endParaRPr kumimoji="0" lang="zh-CN" altLang="en-US" sz="5400" b="1" i="0" u="none" strike="noStrike" kern="1200" cap="none" spc="0" normalizeH="0" baseline="0" noProof="0" dirty="0">
              <a:ln>
                <a:noFill/>
              </a:ln>
              <a:solidFill>
                <a:srgbClr val="2826F5"/>
              </a:solidFill>
              <a:effectLst/>
              <a:uLnTx/>
              <a:uFillTx/>
              <a:latin typeface="宋体" charset="0"/>
              <a:ea typeface="黑体" charset="0"/>
            </a:endParaRPr>
          </a:p>
        </p:txBody>
      </p:sp>
    </p:spTree>
    <p:extLst>
      <p:ext uri="{BB962C8B-B14F-4D97-AF65-F5344CB8AC3E}">
        <p14:creationId xmlns:p14="http://schemas.microsoft.com/office/powerpoint/2010/main" val="3704185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2239EEA-9708-5D42-9FAD-B4B7192B13BC}"/>
              </a:ext>
            </a:extLst>
          </p:cNvPr>
          <p:cNvSpPr>
            <a:spLocks noGrp="1" noChangeArrowheads="1"/>
          </p:cNvSpPr>
          <p:nvPr>
            <p:ph type="title"/>
          </p:nvPr>
        </p:nvSpPr>
        <p:spPr>
          <a:xfrm>
            <a:off x="0" y="0"/>
            <a:ext cx="9144000" cy="1143000"/>
          </a:xfrm>
        </p:spPr>
        <p:txBody>
          <a:bodyPr/>
          <a:lstStyle/>
          <a:p>
            <a:r>
              <a:rPr lang="zh-CN" altLang="en-US" sz="4800"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
        <p:nvSpPr>
          <p:cNvPr id="9219" name="Rectangle 3" descr="Rectangle: Click to edit Master text styles&#10;Second level&#10;Third level&#10;Fourth level&#10;Fifth level"/>
          <p:cNvSpPr>
            <a:spLocks noGrp="1" noChangeArrowheads="1"/>
          </p:cNvSpPr>
          <p:nvPr>
            <p:ph idx="1"/>
          </p:nvPr>
        </p:nvSpPr>
        <p:spPr/>
        <p:txBody>
          <a:bodyPr>
            <a:normAutofit/>
          </a:bodyPr>
          <a:lstStyle/>
          <a:p>
            <a:pPr algn="just">
              <a:lnSpc>
                <a:spcPct val="120000"/>
              </a:lnSpc>
              <a:buFont typeface="Wingdings" panose="05000000000000000000" charset="0"/>
              <a:buChar char="p"/>
            </a:pPr>
            <a:r>
              <a:rPr lang="en-US" altLang="zh-CN" sz="3600" b="1" dirty="0">
                <a:latin typeface="SimHei" panose="02010609060101010101" pitchFamily="49" charset="-122"/>
                <a:ea typeface="SimHei" panose="02010609060101010101" pitchFamily="49" charset="-122"/>
              </a:rPr>
              <a:t> </a:t>
            </a:r>
            <a:r>
              <a:rPr lang="zh-CN" altLang="en-US" b="1" dirty="0">
                <a:latin typeface="SimHei" panose="02010609060101010101" pitchFamily="49" charset="-122"/>
                <a:ea typeface="SimHei" panose="02010609060101010101" pitchFamily="49" charset="-122"/>
              </a:rPr>
              <a:t>基本概念</a:t>
            </a:r>
            <a:endParaRPr lang="en-US" altLang="zh-CN" b="1" dirty="0">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分布式系统表现形式</a:t>
            </a:r>
          </a:p>
          <a:p>
            <a:pPr algn="just">
              <a:lnSpc>
                <a:spcPct val="120000"/>
              </a:lnSpc>
              <a:buFont typeface="Wingdings" panose="05000000000000000000" charset="0"/>
              <a:buChar char="p"/>
            </a:pPr>
            <a:r>
              <a:rPr lang="zh-CN" altLang="en-US" b="1" dirty="0">
                <a:solidFill>
                  <a:srgbClr val="FF0000"/>
                </a:solidFill>
                <a:latin typeface="SimHei" panose="02010609060101010101" pitchFamily="49" charset="-122"/>
                <a:ea typeface="SimHei" panose="02010609060101010101" pitchFamily="49" charset="-122"/>
              </a:rPr>
              <a:t> 分布式系统设计目标</a:t>
            </a:r>
            <a:endParaRPr lang="en-US" altLang="zh-CN" b="1" dirty="0">
              <a:solidFill>
                <a:srgbClr val="FF0000"/>
              </a:solidFill>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分布式系统性能度量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分布式系统设计关键技术</a:t>
            </a:r>
            <a:endParaRPr lang="zh-CN" altLang="zh-CN" b="1" dirty="0">
              <a:solidFill>
                <a:srgbClr val="08091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97152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37B186F-D20B-6C4A-9528-495CA4046680}"/>
              </a:ext>
            </a:extLst>
          </p:cNvPr>
          <p:cNvSpPr>
            <a:spLocks noGrp="1"/>
          </p:cNvSpPr>
          <p:nvPr>
            <p:ph type="title"/>
          </p:nvPr>
        </p:nvSpPr>
        <p:spPr>
          <a:xfrm>
            <a:off x="0" y="-27384"/>
            <a:ext cx="9144000" cy="1143000"/>
          </a:xfrm>
        </p:spPr>
        <p:txBody>
          <a:bodyPr/>
          <a:lstStyle/>
          <a:p>
            <a:r>
              <a:rPr lang="zh-CN" altLang="en-US" sz="4800" dirty="0">
                <a:solidFill>
                  <a:srgbClr val="2826F5"/>
                </a:solidFill>
              </a:rPr>
              <a:t>资源可访问</a:t>
            </a:r>
            <a:endParaRPr kumimoji="1" lang="zh-CN" altLang="en-US" sz="4800" dirty="0">
              <a:solidFill>
                <a:srgbClr val="2826F5"/>
              </a:solidFill>
            </a:endParaRPr>
          </a:p>
        </p:txBody>
      </p:sp>
      <p:sp>
        <p:nvSpPr>
          <p:cNvPr id="8" name="内容占位符 7">
            <a:extLst>
              <a:ext uri="{FF2B5EF4-FFF2-40B4-BE49-F238E27FC236}">
                <a16:creationId xmlns:a16="http://schemas.microsoft.com/office/drawing/2014/main" id="{B7E10B5D-EABC-0D4B-A998-C2717CC4CB67}"/>
              </a:ext>
            </a:extLst>
          </p:cNvPr>
          <p:cNvSpPr>
            <a:spLocks noGrp="1"/>
          </p:cNvSpPr>
          <p:nvPr>
            <p:ph idx="1"/>
          </p:nvPr>
        </p:nvSpPr>
        <p:spPr>
          <a:xfrm>
            <a:off x="179512" y="1268761"/>
            <a:ext cx="8229600" cy="2520280"/>
          </a:xfrm>
        </p:spPr>
        <p:txBody>
          <a:bodyPr/>
          <a:lstStyle/>
          <a:p>
            <a:r>
              <a:rPr lang="zh-CN" altLang="en-US" dirty="0">
                <a:latin typeface="Arial" panose="020B0604020202020204" pitchFamily="34" charset="0"/>
                <a:ea typeface="SimHei" panose="02010609060101010101" pitchFamily="49" charset="-122"/>
                <a:cs typeface="Arial" panose="020B0604020202020204" pitchFamily="34" charset="0"/>
              </a:rPr>
              <a:t>响应时间过长</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服务不稳定，时常宕机、网络阻塞等</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没有用户界面</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泄露个人隐私，在法律上的不可行</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37B186F-D20B-6C4A-9528-495CA4046680}"/>
              </a:ext>
            </a:extLst>
          </p:cNvPr>
          <p:cNvSpPr>
            <a:spLocks noGrp="1"/>
          </p:cNvSpPr>
          <p:nvPr>
            <p:ph type="title"/>
          </p:nvPr>
        </p:nvSpPr>
        <p:spPr>
          <a:xfrm>
            <a:off x="0" y="-27384"/>
            <a:ext cx="9144000" cy="1143000"/>
          </a:xfrm>
        </p:spPr>
        <p:txBody>
          <a:bodyPr/>
          <a:lstStyle/>
          <a:p>
            <a:r>
              <a:rPr lang="zh-CN" altLang="en-US" sz="4800" dirty="0">
                <a:solidFill>
                  <a:srgbClr val="2826F5"/>
                </a:solidFill>
              </a:rPr>
              <a:t>透明性</a:t>
            </a:r>
            <a:endParaRPr kumimoji="1" lang="zh-CN" altLang="en-US" sz="4800" dirty="0">
              <a:solidFill>
                <a:srgbClr val="2826F5"/>
              </a:solidFill>
            </a:endParaRPr>
          </a:p>
        </p:txBody>
      </p:sp>
      <p:sp>
        <p:nvSpPr>
          <p:cNvPr id="2" name="内容占位符 1">
            <a:extLst>
              <a:ext uri="{FF2B5EF4-FFF2-40B4-BE49-F238E27FC236}">
                <a16:creationId xmlns:a16="http://schemas.microsoft.com/office/drawing/2014/main" id="{2D1265E7-E950-174F-AD8A-ED6703F058B4}"/>
              </a:ext>
            </a:extLst>
          </p:cNvPr>
          <p:cNvSpPr>
            <a:spLocks noGrp="1"/>
          </p:cNvSpPr>
          <p:nvPr>
            <p:ph idx="1"/>
          </p:nvPr>
        </p:nvSpPr>
        <p:spPr>
          <a:xfrm>
            <a:off x="196142" y="1115616"/>
            <a:ext cx="8840353" cy="4761656"/>
          </a:xfrm>
        </p:spPr>
        <p:txBody>
          <a:bodyPr/>
          <a:lstStyle/>
          <a:p>
            <a:pPr eaLnBrk="1" fontAlgn="ctr" hangingPunct="1"/>
            <a:r>
              <a:rPr lang="zh-CN" altLang="zh-CN" sz="2800" b="1" dirty="0">
                <a:latin typeface="Arial" panose="020B0604020202020204" pitchFamily="34" charset="0"/>
                <a:ea typeface="SimHei" panose="02010609060101010101" pitchFamily="49" charset="-122"/>
                <a:cs typeface="Arial" panose="020B0604020202020204" pitchFamily="34" charset="0"/>
              </a:rPr>
              <a:t>访问</a:t>
            </a:r>
            <a:r>
              <a:rPr lang="zh-CN" altLang="en-US" sz="2800" b="1" dirty="0">
                <a:latin typeface="Arial" panose="020B0604020202020204" pitchFamily="34" charset="0"/>
                <a:ea typeface="SimHei" panose="02010609060101010101" pitchFamily="49" charset="-122"/>
                <a:cs typeface="Arial" panose="020B0604020202020204" pitchFamily="34" charset="0"/>
              </a:rPr>
              <a:t>：</a:t>
            </a:r>
            <a:r>
              <a:rPr lang="zh-CN"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隐藏数据表示形式</a:t>
            </a:r>
            <a:r>
              <a:rPr lang="zh-CN" altLang="zh-CN" sz="2800" dirty="0">
                <a:latin typeface="Arial" panose="020B0604020202020204" pitchFamily="34" charset="0"/>
                <a:ea typeface="SimHei" panose="02010609060101010101" pitchFamily="49" charset="-122"/>
                <a:cs typeface="Arial" panose="020B0604020202020204" pitchFamily="34" charset="0"/>
              </a:rPr>
              <a:t>的不同以及资源的访问方式的不同，例如提供</a:t>
            </a:r>
            <a:r>
              <a:rPr lang="en-US" altLang="zh-CN" sz="2800" dirty="0" err="1">
                <a:latin typeface="Arial" panose="020B0604020202020204" pitchFamily="34" charset="0"/>
                <a:ea typeface="SimHei" panose="02010609060101010101" pitchFamily="49" charset="-122"/>
                <a:cs typeface="Arial" panose="020B0604020202020204" pitchFamily="34" charset="0"/>
              </a:rPr>
              <a:t>sdk</a:t>
            </a:r>
            <a:endParaRPr lang="zh-CN" altLang="zh-CN" sz="2800" dirty="0">
              <a:latin typeface="Arial" panose="020B0604020202020204" pitchFamily="34" charset="0"/>
              <a:ea typeface="SimHei" panose="02010609060101010101" pitchFamily="49" charset="-122"/>
              <a:cs typeface="Arial" panose="020B0604020202020204" pitchFamily="34" charset="0"/>
            </a:endParaRPr>
          </a:p>
          <a:p>
            <a:pPr eaLnBrk="1" fontAlgn="ctr" hangingPunct="1"/>
            <a:r>
              <a:rPr lang="zh-CN" altLang="zh-CN" sz="2800" b="1" dirty="0">
                <a:latin typeface="Arial" panose="020B0604020202020204" pitchFamily="34" charset="0"/>
                <a:ea typeface="SimHei" panose="02010609060101010101" pitchFamily="49" charset="-122"/>
                <a:cs typeface="Arial" panose="020B0604020202020204" pitchFamily="34" charset="0"/>
              </a:rPr>
              <a:t>位置</a:t>
            </a:r>
            <a:r>
              <a:rPr lang="zh-CN" altLang="en-US" sz="2800" b="1" dirty="0">
                <a:latin typeface="Arial" panose="020B0604020202020204" pitchFamily="34" charset="0"/>
                <a:ea typeface="SimHei" panose="02010609060101010101" pitchFamily="49" charset="-122"/>
                <a:cs typeface="Arial" panose="020B0604020202020204" pitchFamily="34" charset="0"/>
              </a:rPr>
              <a:t>：</a:t>
            </a:r>
            <a:r>
              <a:rPr lang="zh-CN"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隐藏资源的实际位置</a:t>
            </a:r>
            <a:r>
              <a:rPr lang="zh-CN" altLang="zh-CN" sz="2800" dirty="0">
                <a:latin typeface="Arial" panose="020B0604020202020204" pitchFamily="34" charset="0"/>
                <a:ea typeface="SimHei" panose="02010609060101010101" pitchFamily="49" charset="-122"/>
                <a:cs typeface="Arial" panose="020B0604020202020204" pitchFamily="34" charset="0"/>
              </a:rPr>
              <a:t>，如文件下载，不会开放文件的真实物理地址</a:t>
            </a:r>
          </a:p>
          <a:p>
            <a:pPr eaLnBrk="1" fontAlgn="ctr" hangingPunct="1"/>
            <a:r>
              <a:rPr lang="zh-CN" altLang="zh-CN" sz="2800" b="1" dirty="0">
                <a:latin typeface="Arial" panose="020B0604020202020204" pitchFamily="34" charset="0"/>
                <a:ea typeface="SimHei" panose="02010609060101010101" pitchFamily="49" charset="-122"/>
                <a:cs typeface="Arial" panose="020B0604020202020204" pitchFamily="34" charset="0"/>
              </a:rPr>
              <a:t>迁移</a:t>
            </a:r>
            <a:r>
              <a:rPr lang="zh-CN" altLang="en-US" sz="2800" b="1" dirty="0">
                <a:latin typeface="Arial" panose="020B0604020202020204" pitchFamily="34" charset="0"/>
                <a:ea typeface="SimHei" panose="02010609060101010101" pitchFamily="49" charset="-122"/>
                <a:cs typeface="Arial" panose="020B0604020202020204" pitchFamily="34" charset="0"/>
              </a:rPr>
              <a:t>：</a:t>
            </a:r>
            <a:r>
              <a:rPr lang="zh-CN" altLang="zh-CN" sz="2800" dirty="0">
                <a:latin typeface="Arial" panose="020B0604020202020204" pitchFamily="34" charset="0"/>
                <a:ea typeface="SimHei" panose="02010609060101010101" pitchFamily="49" charset="-122"/>
                <a:cs typeface="Arial" panose="020B0604020202020204" pitchFamily="34" charset="0"/>
              </a:rPr>
              <a:t>隐藏资源的访问过程中，</a:t>
            </a:r>
            <a:r>
              <a:rPr lang="zh-CN"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资源是否迁移到了其他地方</a:t>
            </a:r>
            <a:r>
              <a:rPr lang="zh-CN" altLang="zh-CN" sz="2800" dirty="0">
                <a:latin typeface="Arial" panose="020B0604020202020204" pitchFamily="34" charset="0"/>
                <a:ea typeface="SimHei" panose="02010609060101010101" pitchFamily="49" charset="-122"/>
                <a:cs typeface="Arial" panose="020B0604020202020204" pitchFamily="34" charset="0"/>
              </a:rPr>
              <a:t>，如主备切换需要对资源访问者透明</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eaLnBrk="1" fontAlgn="ctr" hangingPunct="1"/>
            <a:r>
              <a:rPr lang="zh-CN" altLang="zh-CN" sz="2800" b="1" dirty="0">
                <a:latin typeface="Arial" panose="020B0604020202020204" pitchFamily="34" charset="0"/>
                <a:ea typeface="SimHei" panose="02010609060101010101" pitchFamily="49" charset="-122"/>
                <a:cs typeface="Arial" panose="020B0604020202020204" pitchFamily="34" charset="0"/>
              </a:rPr>
              <a:t>复制</a:t>
            </a:r>
            <a:r>
              <a:rPr lang="zh-CN" altLang="en-US" sz="2800" b="1" dirty="0">
                <a:latin typeface="Arial" panose="020B0604020202020204" pitchFamily="34" charset="0"/>
                <a:ea typeface="SimHei" panose="02010609060101010101" pitchFamily="49" charset="-122"/>
                <a:cs typeface="Arial" panose="020B0604020202020204" pitchFamily="34" charset="0"/>
              </a:rPr>
              <a:t>：</a:t>
            </a:r>
            <a:r>
              <a:rPr lang="zh-CN" altLang="zh-CN" sz="2800" dirty="0">
                <a:latin typeface="Arial" panose="020B0604020202020204" pitchFamily="34" charset="0"/>
                <a:ea typeface="SimHei" panose="02010609060101010101" pitchFamily="49" charset="-122"/>
                <a:cs typeface="Arial" panose="020B0604020202020204" pitchFamily="34" charset="0"/>
              </a:rPr>
              <a:t>隐藏资源是否进行复制，例如</a:t>
            </a:r>
            <a:r>
              <a:rPr lang="en-US" altLang="zh-CN" sz="2800" dirty="0">
                <a:latin typeface="Arial" panose="020B0604020202020204" pitchFamily="34" charset="0"/>
                <a:ea typeface="SimHei" panose="02010609060101010101" pitchFamily="49" charset="-122"/>
                <a:cs typeface="Arial" panose="020B0604020202020204" pitchFamily="34" charset="0"/>
              </a:rPr>
              <a:t>DNS</a:t>
            </a:r>
            <a:r>
              <a:rPr lang="zh-CN" altLang="zh-CN" sz="2800" dirty="0">
                <a:latin typeface="Arial" panose="020B0604020202020204" pitchFamily="34" charset="0"/>
                <a:ea typeface="SimHei" panose="02010609060101010101" pitchFamily="49" charset="-122"/>
                <a:cs typeface="Arial" panose="020B0604020202020204" pitchFamily="34" charset="0"/>
              </a:rPr>
              <a:t>缓存是否存在对于访问者是透明的</a:t>
            </a:r>
          </a:p>
          <a:p>
            <a:pPr eaLnBrk="1" fontAlgn="ctr" hangingPunct="1"/>
            <a:r>
              <a:rPr lang="zh-CN" altLang="zh-CN" sz="2800" b="1" dirty="0">
                <a:latin typeface="Arial" panose="020B0604020202020204" pitchFamily="34" charset="0"/>
                <a:ea typeface="SimHei" panose="02010609060101010101" pitchFamily="49" charset="-122"/>
                <a:cs typeface="Arial" panose="020B0604020202020204" pitchFamily="34" charset="0"/>
              </a:rPr>
              <a:t>并发</a:t>
            </a:r>
            <a:r>
              <a:rPr lang="zh-CN" altLang="en-US" sz="2800" b="1" dirty="0">
                <a:latin typeface="Arial" panose="020B0604020202020204" pitchFamily="34" charset="0"/>
                <a:ea typeface="SimHei" panose="02010609060101010101" pitchFamily="49" charset="-122"/>
                <a:cs typeface="Arial" panose="020B0604020202020204" pitchFamily="34" charset="0"/>
              </a:rPr>
              <a:t>：</a:t>
            </a:r>
            <a:r>
              <a:rPr lang="zh-CN" altLang="zh-CN" sz="2800" dirty="0">
                <a:latin typeface="Arial" panose="020B0604020202020204" pitchFamily="34" charset="0"/>
                <a:ea typeface="SimHei" panose="02010609060101010101" pitchFamily="49" charset="-122"/>
                <a:cs typeface="Arial" panose="020B0604020202020204" pitchFamily="34" charset="0"/>
              </a:rPr>
              <a:t>隐藏资源</a:t>
            </a:r>
            <a:r>
              <a:rPr lang="zh-CN"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是否</a:t>
            </a:r>
            <a:r>
              <a:rPr lang="zh-CN" altLang="zh-CN" sz="2800" dirty="0">
                <a:latin typeface="Arial" panose="020B0604020202020204" pitchFamily="34" charset="0"/>
                <a:ea typeface="SimHei" panose="02010609060101010101" pitchFamily="49" charset="-122"/>
                <a:cs typeface="Arial" panose="020B0604020202020204" pitchFamily="34" charset="0"/>
              </a:rPr>
              <a:t>由若干相互竞争的用户</a:t>
            </a:r>
            <a:r>
              <a:rPr lang="zh-CN"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共享</a:t>
            </a:r>
          </a:p>
          <a:p>
            <a:pPr eaLnBrk="1" fontAlgn="ctr" hangingPunct="1"/>
            <a:r>
              <a:rPr lang="zh-CN" altLang="zh-CN" sz="2800" b="1" dirty="0">
                <a:latin typeface="Arial" panose="020B0604020202020204" pitchFamily="34" charset="0"/>
                <a:ea typeface="SimHei" panose="02010609060101010101" pitchFamily="49" charset="-122"/>
                <a:cs typeface="Arial" panose="020B0604020202020204" pitchFamily="34" charset="0"/>
              </a:rPr>
              <a:t>故障</a:t>
            </a:r>
            <a:r>
              <a:rPr lang="zh-CN" altLang="en-US" sz="2800" b="1" dirty="0">
                <a:latin typeface="Arial" panose="020B0604020202020204" pitchFamily="34" charset="0"/>
                <a:ea typeface="SimHei" panose="02010609060101010101" pitchFamily="49" charset="-122"/>
                <a:cs typeface="Arial" panose="020B0604020202020204" pitchFamily="34" charset="0"/>
              </a:rPr>
              <a:t>：</a:t>
            </a:r>
            <a:r>
              <a:rPr lang="zh-CN" altLang="zh-CN" sz="2800" dirty="0">
                <a:latin typeface="Arial" panose="020B0604020202020204" pitchFamily="34" charset="0"/>
                <a:ea typeface="SimHei" panose="02010609060101010101" pitchFamily="49" charset="-122"/>
                <a:cs typeface="Arial" panose="020B0604020202020204" pitchFamily="34" charset="0"/>
              </a:rPr>
              <a:t>隐藏资源的故障和恢复</a:t>
            </a:r>
          </a:p>
        </p:txBody>
      </p:sp>
    </p:spTree>
    <p:extLst>
      <p:ext uri="{BB962C8B-B14F-4D97-AF65-F5344CB8AC3E}">
        <p14:creationId xmlns:p14="http://schemas.microsoft.com/office/powerpoint/2010/main" val="2397160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6">
            <a:extLst>
              <a:ext uri="{FF2B5EF4-FFF2-40B4-BE49-F238E27FC236}">
                <a16:creationId xmlns:a16="http://schemas.microsoft.com/office/drawing/2014/main" id="{5DE60C3E-74FC-1147-A73C-C12DAD98E9A5}"/>
              </a:ext>
            </a:extLst>
          </p:cNvPr>
          <p:cNvSpPr>
            <a:spLocks noGrp="1"/>
          </p:cNvSpPr>
          <p:nvPr>
            <p:ph type="title"/>
          </p:nvPr>
        </p:nvSpPr>
        <p:spPr>
          <a:xfrm>
            <a:off x="0" y="-27384"/>
            <a:ext cx="9144000" cy="1143000"/>
          </a:xfrm>
        </p:spPr>
        <p:txBody>
          <a:bodyPr/>
          <a:lstStyle/>
          <a:p>
            <a:r>
              <a:rPr lang="zh-CN" altLang="en-US" sz="4800" dirty="0">
                <a:solidFill>
                  <a:srgbClr val="2826F5"/>
                </a:solidFill>
              </a:rPr>
              <a:t>开放性</a:t>
            </a:r>
            <a:endParaRPr kumimoji="1" lang="zh-CN" altLang="en-US" sz="4800" dirty="0">
              <a:solidFill>
                <a:srgbClr val="2826F5"/>
              </a:solidFill>
            </a:endParaRPr>
          </a:p>
        </p:txBody>
      </p:sp>
      <p:sp>
        <p:nvSpPr>
          <p:cNvPr id="18" name="内容占位符 17">
            <a:extLst>
              <a:ext uri="{FF2B5EF4-FFF2-40B4-BE49-F238E27FC236}">
                <a16:creationId xmlns:a16="http://schemas.microsoft.com/office/drawing/2014/main" id="{0580047E-F77B-DE4F-85DC-206EFF1F64F1}"/>
              </a:ext>
            </a:extLst>
          </p:cNvPr>
          <p:cNvSpPr>
            <a:spLocks noGrp="1"/>
          </p:cNvSpPr>
          <p:nvPr>
            <p:ph idx="1"/>
          </p:nvPr>
        </p:nvSpPr>
        <p:spPr>
          <a:xfrm>
            <a:off x="179512" y="1166018"/>
            <a:ext cx="8856984" cy="5503342"/>
          </a:xfrm>
        </p:spPr>
        <p:txBody>
          <a:bodyPr/>
          <a:lstStyle/>
          <a:p>
            <a:r>
              <a:rPr lang="zh-CN" altLang="en-US" sz="2400" b="1" dirty="0">
                <a:latin typeface="Arial" panose="020B0604020202020204" pitchFamily="34" charset="0"/>
                <a:ea typeface="SimHei" panose="02010609060101010101" pitchFamily="49" charset="-122"/>
                <a:cs typeface="Arial" panose="020B0604020202020204" pitchFamily="34" charset="0"/>
              </a:rPr>
              <a:t>定义</a:t>
            </a:r>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完整</a:t>
            </a:r>
            <a:r>
              <a:rPr lang="zh-CN" altLang="en-US" sz="2400" b="1" dirty="0">
                <a:latin typeface="Arial" panose="020B0604020202020204" pitchFamily="34" charset="0"/>
                <a:ea typeface="SimHei" panose="02010609060101010101" pitchFamily="49" charset="-122"/>
                <a:cs typeface="Arial" panose="020B0604020202020204" pitchFamily="34" charset="0"/>
              </a:rPr>
              <a:t>且</a:t>
            </a:r>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中立</a:t>
            </a:r>
            <a:r>
              <a:rPr lang="zh-CN" altLang="en-US" sz="2400" b="1" dirty="0">
                <a:latin typeface="Arial" panose="020B0604020202020204" pitchFamily="34" charset="0"/>
                <a:ea typeface="SimHei" panose="02010609060101010101" pitchFamily="49" charset="-122"/>
                <a:cs typeface="Arial" panose="020B0604020202020204" pitchFamily="34" charset="0"/>
              </a:rPr>
              <a:t>的接口</a:t>
            </a:r>
            <a:endParaRPr lang="en-US" altLang="zh-CN" sz="2400" b="1"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latin typeface="Arial" panose="020B0604020202020204" pitchFamily="34" charset="0"/>
                <a:ea typeface="SimHei" panose="02010609060101010101" pitchFamily="49" charset="-122"/>
                <a:cs typeface="Arial" panose="020B0604020202020204" pitchFamily="34" charset="0"/>
              </a:rPr>
              <a:t>完整意味着接口实现不可缺少的全部规定</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latin typeface="Arial" panose="020B0604020202020204" pitchFamily="34" charset="0"/>
                <a:ea typeface="SimHei" panose="02010609060101010101" pitchFamily="49" charset="-122"/>
                <a:cs typeface="Arial" panose="020B0604020202020204" pitchFamily="34" charset="0"/>
              </a:rPr>
              <a:t>不完整意味着开发者需要添加特定一些细节</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中立</a:t>
            </a:r>
            <a:r>
              <a:rPr lang="zh-CN" altLang="en-US" sz="2000" dirty="0">
                <a:latin typeface="Arial" panose="020B0604020202020204" pitchFamily="34" charset="0"/>
                <a:ea typeface="SimHei" panose="02010609060101010101" pitchFamily="49" charset="-122"/>
                <a:cs typeface="Arial" panose="020B0604020202020204" pitchFamily="34" charset="0"/>
              </a:rPr>
              <a:t>意味着接口定义不涉及如何实现的内容</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r>
              <a:rPr lang="zh-CN" altLang="en-US" sz="2400" b="1" dirty="0">
                <a:latin typeface="Arial" panose="020B0604020202020204" pitchFamily="34" charset="0"/>
                <a:ea typeface="SimHei" panose="02010609060101010101" pitchFamily="49" charset="-122"/>
                <a:cs typeface="Arial" panose="020B0604020202020204" pitchFamily="34" charset="0"/>
              </a:rPr>
              <a:t>互操作性</a:t>
            </a:r>
            <a:endParaRPr lang="en-US" altLang="zh-CN" sz="2400" b="1"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定义</a:t>
            </a:r>
            <a:r>
              <a:rPr lang="zh-CN" altLang="en-US" sz="2000" dirty="0">
                <a:latin typeface="Arial" panose="020B0604020202020204" pitchFamily="34" charset="0"/>
                <a:ea typeface="SimHei" panose="02010609060101010101" pitchFamily="49" charset="-122"/>
                <a:cs typeface="Arial" panose="020B0604020202020204" pitchFamily="34" charset="0"/>
              </a:rPr>
              <a:t>：来自不同厂商的系统和组件可以在何种程度上共存和相互配合</a:t>
            </a:r>
          </a:p>
          <a:p>
            <a:pPr lvl="1"/>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标签框架案例</a:t>
            </a:r>
            <a:r>
              <a:rPr lang="zh-CN" altLang="en-US" sz="2000" dirty="0">
                <a:latin typeface="Arial" panose="020B0604020202020204" pitchFamily="34" charset="0"/>
                <a:ea typeface="SimHei" panose="02010609060101010101" pitchFamily="49" charset="-122"/>
                <a:cs typeface="Arial" panose="020B0604020202020204" pitchFamily="34" charset="0"/>
              </a:rPr>
              <a:t>：一份数据，一次</a:t>
            </a:r>
            <a:r>
              <a:rPr lang="en-US" altLang="zh-CN" sz="2000" dirty="0">
                <a:latin typeface="Arial" panose="020B0604020202020204" pitchFamily="34" charset="0"/>
                <a:ea typeface="SimHei" panose="02010609060101010101" pitchFamily="49" charset="-122"/>
                <a:cs typeface="Arial" panose="020B0604020202020204" pitchFamily="34" charset="0"/>
              </a:rPr>
              <a:t>MR</a:t>
            </a:r>
            <a:r>
              <a:rPr lang="zh-CN" altLang="en-US" sz="2000" dirty="0">
                <a:latin typeface="Arial" panose="020B0604020202020204" pitchFamily="34" charset="0"/>
                <a:ea typeface="SimHei" panose="02010609060101010101" pitchFamily="49" charset="-122"/>
                <a:cs typeface="Arial" panose="020B0604020202020204" pitchFamily="34" charset="0"/>
              </a:rPr>
              <a:t>实现各个合作厂商的标签功能，框架定义接口，合作商提供实现</a:t>
            </a:r>
          </a:p>
          <a:p>
            <a:r>
              <a:rPr lang="zh-CN" altLang="en-US" sz="2400" b="1" dirty="0">
                <a:latin typeface="Arial" panose="020B0604020202020204" pitchFamily="34" charset="0"/>
                <a:ea typeface="SimHei" panose="02010609060101010101" pitchFamily="49" charset="-122"/>
                <a:cs typeface="Arial" panose="020B0604020202020204" pitchFamily="34" charset="0"/>
              </a:rPr>
              <a:t>策略与机制分离</a:t>
            </a:r>
          </a:p>
          <a:p>
            <a:pPr lvl="1"/>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机制</a:t>
            </a:r>
            <a:r>
              <a:rPr lang="zh-CN" altLang="en-US" sz="2000" dirty="0">
                <a:latin typeface="Arial" panose="020B0604020202020204" pitchFamily="34" charset="0"/>
                <a:ea typeface="SimHei" panose="02010609060101010101" pitchFamily="49" charset="-122"/>
                <a:cs typeface="Arial" panose="020B0604020202020204" pitchFamily="34" charset="0"/>
              </a:rPr>
              <a:t>是组件之间的结构关系和运行方式</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策略</a:t>
            </a:r>
            <a:r>
              <a:rPr lang="zh-CN" altLang="en-US" sz="2000" dirty="0">
                <a:latin typeface="Arial" panose="020B0604020202020204" pitchFamily="34" charset="0"/>
                <a:ea typeface="SimHei" panose="02010609060101010101" pitchFamily="49" charset="-122"/>
                <a:cs typeface="Arial" panose="020B0604020202020204" pitchFamily="34" charset="0"/>
              </a:rPr>
              <a:t>是“机制”具体实现某些特定场景的一些可定制化的配置组合</a:t>
            </a:r>
          </a:p>
          <a:p>
            <a:pPr lvl="1"/>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假分离</a:t>
            </a:r>
            <a:r>
              <a:rPr lang="zh-CN" altLang="en-US" sz="2000" dirty="0">
                <a:latin typeface="Arial" panose="020B0604020202020204" pitchFamily="34" charset="0"/>
                <a:ea typeface="SimHei" panose="02010609060101010101" pitchFamily="49" charset="-122"/>
                <a:cs typeface="Arial" panose="020B0604020202020204" pitchFamily="34" charset="0"/>
              </a:rPr>
              <a:t>：逻辑上分离，但实现上可能仍然是一个整体</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真分离</a:t>
            </a:r>
            <a:r>
              <a:rPr lang="zh-CN" altLang="en-US" sz="2000" dirty="0">
                <a:latin typeface="Arial" panose="020B0604020202020204" pitchFamily="34" charset="0"/>
                <a:ea typeface="SimHei" panose="02010609060101010101" pitchFamily="49" charset="-122"/>
                <a:cs typeface="Arial" panose="020B0604020202020204" pitchFamily="34" charset="0"/>
              </a:rPr>
              <a:t>：例如浏览器插件，针对缓存机制自定义一些策略</a:t>
            </a:r>
            <a:endParaRPr lang="en-US" altLang="zh-CN" sz="2000" dirty="0">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6332838B-9B04-594F-981E-5BA6727F4653}"/>
              </a:ext>
            </a:extLst>
          </p:cNvPr>
          <p:cNvSpPr>
            <a:spLocks noGrp="1"/>
          </p:cNvSpPr>
          <p:nvPr>
            <p:ph type="title"/>
          </p:nvPr>
        </p:nvSpPr>
        <p:spPr>
          <a:xfrm>
            <a:off x="0" y="0"/>
            <a:ext cx="9144000" cy="1143000"/>
          </a:xfrm>
        </p:spPr>
        <p:txBody>
          <a:bodyPr/>
          <a:lstStyle/>
          <a:p>
            <a:r>
              <a:rPr kumimoji="1" lang="zh-CN" altLang="en-US" sz="4800" dirty="0">
                <a:solidFill>
                  <a:srgbClr val="2826F5"/>
                </a:solidFill>
              </a:rPr>
              <a:t>可扩展性</a:t>
            </a:r>
          </a:p>
        </p:txBody>
      </p:sp>
      <p:sp>
        <p:nvSpPr>
          <p:cNvPr id="12" name="内容占位符 11">
            <a:extLst>
              <a:ext uri="{FF2B5EF4-FFF2-40B4-BE49-F238E27FC236}">
                <a16:creationId xmlns:a16="http://schemas.microsoft.com/office/drawing/2014/main" id="{94C2A383-D857-944A-9FD4-BCD0C3E77913}"/>
              </a:ext>
            </a:extLst>
          </p:cNvPr>
          <p:cNvSpPr>
            <a:spLocks noGrp="1"/>
          </p:cNvSpPr>
          <p:nvPr>
            <p:ph idx="1"/>
          </p:nvPr>
        </p:nvSpPr>
        <p:spPr>
          <a:xfrm>
            <a:off x="179512" y="1123177"/>
            <a:ext cx="8784976" cy="5598298"/>
          </a:xfrm>
        </p:spPr>
        <p:txBody>
          <a:bodyPr/>
          <a:lstStyle/>
          <a:p>
            <a:r>
              <a:rPr lang="zh-CN" altLang="en-US" dirty="0"/>
              <a:t>可扩展内容</a:t>
            </a:r>
          </a:p>
          <a:p>
            <a:pPr lvl="1" eaLnBrk="1" fontAlgn="ctr" hangingPunct="1"/>
            <a:r>
              <a:rPr lang="zh-CN" altLang="zh-CN" dirty="0"/>
              <a:t>规模可扩展</a:t>
            </a:r>
            <a:r>
              <a:rPr lang="zh-CN" altLang="en-US" dirty="0"/>
              <a:t>：</a:t>
            </a:r>
            <a:r>
              <a:rPr lang="zh-CN" altLang="zh-CN" dirty="0"/>
              <a:t>更多的用户和资源加入系统</a:t>
            </a:r>
          </a:p>
          <a:p>
            <a:pPr lvl="1" eaLnBrk="1" fontAlgn="ctr" hangingPunct="1"/>
            <a:r>
              <a:rPr lang="zh-CN" altLang="zh-CN" dirty="0"/>
              <a:t>地域可扩展</a:t>
            </a:r>
            <a:r>
              <a:rPr lang="zh-CN" altLang="en-US" dirty="0"/>
              <a:t>：</a:t>
            </a:r>
            <a:r>
              <a:rPr lang="zh-CN" altLang="zh-CN" dirty="0"/>
              <a:t>多地容灾</a:t>
            </a:r>
          </a:p>
          <a:p>
            <a:pPr lvl="1" eaLnBrk="1" fontAlgn="ctr" hangingPunct="1"/>
            <a:r>
              <a:rPr lang="zh-CN" altLang="zh-CN" dirty="0"/>
              <a:t>管理可扩展</a:t>
            </a:r>
            <a:r>
              <a:rPr lang="zh-CN" altLang="en-US" dirty="0"/>
              <a:t>：</a:t>
            </a:r>
            <a:r>
              <a:rPr lang="zh-CN" altLang="zh-CN" dirty="0"/>
              <a:t>跨多个独立机构仍然可管理</a:t>
            </a:r>
          </a:p>
          <a:p>
            <a:r>
              <a:rPr lang="zh-CN" altLang="en-US" dirty="0"/>
              <a:t>扩展技术</a:t>
            </a:r>
          </a:p>
          <a:p>
            <a:pPr lvl="1" eaLnBrk="1" fontAlgn="ctr" hangingPunct="1"/>
            <a:r>
              <a:rPr lang="zh-CN" altLang="zh-CN" dirty="0"/>
              <a:t>隐藏通信等待时间</a:t>
            </a:r>
            <a:r>
              <a:rPr lang="zh-CN" altLang="en-US" dirty="0"/>
              <a:t>：</a:t>
            </a:r>
            <a:r>
              <a:rPr lang="zh-CN" altLang="zh-CN" dirty="0"/>
              <a:t>异步通信，</a:t>
            </a:r>
            <a:r>
              <a:rPr lang="en-US" altLang="zh-CN" dirty="0"/>
              <a:t>ajax</a:t>
            </a:r>
            <a:endParaRPr lang="zh-CN" altLang="zh-CN" dirty="0"/>
          </a:p>
          <a:p>
            <a:pPr lvl="1" eaLnBrk="1" fontAlgn="ctr" hangingPunct="1"/>
            <a:r>
              <a:rPr lang="zh-CN" altLang="zh-CN" dirty="0"/>
              <a:t>分布技术</a:t>
            </a:r>
            <a:r>
              <a:rPr lang="zh-CN" altLang="en-US" dirty="0"/>
              <a:t>：</a:t>
            </a:r>
            <a:r>
              <a:rPr lang="zh-CN" altLang="zh-CN" dirty="0"/>
              <a:t>把组件拆分成多个部分然后分布到系统中去。</a:t>
            </a:r>
            <a:r>
              <a:rPr lang="en-US" altLang="zh-CN" dirty="0"/>
              <a:t>DNS</a:t>
            </a:r>
            <a:r>
              <a:rPr lang="zh-CN" altLang="zh-CN" dirty="0"/>
              <a:t>服务器</a:t>
            </a:r>
          </a:p>
          <a:p>
            <a:pPr lvl="1" eaLnBrk="1" fontAlgn="ctr" hangingPunct="1"/>
            <a:r>
              <a:rPr lang="zh-CN" altLang="zh-CN" dirty="0"/>
              <a:t>复制和缓存</a:t>
            </a:r>
          </a:p>
          <a:p>
            <a:pPr lvl="2" eaLnBrk="1" fontAlgn="ctr" hangingPunct="1"/>
            <a:r>
              <a:rPr lang="zh-CN" altLang="zh-CN" dirty="0"/>
              <a:t>优点：增加可用性，有助于负载均衡</a:t>
            </a:r>
            <a:endParaRPr lang="en-US" altLang="zh-CN" dirty="0"/>
          </a:p>
          <a:p>
            <a:pPr lvl="2" eaLnBrk="1" fontAlgn="ctr" hangingPunct="1"/>
            <a:r>
              <a:rPr lang="zh-CN" altLang="zh-CN" dirty="0"/>
              <a:t>缺点：数据有</a:t>
            </a:r>
            <a:r>
              <a:rPr lang="zh-CN" altLang="en-US" dirty="0"/>
              <a:t>时</a:t>
            </a:r>
            <a:r>
              <a:rPr lang="zh-CN" altLang="zh-CN" dirty="0"/>
              <a:t>效性，因此有一致性问题</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2239EEA-9708-5D42-9FAD-B4B7192B13BC}"/>
              </a:ext>
            </a:extLst>
          </p:cNvPr>
          <p:cNvSpPr>
            <a:spLocks noGrp="1" noChangeArrowheads="1"/>
          </p:cNvSpPr>
          <p:nvPr>
            <p:ph type="title"/>
          </p:nvPr>
        </p:nvSpPr>
        <p:spPr>
          <a:xfrm>
            <a:off x="0" y="-27384"/>
            <a:ext cx="9144000" cy="1143000"/>
          </a:xfrm>
        </p:spPr>
        <p:txBody>
          <a:bodyPr/>
          <a:lstStyle/>
          <a:p>
            <a:r>
              <a:rPr lang="zh-CN" altLang="en-US" sz="4800"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
        <p:nvSpPr>
          <p:cNvPr id="9219" name="Rectangle 3" descr="Rectangle: Click to edit Master text styles&#10;Second level&#10;Third level&#10;Fourth level&#10;Fifth level"/>
          <p:cNvSpPr>
            <a:spLocks noGrp="1" noChangeArrowheads="1"/>
          </p:cNvSpPr>
          <p:nvPr>
            <p:ph idx="1"/>
          </p:nvPr>
        </p:nvSpPr>
        <p:spPr/>
        <p:txBody>
          <a:bodyPr>
            <a:normAutofit/>
          </a:bodyPr>
          <a:lstStyle/>
          <a:p>
            <a:pPr algn="just">
              <a:lnSpc>
                <a:spcPct val="120000"/>
              </a:lnSpc>
              <a:buFont typeface="Wingdings" panose="05000000000000000000" charset="0"/>
              <a:buChar char="p"/>
            </a:pPr>
            <a:r>
              <a:rPr lang="en-US" altLang="zh-CN" sz="3600" b="1" dirty="0">
                <a:latin typeface="SimHei" panose="02010609060101010101" pitchFamily="49" charset="-122"/>
                <a:ea typeface="SimHei" panose="02010609060101010101" pitchFamily="49" charset="-122"/>
              </a:rPr>
              <a:t> </a:t>
            </a:r>
            <a:r>
              <a:rPr lang="zh-CN" altLang="en-US" b="1" dirty="0">
                <a:latin typeface="SimHei" panose="02010609060101010101" pitchFamily="49" charset="-122"/>
                <a:ea typeface="SimHei" panose="02010609060101010101" pitchFamily="49" charset="-122"/>
              </a:rPr>
              <a:t>基本概念</a:t>
            </a:r>
            <a:endParaRPr lang="en-US" altLang="zh-CN" b="1" dirty="0">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分布式系统表现形式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分布式系统设计目标</a:t>
            </a:r>
            <a:endParaRPr lang="en-US" altLang="zh-CN" b="1" dirty="0">
              <a:solidFill>
                <a:srgbClr val="080910"/>
              </a:solidFill>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FF0000"/>
                </a:solidFill>
                <a:latin typeface="SimHei" panose="02010609060101010101" pitchFamily="49" charset="-122"/>
                <a:ea typeface="SimHei" panose="02010609060101010101" pitchFamily="49" charset="-122"/>
              </a:rPr>
              <a:t> 分布式系统性能度量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分布式系统设计关键技术</a:t>
            </a:r>
            <a:endParaRPr lang="zh-CN" altLang="zh-CN" b="1" dirty="0">
              <a:solidFill>
                <a:srgbClr val="08091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13429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E36B6DF-18FF-B94E-80A3-B07D7ACA4A72}"/>
              </a:ext>
            </a:extLst>
          </p:cNvPr>
          <p:cNvSpPr>
            <a:spLocks noGrp="1"/>
          </p:cNvSpPr>
          <p:nvPr>
            <p:ph type="title"/>
          </p:nvPr>
        </p:nvSpPr>
        <p:spPr>
          <a:xfrm>
            <a:off x="0" y="-27384"/>
            <a:ext cx="9144000" cy="1143000"/>
          </a:xfrm>
        </p:spPr>
        <p:txBody>
          <a:bodyPr/>
          <a:lstStyle/>
          <a:p>
            <a:r>
              <a:rPr lang="zh-CN" altLang="en-US" sz="4800" dirty="0">
                <a:solidFill>
                  <a:srgbClr val="2826F5"/>
                </a:solidFill>
              </a:rPr>
              <a:t>分布式系统性能度量</a:t>
            </a:r>
            <a:endParaRPr kumimoji="1" lang="zh-CN" altLang="en-US" sz="4800" dirty="0">
              <a:solidFill>
                <a:srgbClr val="2826F5"/>
              </a:solidFill>
            </a:endParaRPr>
          </a:p>
        </p:txBody>
      </p:sp>
      <p:sp>
        <p:nvSpPr>
          <p:cNvPr id="4" name="文本框 3"/>
          <p:cNvSpPr txBox="1"/>
          <p:nvPr/>
        </p:nvSpPr>
        <p:spPr>
          <a:xfrm>
            <a:off x="107504" y="1130690"/>
            <a:ext cx="8928992" cy="4452566"/>
          </a:xfrm>
          <a:prstGeom prst="rect">
            <a:avLst/>
          </a:prstGeom>
          <a:noFill/>
        </p:spPr>
        <p:txBody>
          <a:bodyPr wrap="square" rtlCol="0" anchor="t">
            <a:spAutoFit/>
          </a:bodyPr>
          <a:lstStyle/>
          <a:p>
            <a:pPr marL="342900" indent="-342900" fontAlgn="auto">
              <a:lnSpc>
                <a:spcPct val="150000"/>
              </a:lnSpc>
              <a:buClr>
                <a:schemeClr val="tx1"/>
              </a:buClr>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分布式系统中性能与许多因素相关</a:t>
            </a:r>
            <a:endParaRPr lang="en-US" altLang="zh-CN" sz="2400" dirty="0">
              <a:latin typeface="Arial" panose="020B0604020202020204" pitchFamily="34" charset="0"/>
              <a:ea typeface="SimHei" panose="02010609060101010101" pitchFamily="49" charset="-122"/>
              <a:cs typeface="Arial" panose="020B0604020202020204" pitchFamily="34" charset="0"/>
              <a:sym typeface="+mn-ea"/>
            </a:endParaRPr>
          </a:p>
          <a:p>
            <a:pPr marL="800100" lvl="1" indent="-342900">
              <a:lnSpc>
                <a:spcPct val="150000"/>
              </a:lnSpc>
              <a:buClr>
                <a:schemeClr val="tx1"/>
              </a:buClr>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系统吞吐量经常用</a:t>
            </a:r>
            <a:r>
              <a:rPr lang="en-US" altLang="zh-CN" sz="2400" dirty="0">
                <a:latin typeface="Arial" panose="020B0604020202020204" pitchFamily="34" charset="0"/>
                <a:ea typeface="SimHei" panose="02010609060101010101" pitchFamily="49" charset="-122"/>
                <a:cs typeface="Arial" panose="020B0604020202020204" pitchFamily="34" charset="0"/>
                <a:sym typeface="+mn-ea"/>
              </a:rPr>
              <a:t>MIPS</a:t>
            </a: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a:t>
            </a:r>
            <a:r>
              <a:rPr lang="en-US" altLang="zh-CN" sz="2400" dirty="0">
                <a:latin typeface="Arial" panose="020B0604020202020204" pitchFamily="34" charset="0"/>
                <a:ea typeface="SimHei" panose="02010609060101010101" pitchFamily="49" charset="-122"/>
                <a:cs typeface="Arial" panose="020B0604020202020204" pitchFamily="34" charset="0"/>
                <a:sym typeface="+mn-ea"/>
              </a:rPr>
              <a:t>Tflops</a:t>
            </a: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（每秒</a:t>
            </a:r>
            <a:r>
              <a:rPr lang="en-US" altLang="zh-CN" sz="2400" dirty="0">
                <a:latin typeface="Arial" panose="020B0604020202020204" pitchFamily="34" charset="0"/>
                <a:ea typeface="SimHei" panose="02010609060101010101" pitchFamily="49" charset="-122"/>
                <a:cs typeface="Arial" panose="020B0604020202020204" pitchFamily="34" charset="0"/>
                <a:sym typeface="+mn-ea"/>
              </a:rPr>
              <a:t>T</a:t>
            </a: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浮点运算次数）或</a:t>
            </a:r>
            <a:r>
              <a:rPr lang="en-US" altLang="zh-CN" sz="2400" dirty="0">
                <a:latin typeface="Arial" panose="020B0604020202020204" pitchFamily="34" charset="0"/>
                <a:ea typeface="SimHei" panose="02010609060101010101" pitchFamily="49" charset="-122"/>
                <a:cs typeface="Arial" panose="020B0604020202020204" pitchFamily="34" charset="0"/>
                <a:sym typeface="+mn-ea"/>
              </a:rPr>
              <a:t>TPS</a:t>
            </a: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a:t>
            </a:r>
            <a:r>
              <a:rPr lang="en-US" altLang="zh-CN" sz="2400" dirty="0">
                <a:latin typeface="Arial" panose="020B0604020202020204" pitchFamily="34" charset="0"/>
                <a:ea typeface="SimHei" panose="02010609060101010101" pitchFamily="49" charset="-122"/>
                <a:cs typeface="Arial" panose="020B0604020202020204" pitchFamily="34" charset="0"/>
                <a:sym typeface="+mn-ea"/>
              </a:rPr>
              <a:t>Transactions Per Second</a:t>
            </a: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，每秒事务数）测量</a:t>
            </a:r>
            <a:endParaRPr lang="en-US" altLang="zh-CN" sz="2400" dirty="0">
              <a:latin typeface="Arial" panose="020B0604020202020204" pitchFamily="34" charset="0"/>
              <a:ea typeface="SimHei" panose="02010609060101010101" pitchFamily="49" charset="-122"/>
              <a:cs typeface="Arial" panose="020B0604020202020204" pitchFamily="34" charset="0"/>
              <a:sym typeface="+mn-ea"/>
            </a:endParaRPr>
          </a:p>
          <a:p>
            <a:pPr marL="800100" lvl="1" indent="-342900">
              <a:lnSpc>
                <a:spcPct val="150000"/>
              </a:lnSpc>
              <a:buClr>
                <a:schemeClr val="tx1"/>
              </a:buClr>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其他度量包括作业响应时间和网络延迟</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342900" indent="-342900" fontAlgn="auto">
              <a:lnSpc>
                <a:spcPct val="150000"/>
              </a:lnSpc>
              <a:buClr>
                <a:schemeClr val="tx1"/>
              </a:buClr>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系统开销通常归因于操作系统启动时间、编译时间、</a:t>
            </a:r>
            <a:r>
              <a:rPr lang="en-US" altLang="zh-CN" sz="2400" dirty="0">
                <a:latin typeface="Arial" panose="020B0604020202020204" pitchFamily="34" charset="0"/>
                <a:ea typeface="SimHei" panose="02010609060101010101" pitchFamily="49" charset="-122"/>
                <a:cs typeface="Arial" panose="020B0604020202020204" pitchFamily="34" charset="0"/>
                <a:sym typeface="+mn-ea"/>
              </a:rPr>
              <a:t>I/O</a:t>
            </a: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数据速率和运行时支持系统消耗</a:t>
            </a:r>
            <a:endParaRPr lang="en-US" altLang="zh-CN" sz="2400" dirty="0">
              <a:latin typeface="Arial" panose="020B0604020202020204" pitchFamily="34" charset="0"/>
              <a:ea typeface="SimHei" panose="02010609060101010101" pitchFamily="49" charset="-122"/>
              <a:cs typeface="Arial" panose="020B0604020202020204" pitchFamily="34" charset="0"/>
              <a:sym typeface="+mn-ea"/>
            </a:endParaRPr>
          </a:p>
          <a:p>
            <a:pPr marL="342900" indent="-342900" fontAlgn="auto">
              <a:lnSpc>
                <a:spcPct val="150000"/>
              </a:lnSpc>
              <a:buClr>
                <a:schemeClr val="tx1"/>
              </a:buClr>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其他性能相关度量包括互联网和</a:t>
            </a:r>
            <a:r>
              <a:rPr lang="en-US" altLang="zh-CN" sz="2400" dirty="0">
                <a:latin typeface="Arial" panose="020B0604020202020204" pitchFamily="34" charset="0"/>
                <a:ea typeface="SimHei" panose="02010609060101010101" pitchFamily="49" charset="-122"/>
                <a:cs typeface="Arial" panose="020B0604020202020204" pitchFamily="34" charset="0"/>
                <a:sym typeface="+mn-ea"/>
              </a:rPr>
              <a:t>Web</a:t>
            </a: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服务的</a:t>
            </a:r>
            <a:r>
              <a:rPr lang="en-US" altLang="zh-CN" sz="2400" dirty="0">
                <a:latin typeface="Arial" panose="020B0604020202020204" pitchFamily="34" charset="0"/>
                <a:ea typeface="SimHei" panose="02010609060101010101" pitchFamily="49" charset="-122"/>
                <a:cs typeface="Arial" panose="020B0604020202020204" pitchFamily="34" charset="0"/>
                <a:sym typeface="+mn-ea"/>
              </a:rPr>
              <a:t>QoS</a:t>
            </a: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、系统可用性和可靠性，以及系统抵抗网络攻击的安全弹性</a:t>
            </a:r>
            <a:endParaRPr lang="zh-CN" altLang="en-US" sz="2400" dirty="0">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2239EEA-9708-5D42-9FAD-B4B7192B13BC}"/>
              </a:ext>
            </a:extLst>
          </p:cNvPr>
          <p:cNvSpPr>
            <a:spLocks noGrp="1" noChangeArrowheads="1"/>
          </p:cNvSpPr>
          <p:nvPr>
            <p:ph type="title"/>
          </p:nvPr>
        </p:nvSpPr>
        <p:spPr>
          <a:xfrm>
            <a:off x="0" y="-27384"/>
            <a:ext cx="9144000" cy="1143000"/>
          </a:xfrm>
        </p:spPr>
        <p:txBody>
          <a:bodyPr/>
          <a:lstStyle/>
          <a:p>
            <a:r>
              <a:rPr lang="zh-CN" altLang="en-US" sz="4800"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
        <p:nvSpPr>
          <p:cNvPr id="9219" name="Rectangle 3" descr="Rectangle: Click to edit Master text styles&#10;Second level&#10;Third level&#10;Fourth level&#10;Fifth level"/>
          <p:cNvSpPr>
            <a:spLocks noGrp="1" noChangeArrowheads="1"/>
          </p:cNvSpPr>
          <p:nvPr>
            <p:ph idx="1"/>
          </p:nvPr>
        </p:nvSpPr>
        <p:spPr>
          <a:xfrm>
            <a:off x="251520" y="1340768"/>
            <a:ext cx="8229600" cy="4525963"/>
          </a:xfrm>
        </p:spPr>
        <p:txBody>
          <a:bodyPr>
            <a:normAutofit/>
          </a:bodyPr>
          <a:lstStyle/>
          <a:p>
            <a:pPr algn="just">
              <a:lnSpc>
                <a:spcPct val="120000"/>
              </a:lnSpc>
              <a:buFont typeface="Wingdings" panose="05000000000000000000" charset="0"/>
              <a:buChar char="p"/>
            </a:pPr>
            <a:r>
              <a:rPr lang="en-US" altLang="zh-CN" sz="3600" b="1" dirty="0">
                <a:latin typeface="SimHei" panose="02010609060101010101" pitchFamily="49" charset="-122"/>
                <a:ea typeface="SimHei" panose="02010609060101010101" pitchFamily="49" charset="-122"/>
              </a:rPr>
              <a:t> </a:t>
            </a:r>
            <a:r>
              <a:rPr lang="zh-CN" altLang="en-US" b="1" dirty="0">
                <a:latin typeface="SimHei" panose="02010609060101010101" pitchFamily="49" charset="-122"/>
                <a:ea typeface="SimHei" panose="02010609060101010101" pitchFamily="49" charset="-122"/>
              </a:rPr>
              <a:t>基本概念</a:t>
            </a:r>
            <a:endParaRPr lang="en-US" altLang="zh-CN" b="1" dirty="0">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分布式系统表现形式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分布式系统设计目标</a:t>
            </a:r>
            <a:endParaRPr lang="en-US" altLang="zh-CN" b="1" dirty="0">
              <a:solidFill>
                <a:srgbClr val="080910"/>
              </a:solidFill>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分布式系统性能度量</a:t>
            </a:r>
          </a:p>
          <a:p>
            <a:pPr algn="just">
              <a:lnSpc>
                <a:spcPct val="120000"/>
              </a:lnSpc>
              <a:buFont typeface="Wingdings" panose="05000000000000000000" charset="0"/>
              <a:buChar char="p"/>
            </a:pPr>
            <a:r>
              <a:rPr lang="zh-CN" altLang="en-US" b="1" dirty="0">
                <a:solidFill>
                  <a:srgbClr val="FF0000"/>
                </a:solidFill>
                <a:latin typeface="SimHei" panose="02010609060101010101" pitchFamily="49" charset="-122"/>
                <a:ea typeface="SimHei" panose="02010609060101010101" pitchFamily="49" charset="-122"/>
              </a:rPr>
              <a:t> 分布式系统设计关键技术</a:t>
            </a:r>
            <a:endParaRPr lang="zh-CN" altLang="zh-CN" b="1"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448292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8A872AA-60F8-D44B-BDEE-10D1F500BC7C}"/>
              </a:ext>
            </a:extLst>
          </p:cNvPr>
          <p:cNvSpPr>
            <a:spLocks noGrp="1"/>
          </p:cNvSpPr>
          <p:nvPr>
            <p:ph type="title"/>
          </p:nvPr>
        </p:nvSpPr>
        <p:spPr>
          <a:xfrm>
            <a:off x="0" y="-27384"/>
            <a:ext cx="9144000" cy="1143000"/>
          </a:xfrm>
        </p:spPr>
        <p:txBody>
          <a:bodyPr/>
          <a:lstStyle/>
          <a:p>
            <a:r>
              <a:rPr lang="zh-CN" altLang="en-US" sz="4800" dirty="0">
                <a:solidFill>
                  <a:srgbClr val="2826F5"/>
                </a:solidFill>
              </a:rPr>
              <a:t>分布式系统设计关键技术</a:t>
            </a:r>
            <a:endParaRPr kumimoji="1" lang="zh-CN" altLang="en-US" sz="4800" dirty="0">
              <a:solidFill>
                <a:srgbClr val="2826F5"/>
              </a:solidFill>
            </a:endParaRPr>
          </a:p>
        </p:txBody>
      </p:sp>
      <p:sp>
        <p:nvSpPr>
          <p:cNvPr id="9219" name="Rectangle 3" descr="Rectangle: Click to edit Master text styles&#10;Second level&#10;Third level&#10;Fourth level&#10;Fifth level"/>
          <p:cNvSpPr>
            <a:spLocks noGrp="1" noChangeArrowheads="1"/>
          </p:cNvSpPr>
          <p:nvPr>
            <p:ph idx="1"/>
          </p:nvPr>
        </p:nvSpPr>
        <p:spPr>
          <a:xfrm>
            <a:off x="179512" y="1166018"/>
            <a:ext cx="8352928" cy="5503342"/>
          </a:xfrm>
        </p:spPr>
        <p:txBody>
          <a:bodyPr>
            <a:normAutofit fontScale="92500" lnSpcReduction="20000"/>
          </a:bodyPr>
          <a:lstStyle/>
          <a:p>
            <a:pPr marL="742950" indent="-742950" algn="just">
              <a:lnSpc>
                <a:spcPct val="120000"/>
              </a:lnSpc>
              <a:buFont typeface="+mj-lt"/>
              <a:buAutoNum type="arabicPeriod"/>
            </a:pPr>
            <a:r>
              <a:rPr lang="zh-CN" altLang="en-US" dirty="0">
                <a:latin typeface="SimHei" panose="02010609060101010101" pitchFamily="49" charset="-122"/>
                <a:ea typeface="SimHei" panose="02010609060101010101" pitchFamily="49" charset="-122"/>
              </a:rPr>
              <a:t>通信</a:t>
            </a:r>
            <a:endParaRPr lang="en-US" altLang="zh-CN" dirty="0">
              <a:latin typeface="SimHei" panose="02010609060101010101" pitchFamily="49" charset="-122"/>
              <a:ea typeface="SimHei" panose="02010609060101010101" pitchFamily="49" charset="-122"/>
            </a:endParaRPr>
          </a:p>
          <a:p>
            <a:pPr marL="514350" indent="-514350" algn="just">
              <a:lnSpc>
                <a:spcPct val="120000"/>
              </a:lnSpc>
              <a:buFont typeface="+mj-lt"/>
              <a:buAutoNum type="arabicPeriod"/>
            </a:pPr>
            <a:r>
              <a:rPr lang="zh-CN" altLang="en-US" dirty="0">
                <a:latin typeface="SimHei" panose="02010609060101010101" pitchFamily="49" charset="-122"/>
                <a:ea typeface="SimHei" panose="02010609060101010101" pitchFamily="49" charset="-122"/>
              </a:rPr>
              <a:t> 同步</a:t>
            </a:r>
            <a:endParaRPr lang="en-US" altLang="zh-CN" dirty="0">
              <a:latin typeface="SimHei" panose="02010609060101010101" pitchFamily="49" charset="-122"/>
              <a:ea typeface="SimHei" panose="02010609060101010101" pitchFamily="49" charset="-122"/>
            </a:endParaRPr>
          </a:p>
          <a:p>
            <a:pPr marL="514350" indent="-514350" algn="just">
              <a:lnSpc>
                <a:spcPct val="120000"/>
              </a:lnSpc>
              <a:buFont typeface="+mj-lt"/>
              <a:buAutoNum type="arabicPeriod"/>
            </a:pPr>
            <a:r>
              <a:rPr lang="zh-CN" altLang="en-US" dirty="0">
                <a:latin typeface="SimHei" panose="02010609060101010101" pitchFamily="49" charset="-122"/>
                <a:ea typeface="SimHei" panose="02010609060101010101" pitchFamily="49" charset="-122"/>
              </a:rPr>
              <a:t> 一致性</a:t>
            </a:r>
            <a:endParaRPr lang="en-US" altLang="zh-CN" dirty="0">
              <a:latin typeface="SimHei" panose="02010609060101010101" pitchFamily="49" charset="-122"/>
              <a:ea typeface="SimHei" panose="02010609060101010101" pitchFamily="49" charset="-122"/>
            </a:endParaRPr>
          </a:p>
          <a:p>
            <a:pPr marL="514350" indent="-514350" algn="just">
              <a:lnSpc>
                <a:spcPct val="120000"/>
              </a:lnSpc>
              <a:buFont typeface="+mj-lt"/>
              <a:buAutoNum type="arabicPeriod"/>
            </a:pPr>
            <a:r>
              <a:rPr lang="zh-CN" altLang="en-US" dirty="0">
                <a:latin typeface="SimHei" panose="02010609060101010101" pitchFamily="49" charset="-122"/>
                <a:ea typeface="SimHei" panose="02010609060101010101" pitchFamily="49" charset="-122"/>
              </a:rPr>
              <a:t> 容错</a:t>
            </a:r>
            <a:endParaRPr lang="en-US" altLang="zh-CN" dirty="0">
              <a:latin typeface="SimHei" panose="02010609060101010101" pitchFamily="49" charset="-122"/>
              <a:ea typeface="SimHei" panose="02010609060101010101" pitchFamily="49" charset="-122"/>
            </a:endParaRPr>
          </a:p>
          <a:p>
            <a:pPr marL="514350" indent="-514350" algn="just">
              <a:lnSpc>
                <a:spcPct val="120000"/>
              </a:lnSpc>
              <a:buFont typeface="+mj-lt"/>
              <a:buAutoNum type="arabicPeriod"/>
            </a:pPr>
            <a:r>
              <a:rPr lang="zh-CN" altLang="en-US" dirty="0">
                <a:latin typeface="SimHei" panose="02010609060101010101" pitchFamily="49" charset="-122"/>
                <a:ea typeface="SimHei" panose="02010609060101010101" pitchFamily="49" charset="-122"/>
              </a:rPr>
              <a:t> 安全性</a:t>
            </a:r>
            <a:endParaRPr lang="en-US" altLang="zh-CN" dirty="0">
              <a:latin typeface="SimHei" panose="02010609060101010101" pitchFamily="49" charset="-122"/>
              <a:ea typeface="SimHei" panose="02010609060101010101" pitchFamily="49" charset="-122"/>
            </a:endParaRPr>
          </a:p>
          <a:p>
            <a:pPr marL="514350" indent="-514350" algn="just">
              <a:lnSpc>
                <a:spcPct val="120000"/>
              </a:lnSpc>
              <a:buFont typeface="+mj-lt"/>
              <a:buAutoNum type="arabicPeriod"/>
            </a:pPr>
            <a:r>
              <a:rPr lang="zh-CN" altLang="en-US" dirty="0">
                <a:latin typeface="SimHei" panose="02010609060101010101" pitchFamily="49" charset="-122"/>
                <a:ea typeface="SimHei" panose="02010609060101010101" pitchFamily="49" charset="-122"/>
              </a:rPr>
              <a:t> 分布式共享内存</a:t>
            </a:r>
            <a:endParaRPr lang="en-US" altLang="zh-CN" dirty="0">
              <a:latin typeface="SimHei" panose="02010609060101010101" pitchFamily="49" charset="-122"/>
              <a:ea typeface="SimHei" panose="02010609060101010101" pitchFamily="49" charset="-122"/>
            </a:endParaRPr>
          </a:p>
          <a:p>
            <a:pPr marL="514350" indent="-514350" algn="just">
              <a:lnSpc>
                <a:spcPct val="120000"/>
              </a:lnSpc>
              <a:buFont typeface="+mj-lt"/>
              <a:buAutoNum type="arabicPeriod"/>
            </a:pPr>
            <a:r>
              <a:rPr lang="zh-CN" altLang="en-US" dirty="0">
                <a:solidFill>
                  <a:srgbClr val="080910"/>
                </a:solidFill>
                <a:latin typeface="SimHei" panose="02010609060101010101" pitchFamily="49" charset="-122"/>
                <a:ea typeface="SimHei" panose="02010609060101010101" pitchFamily="49" charset="-122"/>
              </a:rPr>
              <a:t> 分布式文件系统</a:t>
            </a:r>
            <a:endParaRPr lang="en-US" altLang="zh-CN" dirty="0">
              <a:solidFill>
                <a:srgbClr val="080910"/>
              </a:solidFill>
              <a:latin typeface="SimHei" panose="02010609060101010101" pitchFamily="49" charset="-122"/>
              <a:ea typeface="SimHei" panose="02010609060101010101" pitchFamily="49" charset="-122"/>
            </a:endParaRPr>
          </a:p>
          <a:p>
            <a:pPr marL="514350" indent="-514350" algn="just">
              <a:lnSpc>
                <a:spcPct val="120000"/>
              </a:lnSpc>
              <a:buFont typeface="+mj-lt"/>
              <a:buAutoNum type="arabicPeriod"/>
            </a:pPr>
            <a:r>
              <a:rPr lang="zh-CN" altLang="en-US" dirty="0">
                <a:solidFill>
                  <a:srgbClr val="080910"/>
                </a:solidFill>
                <a:latin typeface="SimHei" panose="02010609060101010101" pitchFamily="49" charset="-122"/>
                <a:ea typeface="SimHei" panose="02010609060101010101" pitchFamily="49" charset="-122"/>
              </a:rPr>
              <a:t> 分布式数据管理</a:t>
            </a:r>
            <a:endParaRPr lang="en-US" altLang="zh-CN" dirty="0">
              <a:solidFill>
                <a:srgbClr val="080910"/>
              </a:solidFill>
              <a:latin typeface="SimHei" panose="02010609060101010101" pitchFamily="49" charset="-122"/>
              <a:ea typeface="SimHei" panose="02010609060101010101" pitchFamily="49" charset="-122"/>
            </a:endParaRPr>
          </a:p>
          <a:p>
            <a:pPr marL="514350" indent="-514350" algn="just">
              <a:lnSpc>
                <a:spcPct val="120000"/>
              </a:lnSpc>
              <a:buFont typeface="+mj-lt"/>
              <a:buAutoNum type="arabicPeriod"/>
            </a:pPr>
            <a:r>
              <a:rPr lang="zh-CN" altLang="en-US" dirty="0">
                <a:solidFill>
                  <a:srgbClr val="080910"/>
                </a:solidFill>
                <a:latin typeface="SimHei" panose="02010609060101010101" pitchFamily="49" charset="-122"/>
                <a:ea typeface="SimHei" panose="02010609060101010101" pitchFamily="49" charset="-122"/>
              </a:rPr>
              <a:t> 流数据与流处理</a:t>
            </a:r>
            <a:endParaRPr lang="en-US" altLang="zh-CN" dirty="0">
              <a:solidFill>
                <a:srgbClr val="080910"/>
              </a:solidFill>
              <a:latin typeface="SimHei" panose="02010609060101010101" pitchFamily="49" charset="-122"/>
              <a:ea typeface="SimHei" panose="02010609060101010101" pitchFamily="49" charset="-122"/>
            </a:endParaRPr>
          </a:p>
          <a:p>
            <a:pPr marL="514350" indent="-514350" algn="just">
              <a:lnSpc>
                <a:spcPct val="120000"/>
              </a:lnSpc>
              <a:buFont typeface="+mj-lt"/>
              <a:buAutoNum type="arabicPeriod"/>
            </a:pPr>
            <a:r>
              <a:rPr lang="zh-CN" altLang="en-US" dirty="0">
                <a:solidFill>
                  <a:srgbClr val="080910"/>
                </a:solidFill>
                <a:latin typeface="SimHei" panose="02010609060101010101" pitchFamily="49" charset="-122"/>
                <a:ea typeface="SimHei" panose="02010609060101010101" pitchFamily="49" charset="-122"/>
              </a:rPr>
              <a:t> 虚拟化</a:t>
            </a:r>
            <a:endParaRPr lang="zh-CN" altLang="zh-CN" dirty="0">
              <a:solidFill>
                <a:srgbClr val="08091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547311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一、通信</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pPr>
              <a:buNone/>
            </a:pPr>
            <a:r>
              <a:rPr lang="zh-CN" altLang="en-US" dirty="0">
                <a:latin typeface="SimHei" panose="02010609060101010101" pitchFamily="49" charset="-122"/>
                <a:ea typeface="SimHei" panose="02010609060101010101" pitchFamily="49" charset="-122"/>
              </a:rPr>
              <a:t>进程间的通信是一切分布式系统的基础，它基于</a:t>
            </a:r>
            <a:endParaRPr lang="en-US" altLang="zh-CN" dirty="0">
              <a:latin typeface="SimHei" panose="02010609060101010101" pitchFamily="49" charset="-122"/>
              <a:ea typeface="SimHei" panose="02010609060101010101" pitchFamily="49" charset="-122"/>
            </a:endParaRPr>
          </a:p>
          <a:p>
            <a:pPr>
              <a:buNone/>
            </a:pPr>
            <a:r>
              <a:rPr lang="zh-CN" altLang="en-US" dirty="0">
                <a:latin typeface="SimHei" panose="02010609060101010101" pitchFamily="49" charset="-122"/>
                <a:ea typeface="SimHei" panose="02010609060101010101" pitchFamily="49" charset="-122"/>
              </a:rPr>
              <a:t>底层网络提供的底层消息传递机制。</a:t>
            </a:r>
            <a:endParaRPr lang="en-US" altLang="zh-CN" dirty="0">
              <a:latin typeface="SimHei" panose="02010609060101010101" pitchFamily="49" charset="-122"/>
              <a:ea typeface="SimHei" panose="02010609060101010101" pitchFamily="49" charset="-122"/>
            </a:endParaRPr>
          </a:p>
          <a:p>
            <a:pPr>
              <a:buNone/>
            </a:pPr>
            <a:endParaRPr lang="en-US" altLang="zh-CN" dirty="0">
              <a:latin typeface="SimHei" panose="02010609060101010101" pitchFamily="49" charset="-122"/>
              <a:ea typeface="SimHei" panose="02010609060101010101" pitchFamily="49" charset="-122"/>
            </a:endParaRPr>
          </a:p>
          <a:p>
            <a:pPr>
              <a:buFont typeface="Wingdings" panose="05000000000000000000" pitchFamily="2" charset="2"/>
              <a:buChar char="p"/>
            </a:pPr>
            <a:r>
              <a:rPr lang="zh-CN" altLang="en-US" sz="2800" dirty="0">
                <a:latin typeface="SimHei" panose="02010609060101010101" pitchFamily="49" charset="-122"/>
                <a:ea typeface="SimHei" panose="02010609060101010101" pitchFamily="49" charset="-122"/>
              </a:rPr>
              <a:t>分层通信协议</a:t>
            </a:r>
            <a:endParaRPr lang="en-US" altLang="zh-CN" sz="2800" dirty="0">
              <a:latin typeface="SimHei" panose="02010609060101010101" pitchFamily="49" charset="-122"/>
              <a:ea typeface="SimHei" panose="02010609060101010101" pitchFamily="49" charset="-122"/>
            </a:endParaRPr>
          </a:p>
          <a:p>
            <a:pPr>
              <a:buFont typeface="Wingdings" panose="05000000000000000000" pitchFamily="2" charset="2"/>
              <a:buChar char="p"/>
            </a:pPr>
            <a:r>
              <a:rPr lang="zh-CN" altLang="en-US" sz="2800" dirty="0">
                <a:latin typeface="SimHei" panose="02010609060101010101" pitchFamily="49" charset="-122"/>
                <a:ea typeface="SimHei" panose="02010609060101010101" pitchFamily="49" charset="-122"/>
              </a:rPr>
              <a:t>远程过程调用</a:t>
            </a:r>
          </a:p>
          <a:p>
            <a:pPr>
              <a:buFont typeface="Wingdings" panose="05000000000000000000" pitchFamily="2" charset="2"/>
              <a:buChar char="p"/>
            </a:pPr>
            <a:r>
              <a:rPr lang="zh-CN" altLang="en-US" sz="2800" dirty="0">
                <a:latin typeface="SimHei" panose="02010609060101010101" pitchFamily="49" charset="-122"/>
                <a:ea typeface="SimHei" panose="02010609060101010101" pitchFamily="49" charset="-122"/>
              </a:rPr>
              <a:t>远程方法调用</a:t>
            </a:r>
          </a:p>
          <a:p>
            <a:pPr>
              <a:buFont typeface="Wingdings" panose="05000000000000000000" pitchFamily="2" charset="2"/>
              <a:buChar char="p"/>
            </a:pPr>
            <a:r>
              <a:rPr lang="zh-CN" altLang="en-US" sz="2800" dirty="0">
                <a:latin typeface="SimHei" panose="02010609060101010101" pitchFamily="49" charset="-122"/>
                <a:ea typeface="SimHei" panose="02010609060101010101" pitchFamily="49" charset="-122"/>
              </a:rPr>
              <a:t>面向消息的通信 </a:t>
            </a:r>
          </a:p>
          <a:p>
            <a:pPr>
              <a:buFont typeface="Wingdings" panose="05000000000000000000" pitchFamily="2" charset="2"/>
              <a:buChar char="p"/>
            </a:pPr>
            <a:r>
              <a:rPr lang="zh-CN" altLang="en-US" sz="2800" dirty="0">
                <a:latin typeface="SimHei" panose="02010609060101010101" pitchFamily="49" charset="-122"/>
                <a:ea typeface="SimHei" panose="02010609060101010101" pitchFamily="49" charset="-122"/>
              </a:rPr>
              <a:t>多播通信</a:t>
            </a:r>
          </a:p>
          <a:p>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76773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9144000" cy="1143000"/>
          </a:xfrm>
        </p:spPr>
        <p:txBody>
          <a:bodyPr/>
          <a:lstStyle/>
          <a:p>
            <a:r>
              <a:rPr lang="zh-CN" altLang="en-US" sz="4800"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
        <p:nvSpPr>
          <p:cNvPr id="9219" name="Rectangle 3" descr="Rectangle: Click to edit Master text styles&#10;Second level&#10;Third level&#10;Fourth level&#10;Fifth level"/>
          <p:cNvSpPr>
            <a:spLocks noGrp="1" noChangeArrowheads="1"/>
          </p:cNvSpPr>
          <p:nvPr>
            <p:ph idx="1"/>
          </p:nvPr>
        </p:nvSpPr>
        <p:spPr>
          <a:xfrm>
            <a:off x="179512" y="1166018"/>
            <a:ext cx="8229600" cy="4525963"/>
          </a:xfrm>
        </p:spPr>
        <p:txBody>
          <a:bodyPr>
            <a:normAutofit/>
          </a:bodyPr>
          <a:lstStyle/>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基本概念</a:t>
            </a:r>
            <a:endParaRPr lang="en-US" altLang="zh-CN" b="1" dirty="0">
              <a:solidFill>
                <a:srgbClr val="080910"/>
              </a:solidFill>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分布式系统表现形式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分布式系统设计目标</a:t>
            </a:r>
            <a:endParaRPr lang="en-US" altLang="zh-CN" b="1" dirty="0">
              <a:solidFill>
                <a:srgbClr val="080910"/>
              </a:solidFill>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分布式系统性能度量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分布式系统设计关键技术</a:t>
            </a:r>
            <a:endParaRPr lang="zh-CN" altLang="zh-CN" b="1" dirty="0">
              <a:solidFill>
                <a:srgbClr val="080910"/>
              </a:solidFill>
              <a:latin typeface="SimHei" panose="02010609060101010101" pitchFamily="49" charset="-122"/>
              <a:ea typeface="SimHei"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rPr>
              <a:t>1</a:t>
            </a:r>
            <a:r>
              <a:rPr lang="zh-CN" altLang="en-US" sz="4800" dirty="0">
                <a:solidFill>
                  <a:srgbClr val="2826F5"/>
                </a:solidFill>
              </a:rPr>
              <a:t>、分层通信协议</a:t>
            </a:r>
          </a:p>
        </p:txBody>
      </p:sp>
      <p:sp>
        <p:nvSpPr>
          <p:cNvPr id="5" name="文本框 12293"/>
          <p:cNvSpPr txBox="1">
            <a:spLocks noGrp="1"/>
          </p:cNvSpPr>
          <p:nvPr>
            <p:ph idx="1"/>
          </p:nvPr>
        </p:nvSpPr>
        <p:spPr>
          <a:xfrm>
            <a:off x="107950" y="1165225"/>
            <a:ext cx="3095898" cy="4708981"/>
          </a:xfrm>
          <a:prstGeom prst="rect">
            <a:avLst/>
          </a:prstGeom>
          <a:noFill/>
          <a:ln w="9525">
            <a:noFill/>
          </a:ln>
        </p:spPr>
        <p:txBody>
          <a:bodyPr wrap="square">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spcBef>
                <a:spcPct val="50000"/>
              </a:spcBef>
            </a:pPr>
            <a:r>
              <a:rPr lang="zh-CN" altLang="en-US" sz="2000" dirty="0">
                <a:ea typeface="SimHei" panose="02010609060101010101" pitchFamily="49" charset="-122"/>
              </a:rPr>
              <a:t>必须在不同层次制订多种协议，包括从</a:t>
            </a:r>
            <a:r>
              <a:rPr lang="zh-CN" altLang="en-US" sz="2000" dirty="0">
                <a:solidFill>
                  <a:srgbClr val="FF0000"/>
                </a:solidFill>
                <a:ea typeface="SimHei" panose="02010609060101010101" pitchFamily="49" charset="-122"/>
              </a:rPr>
              <a:t>位传输</a:t>
            </a:r>
            <a:r>
              <a:rPr lang="zh-CN" altLang="en-US" sz="2000" dirty="0">
                <a:ea typeface="SimHei" panose="02010609060101010101" pitchFamily="49" charset="-122"/>
              </a:rPr>
              <a:t>的底层细节到</a:t>
            </a:r>
            <a:r>
              <a:rPr lang="zh-CN" altLang="en-US" sz="2000" dirty="0">
                <a:solidFill>
                  <a:srgbClr val="FF0000"/>
                </a:solidFill>
                <a:ea typeface="SimHei" panose="02010609060101010101" pitchFamily="49" charset="-122"/>
              </a:rPr>
              <a:t>信息表示</a:t>
            </a:r>
            <a:r>
              <a:rPr lang="zh-CN" altLang="en-US" sz="2000" dirty="0">
                <a:ea typeface="SimHei" panose="02010609060101010101" pitchFamily="49" charset="-122"/>
              </a:rPr>
              <a:t>的高层细节。</a:t>
            </a:r>
          </a:p>
          <a:p>
            <a:pPr>
              <a:spcBef>
                <a:spcPct val="50000"/>
              </a:spcBef>
              <a:buChar char="•"/>
            </a:pPr>
            <a:r>
              <a:rPr lang="en-US" altLang="zh-CN" sz="2000" dirty="0">
                <a:ea typeface="SimHei" panose="02010609060101010101" pitchFamily="49" charset="-122"/>
              </a:rPr>
              <a:t>0</a:t>
            </a:r>
            <a:r>
              <a:rPr lang="zh-CN" altLang="en-US" sz="2000" dirty="0">
                <a:ea typeface="SimHei" panose="02010609060101010101" pitchFamily="49" charset="-122"/>
              </a:rPr>
              <a:t>、</a:t>
            </a:r>
            <a:r>
              <a:rPr lang="en-US" altLang="zh-CN" sz="2000" dirty="0">
                <a:ea typeface="SimHei" panose="02010609060101010101" pitchFamily="49" charset="-122"/>
              </a:rPr>
              <a:t>1</a:t>
            </a:r>
            <a:r>
              <a:rPr lang="zh-CN" altLang="en-US" sz="2000" dirty="0">
                <a:ea typeface="SimHei" panose="02010609060101010101" pitchFamily="49" charset="-122"/>
              </a:rPr>
              <a:t>的电压表示</a:t>
            </a:r>
          </a:p>
          <a:p>
            <a:pPr>
              <a:spcBef>
                <a:spcPct val="50000"/>
              </a:spcBef>
              <a:buChar char="•"/>
            </a:pPr>
            <a:r>
              <a:rPr lang="zh-CN" altLang="en-US" sz="2000" dirty="0">
                <a:ea typeface="SimHei" panose="02010609060101010101" pitchFamily="49" charset="-122"/>
              </a:rPr>
              <a:t>消息的结束位</a:t>
            </a:r>
          </a:p>
          <a:p>
            <a:pPr>
              <a:spcBef>
                <a:spcPct val="50000"/>
              </a:spcBef>
              <a:buChar char="•"/>
            </a:pPr>
            <a:r>
              <a:rPr lang="zh-CN" altLang="en-US" sz="2000" dirty="0">
                <a:ea typeface="SimHei" panose="02010609060101010101" pitchFamily="49" charset="-122"/>
              </a:rPr>
              <a:t>检测消息的丢失或损坏及其处理</a:t>
            </a:r>
          </a:p>
          <a:p>
            <a:pPr>
              <a:spcBef>
                <a:spcPct val="50000"/>
              </a:spcBef>
              <a:buChar char="•"/>
            </a:pPr>
            <a:r>
              <a:rPr lang="zh-CN" altLang="en-US" sz="2000" dirty="0">
                <a:ea typeface="SimHei" panose="02010609060101010101" pitchFamily="49" charset="-122"/>
              </a:rPr>
              <a:t>数值、字符串及其它数据项的长度和表示方法</a:t>
            </a:r>
          </a:p>
          <a:p>
            <a:pPr>
              <a:spcBef>
                <a:spcPct val="50000"/>
              </a:spcBef>
              <a:buChar char="•"/>
            </a:pPr>
            <a:r>
              <a:rPr lang="zh-CN" altLang="en-US" sz="2000" dirty="0">
                <a:solidFill>
                  <a:srgbClr val="2826F5"/>
                </a:solidFill>
                <a:ea typeface="SimHei" panose="02010609060101010101" pitchFamily="49" charset="-122"/>
              </a:rPr>
              <a:t>面向连接的协议：电话</a:t>
            </a:r>
          </a:p>
          <a:p>
            <a:pPr>
              <a:spcBef>
                <a:spcPct val="50000"/>
              </a:spcBef>
              <a:buChar char="•"/>
            </a:pPr>
            <a:r>
              <a:rPr lang="zh-CN" altLang="en-US" sz="2000" dirty="0">
                <a:solidFill>
                  <a:srgbClr val="2826F5"/>
                </a:solidFill>
                <a:ea typeface="SimHei" panose="02010609060101010101" pitchFamily="49" charset="-122"/>
              </a:rPr>
              <a:t>无连接的协议：邮箱</a:t>
            </a:r>
          </a:p>
        </p:txBody>
      </p:sp>
      <p:pic>
        <p:nvPicPr>
          <p:cNvPr id="6" name="图片 5"/>
          <p:cNvPicPr>
            <a:picLocks noChangeAspect="1"/>
          </p:cNvPicPr>
          <p:nvPr/>
        </p:nvPicPr>
        <p:blipFill>
          <a:blip r:embed="rId2"/>
          <a:srcRect l="28648" t="40483" r="24318" b="34743"/>
          <a:stretch>
            <a:fillRect/>
          </a:stretch>
        </p:blipFill>
        <p:spPr>
          <a:xfrm>
            <a:off x="3190600" y="1196752"/>
            <a:ext cx="5791200" cy="4316413"/>
          </a:xfrm>
          <a:prstGeom prst="rect">
            <a:avLst/>
          </a:prstGeom>
          <a:noFill/>
          <a:ln w="9525">
            <a:noFill/>
          </a:ln>
        </p:spPr>
      </p:pic>
      <p:sp>
        <p:nvSpPr>
          <p:cNvPr id="3" name="文本框 2"/>
          <p:cNvSpPr txBox="1"/>
          <p:nvPr/>
        </p:nvSpPr>
        <p:spPr>
          <a:xfrm>
            <a:off x="4283968" y="5445224"/>
            <a:ext cx="4176464" cy="369332"/>
          </a:xfrm>
          <a:prstGeom prst="rect">
            <a:avLst/>
          </a:prstGeom>
          <a:noFill/>
        </p:spPr>
        <p:txBody>
          <a:bodyPr wrap="square" rtlCol="0">
            <a:spAutoFit/>
          </a:bodyPr>
          <a:lstStyle/>
          <a:p>
            <a:pPr>
              <a:spcBef>
                <a:spcPct val="50000"/>
              </a:spcBef>
            </a:pPr>
            <a:r>
              <a:rPr lang="en-US" altLang="zh-CN" b="1" dirty="0">
                <a:ea typeface="SimHei" panose="02010609060101010101" pitchFamily="49" charset="-122"/>
              </a:rPr>
              <a:t>OSI </a:t>
            </a:r>
            <a:r>
              <a:rPr lang="zh-CN" altLang="en-US" b="1" dirty="0">
                <a:ea typeface="SimHei" panose="02010609060101010101" pitchFamily="49" charset="-122"/>
              </a:rPr>
              <a:t>模型中的层、接口和协议图</a:t>
            </a:r>
            <a:endParaRPr lang="en-US" altLang="zh-CN" b="1" dirty="0">
              <a:ea typeface="SimHei" panose="02010609060101010101" pitchFamily="49" charset="-122"/>
            </a:endParaRPr>
          </a:p>
        </p:txBody>
      </p:sp>
    </p:spTree>
    <p:extLst>
      <p:ext uri="{BB962C8B-B14F-4D97-AF65-F5344CB8AC3E}">
        <p14:creationId xmlns:p14="http://schemas.microsoft.com/office/powerpoint/2010/main" val="3838275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分层通信协议</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pPr eaLnBrk="1" hangingPunct="1"/>
            <a:r>
              <a:rPr lang="zh-CN" altLang="en-US" sz="2400" dirty="0"/>
              <a:t>在</a:t>
            </a:r>
            <a:r>
              <a:rPr lang="en-US" altLang="zh-CN" sz="2400" dirty="0"/>
              <a:t>Internet</a:t>
            </a:r>
            <a:r>
              <a:rPr lang="zh-CN" altLang="en-US" sz="2400" dirty="0"/>
              <a:t>协议簇中，传输层之上的所有内容都合并到了一起，称为应用层</a:t>
            </a:r>
            <a:endParaRPr lang="en-US" altLang="zh-CN" sz="2400" dirty="0"/>
          </a:p>
          <a:p>
            <a:pPr eaLnBrk="1" hangingPunct="1"/>
            <a:r>
              <a:rPr lang="zh-CN" altLang="en-US" sz="2400" dirty="0"/>
              <a:t>有的应用层协议，可用于支持多种应用程序的通信，因此可看做是对多种应用程序有用的通用协议</a:t>
            </a:r>
            <a:endParaRPr lang="en-US" altLang="zh-CN" sz="2400" dirty="0"/>
          </a:p>
          <a:p>
            <a:pPr lvl="1" eaLnBrk="1" hangingPunct="1"/>
            <a:r>
              <a:rPr lang="zh-CN" altLang="en-US" sz="2400" dirty="0"/>
              <a:t>但不能算作传输协议，很多情况下归入</a:t>
            </a:r>
            <a:r>
              <a:rPr lang="zh-CN" altLang="en-US" sz="2400" dirty="0">
                <a:solidFill>
                  <a:srgbClr val="FF0000"/>
                </a:solidFill>
              </a:rPr>
              <a:t>中间件协议</a:t>
            </a:r>
            <a:endParaRPr lang="en-US" altLang="zh-CN" sz="2400" dirty="0">
              <a:solidFill>
                <a:srgbClr val="FF0000"/>
              </a:solidFill>
            </a:endParaRPr>
          </a:p>
          <a:p>
            <a:pPr eaLnBrk="1" hangingPunct="1">
              <a:buNone/>
            </a:pPr>
            <a:endParaRPr lang="zh-CN" altLang="en-US" sz="2600" b="1" dirty="0">
              <a:solidFill>
                <a:srgbClr val="F35B1B"/>
              </a:solidFill>
              <a:latin typeface="宋体" panose="02010600030101010101" pitchFamily="2" charset="-122"/>
            </a:endParaRPr>
          </a:p>
          <a:p>
            <a:endParaRPr kumimoji="1" lang="zh-CN" altLang="en-US" dirty="0">
              <a:latin typeface="SimHei" panose="02010609060101010101" pitchFamily="49" charset="-122"/>
              <a:ea typeface="SimHei" panose="02010609060101010101" pitchFamily="49" charset="-122"/>
            </a:endParaRPr>
          </a:p>
        </p:txBody>
      </p:sp>
      <p:pic>
        <p:nvPicPr>
          <p:cNvPr id="5" name="Picture 4"/>
          <p:cNvPicPr>
            <a:picLocks noChangeAspect="1"/>
          </p:cNvPicPr>
          <p:nvPr/>
        </p:nvPicPr>
        <p:blipFill>
          <a:blip r:embed="rId2"/>
          <a:stretch>
            <a:fillRect/>
          </a:stretch>
        </p:blipFill>
        <p:spPr>
          <a:xfrm>
            <a:off x="683568" y="3204175"/>
            <a:ext cx="5702300" cy="3657600"/>
          </a:xfrm>
          <a:prstGeom prst="rect">
            <a:avLst/>
          </a:prstGeom>
          <a:noFill/>
          <a:ln w="9525">
            <a:noFill/>
          </a:ln>
        </p:spPr>
      </p:pic>
    </p:spTree>
    <p:extLst>
      <p:ext uri="{BB962C8B-B14F-4D97-AF65-F5344CB8AC3E}">
        <p14:creationId xmlns:p14="http://schemas.microsoft.com/office/powerpoint/2010/main" val="179839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分层通信协议</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pPr eaLnBrk="1" hangingPunct="1">
              <a:lnSpc>
                <a:spcPct val="120000"/>
              </a:lnSpc>
            </a:pPr>
            <a:r>
              <a:rPr lang="zh-CN" altLang="en-US" sz="2800" dirty="0"/>
              <a:t>中间件协议是中间件提供的用于支持高层应用系统通信的协议</a:t>
            </a:r>
            <a:endParaRPr lang="en-US" altLang="zh-CN" sz="2800" dirty="0"/>
          </a:p>
          <a:p>
            <a:pPr eaLnBrk="1" hangingPunct="1">
              <a:lnSpc>
                <a:spcPct val="120000"/>
              </a:lnSpc>
            </a:pPr>
            <a:r>
              <a:rPr lang="zh-CN" altLang="en-US" sz="2800" dirty="0"/>
              <a:t>不同的中间件系统有不同的中间件协议</a:t>
            </a:r>
            <a:endParaRPr lang="en-US" altLang="zh-CN" sz="2800" dirty="0"/>
          </a:p>
          <a:p>
            <a:pPr lvl="1" eaLnBrk="1" hangingPunct="1">
              <a:lnSpc>
                <a:spcPct val="120000"/>
              </a:lnSpc>
            </a:pPr>
            <a:r>
              <a:rPr lang="zh-CN" altLang="en-US" dirty="0"/>
              <a:t>支持远程过程调用的协议，如</a:t>
            </a:r>
            <a:r>
              <a:rPr lang="en-US" altLang="zh-CN" dirty="0"/>
              <a:t>DCE</a:t>
            </a:r>
          </a:p>
          <a:p>
            <a:pPr lvl="1" eaLnBrk="1" hangingPunct="1">
              <a:lnSpc>
                <a:spcPct val="120000"/>
              </a:lnSpc>
            </a:pPr>
            <a:r>
              <a:rPr lang="zh-CN" altLang="en-US" dirty="0"/>
              <a:t>支持远程对象调用的协议，如</a:t>
            </a:r>
            <a:r>
              <a:rPr lang="en-US" altLang="zh-CN" dirty="0"/>
              <a:t>CORBA</a:t>
            </a:r>
          </a:p>
          <a:p>
            <a:pPr lvl="1" eaLnBrk="1" hangingPunct="1">
              <a:lnSpc>
                <a:spcPct val="120000"/>
              </a:lnSpc>
            </a:pPr>
            <a:r>
              <a:rPr lang="zh-CN" altLang="en-US" dirty="0"/>
              <a:t>支持实时流数据传输并保持同步的协议</a:t>
            </a:r>
            <a:endParaRPr lang="en-US" altLang="zh-CN" dirty="0"/>
          </a:p>
          <a:p>
            <a:pPr lvl="1" eaLnBrk="1" hangingPunct="1">
              <a:lnSpc>
                <a:spcPct val="120000"/>
              </a:lnSpc>
            </a:pPr>
            <a:r>
              <a:rPr lang="zh-CN" altLang="en-US" dirty="0"/>
              <a:t>可靠多播协议，用于支持可靠多播服务的中间件系统</a:t>
            </a:r>
            <a:endParaRPr lang="en-US" altLang="zh-CN" dirty="0"/>
          </a:p>
          <a:p>
            <a:endParaRPr kumimoji="1" lang="zh-CN" altLang="en-US" sz="3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164698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中间件协议通信类型</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pPr eaLnBrk="1" hangingPunct="1">
              <a:lnSpc>
                <a:spcPct val="120000"/>
              </a:lnSpc>
              <a:buClr>
                <a:schemeClr val="tx1"/>
              </a:buClr>
              <a:defRPr/>
            </a:pPr>
            <a:r>
              <a:rPr lang="zh-CN" altLang="en-US" kern="0" dirty="0">
                <a:effectLst>
                  <a:outerShdw blurRad="38100" dist="38100" dir="2700000" algn="tl">
                    <a:srgbClr val="C0C0C0"/>
                  </a:outerShdw>
                </a:effectLst>
                <a:latin typeface="SimHei" panose="02010609060101010101" pitchFamily="49" charset="-122"/>
                <a:ea typeface="SimHei" panose="02010609060101010101" pitchFamily="49" charset="-122"/>
              </a:rPr>
              <a:t>从通信持久性方面</a:t>
            </a:r>
            <a:endParaRPr lang="en-US" altLang="zh-CN" sz="3600" kern="0" dirty="0">
              <a:effectLst>
                <a:outerShdw blurRad="38100" dist="38100" dir="2700000" algn="tl">
                  <a:srgbClr val="C0C0C0"/>
                </a:outerShdw>
              </a:effectLst>
              <a:latin typeface="SimHei" panose="02010609060101010101" pitchFamily="49" charset="-122"/>
              <a:ea typeface="SimHei" panose="02010609060101010101" pitchFamily="49" charset="-122"/>
            </a:endParaRPr>
          </a:p>
          <a:p>
            <a:pPr lvl="1" eaLnBrk="1" hangingPunct="1">
              <a:lnSpc>
                <a:spcPct val="120000"/>
              </a:lnSpc>
              <a:buClr>
                <a:schemeClr val="tx1"/>
              </a:buClr>
              <a:defRPr/>
            </a:pPr>
            <a:r>
              <a:rPr lang="zh-CN" altLang="en-US" kern="0" dirty="0">
                <a:effectLst>
                  <a:outerShdw blurRad="38100" dist="38100" dir="2700000" algn="tl">
                    <a:srgbClr val="C0C0C0"/>
                  </a:outerShdw>
                </a:effectLst>
                <a:latin typeface="SimHei" panose="02010609060101010101" pitchFamily="49" charset="-122"/>
                <a:ea typeface="SimHei" panose="02010609060101010101" pitchFamily="49" charset="-122"/>
              </a:rPr>
              <a:t>持久通信：传输的消息一直由通信中间件存储，直到该消息被传送给接收方，如电子邮件系统</a:t>
            </a:r>
            <a:endParaRPr lang="en-US" altLang="zh-CN" kern="0" dirty="0">
              <a:effectLst>
                <a:outerShdw blurRad="38100" dist="38100" dir="2700000" algn="tl">
                  <a:srgbClr val="C0C0C0"/>
                </a:outerShdw>
              </a:effectLst>
              <a:latin typeface="SimHei" panose="02010609060101010101" pitchFamily="49" charset="-122"/>
              <a:ea typeface="SimHei" panose="02010609060101010101" pitchFamily="49" charset="-122"/>
            </a:endParaRPr>
          </a:p>
          <a:p>
            <a:pPr lvl="1" eaLnBrk="1" hangingPunct="1">
              <a:lnSpc>
                <a:spcPct val="120000"/>
              </a:lnSpc>
              <a:buClr>
                <a:schemeClr val="tx1"/>
              </a:buClr>
              <a:defRPr/>
            </a:pPr>
            <a:r>
              <a:rPr lang="zh-CN" altLang="en-US" kern="0" dirty="0">
                <a:effectLst>
                  <a:outerShdw blurRad="38100" dist="38100" dir="2700000" algn="tl">
                    <a:srgbClr val="C0C0C0"/>
                  </a:outerShdw>
                </a:effectLst>
                <a:latin typeface="SimHei" panose="02010609060101010101" pitchFamily="49" charset="-122"/>
                <a:ea typeface="SimHei" panose="02010609060101010101" pitchFamily="49" charset="-122"/>
              </a:rPr>
              <a:t>瞬时通信：通信中间件只在发送和接收应用程序正在运行的时候才存储消息，即由于传输中断或者接收方当前不在活动状态，中间件就不传输消息，而是丢弃消息</a:t>
            </a:r>
            <a:endParaRPr lang="en-US" altLang="zh-CN" kern="0" dirty="0">
              <a:effectLst>
                <a:outerShdw blurRad="38100" dist="38100" dir="2700000" algn="tl">
                  <a:srgbClr val="C0C0C0"/>
                </a:outerShdw>
              </a:effectLst>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352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中间件协议通信类型</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5215310"/>
          </a:xfrm>
        </p:spPr>
        <p:txBody>
          <a:bodyPr/>
          <a:lstStyle/>
          <a:p>
            <a:pPr eaLnBrk="1" hangingPunct="1">
              <a:lnSpc>
                <a:spcPct val="120000"/>
              </a:lnSpc>
              <a:buClr>
                <a:schemeClr val="tx1"/>
              </a:buClr>
              <a:defRPr/>
            </a:pPr>
            <a:r>
              <a:rPr lang="zh-CN" altLang="en-US" kern="0" dirty="0">
                <a:effectLst>
                  <a:outerShdw blurRad="38100" dist="38100" dir="2700000" algn="tl">
                    <a:srgbClr val="C0C0C0"/>
                  </a:outerShdw>
                </a:effectLst>
              </a:rPr>
              <a:t>从通信同步性方面</a:t>
            </a:r>
            <a:endParaRPr lang="en-US" altLang="zh-CN" kern="0" dirty="0">
              <a:effectLst>
                <a:outerShdw blurRad="38100" dist="38100" dir="2700000" algn="tl">
                  <a:srgbClr val="C0C0C0"/>
                </a:outerShdw>
              </a:effectLst>
            </a:endParaRPr>
          </a:p>
          <a:p>
            <a:pPr lvl="1" eaLnBrk="1" hangingPunct="1">
              <a:lnSpc>
                <a:spcPct val="120000"/>
              </a:lnSpc>
              <a:buClr>
                <a:schemeClr val="tx1"/>
              </a:buClr>
              <a:defRPr/>
            </a:pPr>
            <a:r>
              <a:rPr lang="zh-CN" altLang="en-US" kern="0" dirty="0">
                <a:effectLst>
                  <a:outerShdw blurRad="38100" dist="38100" dir="2700000" algn="tl">
                    <a:srgbClr val="C0C0C0"/>
                  </a:outerShdw>
                </a:effectLst>
              </a:rPr>
              <a:t>同步通信：发送方提交消息后将被阻塞，直到知道其消息被接收。发送方可有三类同步点</a:t>
            </a:r>
            <a:endParaRPr lang="en-US" altLang="zh-CN" kern="0" dirty="0">
              <a:effectLst>
                <a:outerShdw blurRad="38100" dist="38100" dir="2700000" algn="tl">
                  <a:srgbClr val="C0C0C0"/>
                </a:outerShdw>
              </a:effectLst>
            </a:endParaRPr>
          </a:p>
          <a:p>
            <a:pPr lvl="2" eaLnBrk="1" hangingPunct="1">
              <a:lnSpc>
                <a:spcPct val="120000"/>
              </a:lnSpc>
              <a:buClr>
                <a:schemeClr val="tx1"/>
              </a:buClr>
              <a:defRPr/>
            </a:pPr>
            <a:r>
              <a:rPr lang="zh-CN" altLang="en-US" kern="0" dirty="0">
                <a:effectLst>
                  <a:outerShdw blurRad="38100" dist="38100" dir="2700000" algn="tl">
                    <a:srgbClr val="C0C0C0"/>
                  </a:outerShdw>
                </a:effectLst>
              </a:rPr>
              <a:t>基于发送：发送方中间件请求传输完成</a:t>
            </a:r>
            <a:endParaRPr lang="en-US" altLang="zh-CN" kern="0" dirty="0">
              <a:effectLst>
                <a:outerShdw blurRad="38100" dist="38100" dir="2700000" algn="tl">
                  <a:srgbClr val="C0C0C0"/>
                </a:outerShdw>
              </a:effectLst>
            </a:endParaRPr>
          </a:p>
          <a:p>
            <a:pPr lvl="2" eaLnBrk="1" hangingPunct="1">
              <a:lnSpc>
                <a:spcPct val="120000"/>
              </a:lnSpc>
              <a:buClr>
                <a:schemeClr val="tx1"/>
              </a:buClr>
              <a:defRPr/>
            </a:pPr>
            <a:r>
              <a:rPr lang="zh-CN" altLang="en-US" kern="0" dirty="0">
                <a:effectLst>
                  <a:outerShdw blurRad="38100" dist="38100" dir="2700000" algn="tl">
                    <a:srgbClr val="C0C0C0"/>
                  </a:outerShdw>
                </a:effectLst>
              </a:rPr>
              <a:t>基于接收：请求被传送到目标接收方</a:t>
            </a:r>
            <a:endParaRPr lang="en-US" altLang="zh-CN" kern="0" dirty="0">
              <a:effectLst>
                <a:outerShdw blurRad="38100" dist="38100" dir="2700000" algn="tl">
                  <a:srgbClr val="C0C0C0"/>
                </a:outerShdw>
              </a:effectLst>
            </a:endParaRPr>
          </a:p>
          <a:p>
            <a:pPr lvl="2" eaLnBrk="1" hangingPunct="1">
              <a:lnSpc>
                <a:spcPct val="120000"/>
              </a:lnSpc>
              <a:buClr>
                <a:schemeClr val="tx1"/>
              </a:buClr>
              <a:defRPr/>
            </a:pPr>
            <a:r>
              <a:rPr lang="zh-CN" altLang="en-US" kern="0" dirty="0">
                <a:effectLst>
                  <a:outerShdw blurRad="38100" dist="38100" dir="2700000" algn="tl">
                    <a:srgbClr val="C0C0C0"/>
                  </a:outerShdw>
                </a:effectLst>
              </a:rPr>
              <a:t>基于响应：接收方返回响应</a:t>
            </a:r>
            <a:endParaRPr lang="en-US" altLang="zh-CN" kern="0" dirty="0">
              <a:effectLst>
                <a:outerShdw blurRad="38100" dist="38100" dir="2700000" algn="tl">
                  <a:srgbClr val="C0C0C0"/>
                </a:outerShdw>
              </a:effectLst>
            </a:endParaRPr>
          </a:p>
          <a:p>
            <a:pPr lvl="1" eaLnBrk="1" hangingPunct="1">
              <a:lnSpc>
                <a:spcPct val="120000"/>
              </a:lnSpc>
              <a:buClr>
                <a:schemeClr val="tx1"/>
              </a:buClr>
              <a:defRPr/>
            </a:pPr>
            <a:r>
              <a:rPr lang="zh-CN" altLang="en-US" kern="0" dirty="0">
                <a:effectLst>
                  <a:outerShdw blurRad="38100" dist="38100" dir="2700000" algn="tl">
                    <a:srgbClr val="C0C0C0"/>
                  </a:outerShdw>
                </a:effectLst>
              </a:rPr>
              <a:t>异步通信：发送方在提交要传输的消息后立刻接着后续的执行，不会阻塞</a:t>
            </a:r>
            <a:endParaRPr lang="en-US" altLang="zh-CN" kern="0" dirty="0">
              <a:effectLst>
                <a:outerShdw blurRad="38100" dist="38100" dir="2700000" algn="tl">
                  <a:srgbClr val="C0C0C0"/>
                </a:outerShdw>
              </a:effectLst>
            </a:endParaRPr>
          </a:p>
          <a:p>
            <a:pPr eaLnBrk="1" hangingPunct="1">
              <a:lnSpc>
                <a:spcPct val="120000"/>
              </a:lnSpc>
              <a:buClr>
                <a:schemeClr val="tx1"/>
              </a:buClr>
              <a:defRPr/>
            </a:pPr>
            <a:r>
              <a:rPr lang="zh-CN" altLang="en-US" kern="0" dirty="0">
                <a:effectLst>
                  <a:outerShdw blurRad="38100" dist="38100" dir="2700000" algn="tl">
                    <a:srgbClr val="C0C0C0"/>
                  </a:outerShdw>
                </a:effectLst>
              </a:rPr>
              <a:t>从通信连续性方面：不连续通信和流通信</a:t>
            </a:r>
            <a:endParaRPr lang="en-US" altLang="zh-CN" kern="0" dirty="0">
              <a:effectLst>
                <a:outerShdw blurRad="38100" dist="38100" dir="2700000" algn="tl">
                  <a:srgbClr val="C0C0C0"/>
                </a:outerShdw>
              </a:effectLst>
            </a:endParaRPr>
          </a:p>
        </p:txBody>
      </p:sp>
      <p:sp>
        <p:nvSpPr>
          <p:cNvPr id="5" name="TextBox 3"/>
          <p:cNvSpPr txBox="1"/>
          <p:nvPr/>
        </p:nvSpPr>
        <p:spPr>
          <a:xfrm>
            <a:off x="1691680" y="6237312"/>
            <a:ext cx="5234125" cy="523220"/>
          </a:xfrm>
          <a:prstGeom prst="rect">
            <a:avLst/>
          </a:prstGeom>
          <a:noFill/>
          <a:ln w="9525">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2826F5"/>
                </a:solidFill>
                <a:latin typeface="SimHei" panose="02010609060101010101" pitchFamily="49" charset="-122"/>
                <a:ea typeface="SimHei" panose="02010609060101010101" pitchFamily="49" charset="-122"/>
              </a:rPr>
              <a:t>这些通信方式可以进行各种组合</a:t>
            </a:r>
          </a:p>
        </p:txBody>
      </p:sp>
    </p:spTree>
    <p:extLst>
      <p:ext uri="{BB962C8B-B14F-4D97-AF65-F5344CB8AC3E}">
        <p14:creationId xmlns:p14="http://schemas.microsoft.com/office/powerpoint/2010/main" val="3730535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rPr>
              <a:t>2</a:t>
            </a:r>
            <a:r>
              <a:rPr lang="zh-CN" altLang="en-US" sz="4800" dirty="0">
                <a:solidFill>
                  <a:srgbClr val="2826F5"/>
                </a:solidFill>
              </a:rPr>
              <a:t>、远程过程调用</a:t>
            </a:r>
            <a:r>
              <a:rPr lang="en-US" altLang="zh-CN" sz="4800" dirty="0">
                <a:solidFill>
                  <a:srgbClr val="2826F5"/>
                </a:solidFill>
              </a:rPr>
              <a:t>RPC</a:t>
            </a:r>
            <a:endParaRPr lang="zh-CN" altLang="en-US" sz="4800" dirty="0">
              <a:solidFill>
                <a:srgbClr val="2826F5"/>
              </a:solidFill>
            </a:endParaRP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pPr eaLnBrk="1" hangingPunct="1">
              <a:lnSpc>
                <a:spcPct val="120000"/>
              </a:lnSpc>
            </a:pPr>
            <a:r>
              <a:rPr lang="zh-CN" altLang="en-US" dirty="0"/>
              <a:t>像调用本地子程序一样，调用远程子程序</a:t>
            </a:r>
          </a:p>
          <a:p>
            <a:pPr lvl="1" eaLnBrk="1" hangingPunct="1">
              <a:lnSpc>
                <a:spcPct val="90000"/>
              </a:lnSpc>
            </a:pPr>
            <a:r>
              <a:rPr lang="zh-CN" altLang="en-US" dirty="0"/>
              <a:t>调用者和被调者都不用考虑通信问题</a:t>
            </a:r>
          </a:p>
          <a:p>
            <a:endParaRPr kumimoji="1" lang="zh-CN" altLang="en-US" dirty="0">
              <a:latin typeface="SimHei" panose="02010609060101010101" pitchFamily="49" charset="-122"/>
              <a:ea typeface="SimHei" panose="02010609060101010101" pitchFamily="49" charset="-122"/>
            </a:endParaRPr>
          </a:p>
        </p:txBody>
      </p:sp>
      <p:sp>
        <p:nvSpPr>
          <p:cNvPr id="5" name="Rectangle 11"/>
          <p:cNvSpPr/>
          <p:nvPr/>
        </p:nvSpPr>
        <p:spPr>
          <a:xfrm>
            <a:off x="5006008" y="2492896"/>
            <a:ext cx="2590800" cy="3048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6" name="AutoShape 20"/>
          <p:cNvSpPr/>
          <p:nvPr/>
        </p:nvSpPr>
        <p:spPr>
          <a:xfrm>
            <a:off x="5234608" y="2645296"/>
            <a:ext cx="2286000" cy="838200"/>
          </a:xfrm>
          <a:prstGeom prst="roundRect">
            <a:avLst>
              <a:gd name="adj" fmla="val 16667"/>
            </a:avLst>
          </a:prstGeom>
          <a:solidFill>
            <a:srgbClr val="66FFCC"/>
          </a:solidFill>
          <a:ln w="9525"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dirty="0">
                <a:ea typeface="SimHei" panose="02010609060101010101" pitchFamily="49" charset="-122"/>
              </a:rPr>
              <a:t>服务器</a:t>
            </a:r>
          </a:p>
        </p:txBody>
      </p:sp>
      <p:sp>
        <p:nvSpPr>
          <p:cNvPr id="7" name="Rectangle 4"/>
          <p:cNvSpPr/>
          <p:nvPr/>
        </p:nvSpPr>
        <p:spPr>
          <a:xfrm>
            <a:off x="1043608" y="2492896"/>
            <a:ext cx="2590800" cy="3048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8" name="AutoShape 19"/>
          <p:cNvSpPr/>
          <p:nvPr/>
        </p:nvSpPr>
        <p:spPr>
          <a:xfrm>
            <a:off x="1272208" y="2645296"/>
            <a:ext cx="2133600" cy="838200"/>
          </a:xfrm>
          <a:prstGeom prst="roundRect">
            <a:avLst>
              <a:gd name="adj" fmla="val 16667"/>
            </a:avLst>
          </a:prstGeom>
          <a:solidFill>
            <a:srgbClr val="FFCC99"/>
          </a:solidFill>
          <a:ln w="9525"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ea typeface="SimHei" panose="02010609060101010101" pitchFamily="49" charset="-122"/>
              </a:rPr>
              <a:t>客户</a:t>
            </a:r>
          </a:p>
        </p:txBody>
      </p:sp>
      <p:sp>
        <p:nvSpPr>
          <p:cNvPr id="9" name="Rectangle 5"/>
          <p:cNvSpPr/>
          <p:nvPr/>
        </p:nvSpPr>
        <p:spPr>
          <a:xfrm>
            <a:off x="1043608" y="4626496"/>
            <a:ext cx="2590800" cy="914400"/>
          </a:xfrm>
          <a:prstGeom prst="rect">
            <a:avLst/>
          </a:prstGeom>
          <a:solidFill>
            <a:srgbClr val="FF0066"/>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ea typeface="SimHei" panose="02010609060101010101" pitchFamily="49" charset="-122"/>
              </a:rPr>
              <a:t>OS</a:t>
            </a:r>
          </a:p>
        </p:txBody>
      </p:sp>
      <p:sp>
        <p:nvSpPr>
          <p:cNvPr id="10" name="Oval 6"/>
          <p:cNvSpPr/>
          <p:nvPr/>
        </p:nvSpPr>
        <p:spPr>
          <a:xfrm>
            <a:off x="2034208" y="2721496"/>
            <a:ext cx="1066800" cy="6858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ea typeface="SimHei" panose="02010609060101010101" pitchFamily="49" charset="-122"/>
              </a:rPr>
              <a:t>主程序</a:t>
            </a:r>
          </a:p>
        </p:txBody>
      </p:sp>
      <p:sp>
        <p:nvSpPr>
          <p:cNvPr id="11" name="Oval 7"/>
          <p:cNvSpPr/>
          <p:nvPr/>
        </p:nvSpPr>
        <p:spPr>
          <a:xfrm>
            <a:off x="1881808" y="3864496"/>
            <a:ext cx="990600" cy="609600"/>
          </a:xfrm>
          <a:prstGeom prst="ellipse">
            <a:avLst/>
          </a:prstGeom>
          <a:solidFill>
            <a:srgbClr val="0000CC"/>
          </a:solidFill>
          <a:ln w="9525"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ea typeface="SimHei" panose="02010609060101010101" pitchFamily="49" charset="-122"/>
              </a:rPr>
              <a:t>存根</a:t>
            </a:r>
          </a:p>
        </p:txBody>
      </p:sp>
      <p:sp>
        <p:nvSpPr>
          <p:cNvPr id="12" name="Line 8"/>
          <p:cNvSpPr/>
          <p:nvPr/>
        </p:nvSpPr>
        <p:spPr>
          <a:xfrm flipH="1">
            <a:off x="2415208" y="3483496"/>
            <a:ext cx="76200" cy="381000"/>
          </a:xfrm>
          <a:prstGeom prst="line">
            <a:avLst/>
          </a:prstGeom>
          <a:ln w="28575" cap="flat" cmpd="sng">
            <a:solidFill>
              <a:schemeClr val="tx1"/>
            </a:solidFill>
            <a:prstDash val="solid"/>
            <a:headEnd type="none" w="med" len="med"/>
            <a:tailEnd type="triangle" w="med" len="med"/>
          </a:ln>
        </p:spPr>
      </p:sp>
      <p:sp>
        <p:nvSpPr>
          <p:cNvPr id="13" name="Line 9"/>
          <p:cNvSpPr/>
          <p:nvPr/>
        </p:nvSpPr>
        <p:spPr>
          <a:xfrm>
            <a:off x="2491408" y="4474096"/>
            <a:ext cx="381000" cy="381000"/>
          </a:xfrm>
          <a:prstGeom prst="line">
            <a:avLst/>
          </a:prstGeom>
          <a:ln w="28575" cap="flat" cmpd="sng">
            <a:solidFill>
              <a:schemeClr val="tx1"/>
            </a:solidFill>
            <a:prstDash val="solid"/>
            <a:headEnd type="none" w="med" len="med"/>
            <a:tailEnd type="triangle" w="med" len="med"/>
          </a:ln>
        </p:spPr>
      </p:sp>
      <p:sp>
        <p:nvSpPr>
          <p:cNvPr id="14" name="Rectangle 12"/>
          <p:cNvSpPr/>
          <p:nvPr/>
        </p:nvSpPr>
        <p:spPr>
          <a:xfrm>
            <a:off x="5006008" y="4626496"/>
            <a:ext cx="2590800" cy="914400"/>
          </a:xfrm>
          <a:prstGeom prst="rect">
            <a:avLst/>
          </a:prstGeom>
          <a:solidFill>
            <a:srgbClr val="FF0066"/>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ea typeface="SimHei" panose="02010609060101010101" pitchFamily="49" charset="-122"/>
              </a:rPr>
              <a:t>OS</a:t>
            </a:r>
          </a:p>
        </p:txBody>
      </p:sp>
      <p:sp>
        <p:nvSpPr>
          <p:cNvPr id="15" name="Oval 13"/>
          <p:cNvSpPr/>
          <p:nvPr/>
        </p:nvSpPr>
        <p:spPr>
          <a:xfrm>
            <a:off x="5387008" y="2721496"/>
            <a:ext cx="1066800" cy="685800"/>
          </a:xfrm>
          <a:prstGeom prst="ellipse">
            <a:avLst/>
          </a:prstGeom>
          <a:solidFill>
            <a:srgbClr val="0000CC"/>
          </a:solidFill>
          <a:ln w="9525"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ea typeface="SimHei" panose="02010609060101010101" pitchFamily="49" charset="-122"/>
              </a:rPr>
              <a:t>子程序</a:t>
            </a:r>
          </a:p>
        </p:txBody>
      </p:sp>
      <p:sp>
        <p:nvSpPr>
          <p:cNvPr id="16" name="Oval 14"/>
          <p:cNvSpPr/>
          <p:nvPr/>
        </p:nvSpPr>
        <p:spPr>
          <a:xfrm>
            <a:off x="5615608" y="3788296"/>
            <a:ext cx="990600" cy="609600"/>
          </a:xfrm>
          <a:prstGeom prst="ellipse">
            <a:avLst/>
          </a:prstGeom>
          <a:solidFill>
            <a:srgbClr val="FF0000"/>
          </a:solidFill>
          <a:ln w="9525"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ea typeface="SimHei" panose="02010609060101010101" pitchFamily="49" charset="-122"/>
              </a:rPr>
              <a:t>存根</a:t>
            </a:r>
          </a:p>
        </p:txBody>
      </p:sp>
      <p:sp>
        <p:nvSpPr>
          <p:cNvPr id="17" name="Line 15"/>
          <p:cNvSpPr/>
          <p:nvPr/>
        </p:nvSpPr>
        <p:spPr>
          <a:xfrm>
            <a:off x="5920408" y="3407296"/>
            <a:ext cx="76200" cy="381000"/>
          </a:xfrm>
          <a:prstGeom prst="line">
            <a:avLst/>
          </a:prstGeom>
          <a:ln w="28575" cap="flat" cmpd="sng">
            <a:solidFill>
              <a:schemeClr val="tx1"/>
            </a:solidFill>
            <a:prstDash val="solid"/>
            <a:headEnd type="triangle" w="med" len="med"/>
            <a:tailEnd type="none" w="med" len="med"/>
          </a:ln>
        </p:spPr>
      </p:sp>
      <p:sp>
        <p:nvSpPr>
          <p:cNvPr id="18" name="Line 16"/>
          <p:cNvSpPr/>
          <p:nvPr/>
        </p:nvSpPr>
        <p:spPr>
          <a:xfrm>
            <a:off x="6149008" y="4397896"/>
            <a:ext cx="152400" cy="457200"/>
          </a:xfrm>
          <a:prstGeom prst="line">
            <a:avLst/>
          </a:prstGeom>
          <a:ln w="28575" cap="flat" cmpd="sng">
            <a:solidFill>
              <a:schemeClr val="tx1"/>
            </a:solidFill>
            <a:prstDash val="solid"/>
            <a:headEnd type="triangle" w="med" len="med"/>
            <a:tailEnd type="none" w="med" len="med"/>
          </a:ln>
        </p:spPr>
      </p:sp>
      <p:sp>
        <p:nvSpPr>
          <p:cNvPr id="19" name="Line 17"/>
          <p:cNvSpPr/>
          <p:nvPr/>
        </p:nvSpPr>
        <p:spPr>
          <a:xfrm>
            <a:off x="3177208" y="5083696"/>
            <a:ext cx="2438400" cy="0"/>
          </a:xfrm>
          <a:prstGeom prst="line">
            <a:avLst/>
          </a:prstGeom>
          <a:ln w="38100" cap="flat" cmpd="dbl">
            <a:solidFill>
              <a:schemeClr val="tx1"/>
            </a:solidFill>
            <a:prstDash val="solid"/>
            <a:headEnd type="triangle" w="med" len="med"/>
            <a:tailEnd type="triangle" w="med" len="med"/>
          </a:ln>
        </p:spPr>
      </p:sp>
      <p:sp>
        <p:nvSpPr>
          <p:cNvPr id="20" name="Line 18"/>
          <p:cNvSpPr/>
          <p:nvPr/>
        </p:nvSpPr>
        <p:spPr>
          <a:xfrm>
            <a:off x="3101008" y="3102496"/>
            <a:ext cx="2286000" cy="0"/>
          </a:xfrm>
          <a:prstGeom prst="line">
            <a:avLst/>
          </a:prstGeom>
          <a:ln w="28575" cap="flat" cmpd="sng">
            <a:solidFill>
              <a:srgbClr val="FF0000"/>
            </a:solidFill>
            <a:prstDash val="sysDot"/>
            <a:headEnd type="none" w="med" len="med"/>
            <a:tailEnd type="triangle" w="med" len="med"/>
          </a:ln>
        </p:spPr>
      </p:sp>
    </p:spTree>
    <p:extLst>
      <p:ext uri="{BB962C8B-B14F-4D97-AF65-F5344CB8AC3E}">
        <p14:creationId xmlns:p14="http://schemas.microsoft.com/office/powerpoint/2010/main" val="674459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远程过程调用</a:t>
            </a:r>
            <a:r>
              <a:rPr lang="en-US" altLang="zh-CN" sz="4800" dirty="0">
                <a:solidFill>
                  <a:srgbClr val="2826F5"/>
                </a:solidFill>
              </a:rPr>
              <a:t>RPC</a:t>
            </a:r>
            <a:endParaRPr lang="zh-CN" altLang="en-US" sz="4800" dirty="0">
              <a:solidFill>
                <a:srgbClr val="2826F5"/>
              </a:solidFill>
            </a:endParaRPr>
          </a:p>
        </p:txBody>
      </p:sp>
      <p:pic>
        <p:nvPicPr>
          <p:cNvPr id="21" name="Picture 16"/>
          <p:cNvPicPr>
            <a:picLocks noChangeAspect="1"/>
          </p:cNvPicPr>
          <p:nvPr/>
        </p:nvPicPr>
        <p:blipFill>
          <a:blip r:embed="rId2"/>
          <a:stretch>
            <a:fillRect/>
          </a:stretch>
        </p:blipFill>
        <p:spPr>
          <a:xfrm>
            <a:off x="287903" y="1196752"/>
            <a:ext cx="8604577" cy="5544616"/>
          </a:xfrm>
          <a:prstGeom prst="rect">
            <a:avLst/>
          </a:prstGeom>
          <a:noFill/>
          <a:ln w="9525">
            <a:noFill/>
          </a:ln>
        </p:spPr>
      </p:pic>
    </p:spTree>
    <p:extLst>
      <p:ext uri="{BB962C8B-B14F-4D97-AF65-F5344CB8AC3E}">
        <p14:creationId xmlns:p14="http://schemas.microsoft.com/office/powerpoint/2010/main" val="817377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rPr>
              <a:t>3</a:t>
            </a:r>
            <a:r>
              <a:rPr lang="zh-CN" altLang="en-US" sz="4800" dirty="0">
                <a:solidFill>
                  <a:srgbClr val="2826F5"/>
                </a:solidFill>
              </a:rPr>
              <a:t>、远程方法调用</a:t>
            </a:r>
            <a:r>
              <a:rPr lang="en-US" altLang="zh-CN" sz="4800" dirty="0">
                <a:solidFill>
                  <a:srgbClr val="2826F5"/>
                </a:solidFill>
              </a:rPr>
              <a:t>RMI</a:t>
            </a:r>
            <a:endParaRPr lang="zh-CN" altLang="en-US" sz="4800" dirty="0">
              <a:solidFill>
                <a:srgbClr val="2826F5"/>
              </a:solidFill>
            </a:endParaRP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9001000" cy="1143001"/>
          </a:xfrm>
        </p:spPr>
        <p:txBody>
          <a:bodyPr/>
          <a:lstStyle/>
          <a:p>
            <a:pPr eaLnBrk="1" hangingPunct="1">
              <a:lnSpc>
                <a:spcPct val="120000"/>
              </a:lnSpc>
            </a:pPr>
            <a:r>
              <a:rPr lang="zh-CN" altLang="en-US" sz="2800" dirty="0"/>
              <a:t>像调用本地对象的方法一样，调用远程对象的方法</a:t>
            </a:r>
          </a:p>
          <a:p>
            <a:pPr lvl="1" eaLnBrk="1" hangingPunct="1">
              <a:lnSpc>
                <a:spcPct val="90000"/>
              </a:lnSpc>
            </a:pPr>
            <a:r>
              <a:rPr lang="zh-CN" altLang="en-US" sz="2400" dirty="0"/>
              <a:t>调用者和被调者都不用考虑通信问题</a:t>
            </a:r>
          </a:p>
        </p:txBody>
      </p:sp>
      <p:pic>
        <p:nvPicPr>
          <p:cNvPr id="21" name="Picture 2" descr="dobject"/>
          <p:cNvPicPr>
            <a:picLocks noChangeAspect="1"/>
          </p:cNvPicPr>
          <p:nvPr/>
        </p:nvPicPr>
        <p:blipFill>
          <a:blip r:embed="rId2"/>
          <a:stretch>
            <a:fillRect/>
          </a:stretch>
        </p:blipFill>
        <p:spPr>
          <a:xfrm>
            <a:off x="395536" y="2332037"/>
            <a:ext cx="8110810" cy="4525963"/>
          </a:xfrm>
          <a:prstGeom prst="rect">
            <a:avLst/>
          </a:prstGeom>
          <a:noFill/>
          <a:ln w="9525">
            <a:noFill/>
          </a:ln>
        </p:spPr>
      </p:pic>
    </p:spTree>
    <p:extLst>
      <p:ext uri="{BB962C8B-B14F-4D97-AF65-F5344CB8AC3E}">
        <p14:creationId xmlns:p14="http://schemas.microsoft.com/office/powerpoint/2010/main" val="867015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rPr>
              <a:t>4</a:t>
            </a:r>
            <a:r>
              <a:rPr lang="zh-CN" altLang="en-US" sz="4800" dirty="0">
                <a:solidFill>
                  <a:srgbClr val="2826F5"/>
                </a:solidFill>
              </a:rPr>
              <a:t>、面向消息的通信</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pPr>
              <a:spcBef>
                <a:spcPct val="50000"/>
              </a:spcBef>
              <a:buFont typeface="Wingdings" panose="05000000000000000000" pitchFamily="2" charset="2"/>
              <a:buChar char="p"/>
            </a:pPr>
            <a:r>
              <a:rPr lang="zh-CN" altLang="en-US" sz="2800" dirty="0"/>
              <a:t>远程过程调用和远程方法调用都有助于隐藏分布式系统中的通信</a:t>
            </a:r>
            <a:endParaRPr lang="en-US" altLang="zh-CN" sz="2800" dirty="0"/>
          </a:p>
          <a:p>
            <a:pPr>
              <a:spcBef>
                <a:spcPct val="50000"/>
              </a:spcBef>
              <a:buFont typeface="Wingdings" panose="05000000000000000000" pitchFamily="2" charset="2"/>
              <a:buChar char="p"/>
            </a:pPr>
            <a:r>
              <a:rPr lang="zh-CN" altLang="en-US" sz="2800" dirty="0"/>
              <a:t>但这两种机制并不总是适用的</a:t>
            </a:r>
            <a:endParaRPr lang="en-US" altLang="zh-CN" sz="2800" dirty="0"/>
          </a:p>
          <a:p>
            <a:pPr lvl="1">
              <a:spcBef>
                <a:spcPct val="50000"/>
              </a:spcBef>
              <a:buFont typeface="Wingdings" panose="05000000000000000000" pitchFamily="2" charset="2"/>
              <a:buChar char="p"/>
            </a:pPr>
            <a:r>
              <a:rPr lang="zh-CN" altLang="en-US" sz="2400" dirty="0"/>
              <a:t>如当无法保证发送请求时接收端正在执行的情况下</a:t>
            </a:r>
            <a:endParaRPr lang="en-US" altLang="zh-CN" sz="2400" dirty="0"/>
          </a:p>
          <a:p>
            <a:pPr lvl="1">
              <a:spcBef>
                <a:spcPct val="50000"/>
              </a:spcBef>
              <a:buFont typeface="Wingdings" panose="05000000000000000000" pitchFamily="2" charset="2"/>
              <a:buChar char="p"/>
            </a:pPr>
            <a:r>
              <a:rPr lang="zh-CN" altLang="en-US" sz="2400" dirty="0"/>
              <a:t>如同步性会阻塞发送进程</a:t>
            </a:r>
            <a:endParaRPr lang="en-US" altLang="zh-CN" sz="2400" dirty="0"/>
          </a:p>
          <a:p>
            <a:pPr>
              <a:spcBef>
                <a:spcPct val="50000"/>
              </a:spcBef>
              <a:buFont typeface="Wingdings" panose="05000000000000000000" pitchFamily="2" charset="2"/>
              <a:buChar char="p"/>
            </a:pPr>
            <a:r>
              <a:rPr lang="zh-CN" altLang="en-US" sz="2800" dirty="0"/>
              <a:t>需要其他通信机制的支持</a:t>
            </a:r>
            <a:endParaRPr lang="en-US" altLang="zh-CN" sz="2800" dirty="0"/>
          </a:p>
          <a:p>
            <a:pPr lvl="1">
              <a:spcBef>
                <a:spcPct val="50000"/>
              </a:spcBef>
              <a:buFont typeface="Wingdings" panose="05000000000000000000" pitchFamily="2" charset="2"/>
              <a:buChar char="p"/>
            </a:pPr>
            <a:r>
              <a:rPr lang="zh-CN" altLang="en-US" sz="2400" dirty="0"/>
              <a:t>如面向消息的通信</a:t>
            </a:r>
            <a:endParaRPr lang="en-US" altLang="zh-CN" sz="2400" dirty="0"/>
          </a:p>
        </p:txBody>
      </p:sp>
    </p:spTree>
    <p:extLst>
      <p:ext uri="{BB962C8B-B14F-4D97-AF65-F5344CB8AC3E}">
        <p14:creationId xmlns:p14="http://schemas.microsoft.com/office/powerpoint/2010/main" val="3055951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面向消息的瞬时通信</a:t>
            </a:r>
            <a:r>
              <a:rPr lang="en-US" altLang="zh-CN" sz="4800" dirty="0">
                <a:solidFill>
                  <a:srgbClr val="2826F5"/>
                </a:solidFill>
              </a:rPr>
              <a:t>-</a:t>
            </a:r>
            <a:r>
              <a:rPr lang="zh-CN" altLang="en-US" sz="4800" dirty="0">
                <a:solidFill>
                  <a:srgbClr val="2826F5"/>
                </a:solidFill>
              </a:rPr>
              <a:t>套接字</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9"/>
            <a:ext cx="8856984" cy="3919166"/>
          </a:xfrm>
        </p:spPr>
        <p:txBody>
          <a:bodyPr/>
          <a:lstStyle/>
          <a:p>
            <a:r>
              <a:rPr lang="zh-CN" altLang="en-US" sz="2800" dirty="0">
                <a:ea typeface="黑体" panose="02010609060101010101" pitchFamily="49" charset="-122"/>
              </a:rPr>
              <a:t>很多分布式系统和应用程序直接构建在传输层提供的简单的面向消息的模型之上</a:t>
            </a:r>
            <a:endParaRPr lang="en-US" altLang="zh-CN" sz="2800" dirty="0">
              <a:ea typeface="黑体" panose="02010609060101010101" pitchFamily="49" charset="-122"/>
            </a:endParaRPr>
          </a:p>
          <a:p>
            <a:r>
              <a:rPr lang="zh-CN" altLang="en-US" sz="2800" dirty="0">
                <a:ea typeface="黑体" panose="02010609060101010101" pitchFamily="49" charset="-122"/>
              </a:rPr>
              <a:t>人们已对传输层接口的标准化给予了充分的重视</a:t>
            </a:r>
            <a:endParaRPr lang="en-US" altLang="zh-CN" sz="2800" dirty="0">
              <a:ea typeface="黑体" panose="02010609060101010101" pitchFamily="49" charset="-122"/>
            </a:endParaRPr>
          </a:p>
          <a:p>
            <a:pPr lvl="1"/>
            <a:r>
              <a:rPr lang="zh-CN" altLang="en-US" dirty="0">
                <a:ea typeface="黑体" panose="02010609060101010101" pitchFamily="49" charset="-122"/>
              </a:rPr>
              <a:t>程序员通过一个简单的原语集就可以使用传输层提供的全部（消息传递）协议</a:t>
            </a:r>
            <a:endParaRPr lang="en-US" altLang="zh-CN" dirty="0">
              <a:ea typeface="黑体" panose="02010609060101010101" pitchFamily="49" charset="-122"/>
            </a:endParaRPr>
          </a:p>
          <a:p>
            <a:pPr lvl="1"/>
            <a:r>
              <a:rPr lang="zh-CN" altLang="en-US" dirty="0">
                <a:ea typeface="黑体" panose="02010609060101010101" pitchFamily="49" charset="-122"/>
              </a:rPr>
              <a:t>标准化的接口还使得应用程序在不同机器之间的移植变得容易</a:t>
            </a:r>
            <a:endParaRPr lang="en-US" altLang="zh-CN" dirty="0">
              <a:ea typeface="黑体" panose="02010609060101010101" pitchFamily="49" charset="-122"/>
            </a:endParaRPr>
          </a:p>
          <a:p>
            <a:r>
              <a:rPr lang="zh-CN" altLang="en-US" sz="2800" dirty="0">
                <a:ea typeface="黑体" panose="02010609060101010101" pitchFamily="49" charset="-122"/>
              </a:rPr>
              <a:t>如支持</a:t>
            </a:r>
            <a:r>
              <a:rPr lang="en-US" altLang="zh-CN" sz="2800" dirty="0">
                <a:ea typeface="黑体" panose="02010609060101010101" pitchFamily="49" charset="-122"/>
              </a:rPr>
              <a:t>TCP/IP</a:t>
            </a:r>
            <a:r>
              <a:rPr lang="zh-CN" altLang="en-US" sz="2800" dirty="0">
                <a:ea typeface="黑体" panose="02010609060101010101" pitchFamily="49" charset="-122"/>
              </a:rPr>
              <a:t>的</a:t>
            </a:r>
            <a:r>
              <a:rPr lang="en-US" altLang="zh-CN" sz="2800" dirty="0">
                <a:ea typeface="黑体" panose="02010609060101010101" pitchFamily="49" charset="-122"/>
              </a:rPr>
              <a:t>Berkeley</a:t>
            </a:r>
            <a:r>
              <a:rPr lang="zh-CN" altLang="en-US" sz="2800" dirty="0">
                <a:ea typeface="黑体" panose="02010609060101010101" pitchFamily="49" charset="-122"/>
              </a:rPr>
              <a:t>套接字</a:t>
            </a:r>
            <a:r>
              <a:rPr lang="en-US" altLang="zh-CN" sz="2800" dirty="0">
                <a:ea typeface="黑体" panose="02010609060101010101" pitchFamily="49" charset="-122"/>
              </a:rPr>
              <a:t>socket </a:t>
            </a:r>
            <a:endParaRPr kumimoji="1" lang="zh-CN" altLang="en-US" dirty="0">
              <a:ea typeface="SimHei" panose="02010609060101010101" pitchFamily="49" charset="-122"/>
            </a:endParaRPr>
          </a:p>
        </p:txBody>
      </p:sp>
    </p:spTree>
    <p:extLst>
      <p:ext uri="{BB962C8B-B14F-4D97-AF65-F5344CB8AC3E}">
        <p14:creationId xmlns:p14="http://schemas.microsoft.com/office/powerpoint/2010/main" val="2150632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descr="Rectangle: Click to edit Master text styles&#10;Second level&#10;Third level&#10;Fourth level&#10;Fifth level"/>
          <p:cNvSpPr>
            <a:spLocks noGrp="1" noChangeArrowheads="1"/>
          </p:cNvSpPr>
          <p:nvPr>
            <p:ph idx="1"/>
          </p:nvPr>
        </p:nvSpPr>
        <p:spPr>
          <a:xfrm>
            <a:off x="179512" y="1125571"/>
            <a:ext cx="8856984" cy="4391662"/>
          </a:xfrm>
        </p:spPr>
        <p:txBody>
          <a:bodyPr>
            <a:normAutofit/>
          </a:bodyPr>
          <a:lstStyle/>
          <a:p>
            <a:pPr algn="just">
              <a:lnSpc>
                <a:spcPct val="120000"/>
              </a:lnSpc>
              <a:buFont typeface="Wingdings" panose="05000000000000000000" charset="0"/>
              <a:buChar char="p"/>
            </a:pPr>
            <a:r>
              <a:rPr lang="en-US" altLang="zh-CN" sz="3600" b="1" dirty="0">
                <a:solidFill>
                  <a:srgbClr val="FF0000"/>
                </a:solidFill>
                <a:latin typeface="SimHei" panose="02010609060101010101" pitchFamily="49" charset="-122"/>
                <a:ea typeface="SimHei" panose="02010609060101010101" pitchFamily="49" charset="-122"/>
              </a:rPr>
              <a:t> </a:t>
            </a:r>
            <a:r>
              <a:rPr lang="zh-CN" altLang="en-US" b="1" dirty="0">
                <a:solidFill>
                  <a:srgbClr val="FF0000"/>
                </a:solidFill>
                <a:latin typeface="SimHei" panose="02010609060101010101" pitchFamily="49" charset="-122"/>
                <a:ea typeface="SimHei" panose="02010609060101010101" pitchFamily="49" charset="-122"/>
              </a:rPr>
              <a:t>基本概念</a:t>
            </a:r>
            <a:endParaRPr lang="en-US" altLang="zh-CN" b="1" dirty="0">
              <a:solidFill>
                <a:srgbClr val="FF0000"/>
              </a:solidFill>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分布式系统表现形式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分布式系统设计目标</a:t>
            </a:r>
            <a:endParaRPr lang="en-US" altLang="zh-CN" b="1" dirty="0">
              <a:solidFill>
                <a:srgbClr val="080910"/>
              </a:solidFill>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分布式系统性能度量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分布式系统设计关键技术</a:t>
            </a:r>
            <a:endParaRPr lang="zh-CN" altLang="zh-CN" b="1" dirty="0">
              <a:solidFill>
                <a:srgbClr val="080910"/>
              </a:solidFill>
              <a:latin typeface="SimHei" panose="02010609060101010101" pitchFamily="49" charset="-122"/>
              <a:ea typeface="SimHei" panose="02010609060101010101" pitchFamily="49" charset="-122"/>
            </a:endParaRPr>
          </a:p>
        </p:txBody>
      </p:sp>
      <p:sp>
        <p:nvSpPr>
          <p:cNvPr id="7" name="Rectangle 2">
            <a:extLst>
              <a:ext uri="{FF2B5EF4-FFF2-40B4-BE49-F238E27FC236}">
                <a16:creationId xmlns:a16="http://schemas.microsoft.com/office/drawing/2014/main" id="{C2239EEA-9708-5D42-9FAD-B4B7192B13BC}"/>
              </a:ext>
            </a:extLst>
          </p:cNvPr>
          <p:cNvSpPr>
            <a:spLocks noGrp="1" noChangeArrowheads="1"/>
          </p:cNvSpPr>
          <p:nvPr>
            <p:ph type="title"/>
          </p:nvPr>
        </p:nvSpPr>
        <p:spPr>
          <a:xfrm>
            <a:off x="0" y="0"/>
            <a:ext cx="9144000" cy="1143000"/>
          </a:xfrm>
        </p:spPr>
        <p:txBody>
          <a:bodyPr/>
          <a:lstStyle/>
          <a:p>
            <a:r>
              <a:rPr lang="zh-CN" altLang="en-US" sz="4800"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879011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面向消息的瞬时通信</a:t>
            </a:r>
            <a:r>
              <a:rPr lang="en-US" altLang="zh-CN" sz="4800" dirty="0">
                <a:solidFill>
                  <a:srgbClr val="2826F5"/>
                </a:solidFill>
              </a:rPr>
              <a:t>-</a:t>
            </a:r>
            <a:r>
              <a:rPr lang="zh-CN" altLang="en-US" sz="4800" dirty="0">
                <a:solidFill>
                  <a:srgbClr val="2826F5"/>
                </a:solidFill>
              </a:rPr>
              <a:t>套接字</a:t>
            </a:r>
          </a:p>
        </p:txBody>
      </p:sp>
      <p:graphicFrame>
        <p:nvGraphicFramePr>
          <p:cNvPr id="5" name="表格 4"/>
          <p:cNvGraphicFramePr>
            <a:graphicFrameLocks noGrp="1"/>
          </p:cNvGraphicFramePr>
          <p:nvPr>
            <p:extLst>
              <p:ext uri="{D42A27DB-BD31-4B8C-83A1-F6EECF244321}">
                <p14:modId xmlns:p14="http://schemas.microsoft.com/office/powerpoint/2010/main" val="1368938209"/>
              </p:ext>
            </p:extLst>
          </p:nvPr>
        </p:nvGraphicFramePr>
        <p:xfrm>
          <a:off x="683568" y="1115616"/>
          <a:ext cx="8136904" cy="5742387"/>
        </p:xfrm>
        <a:graphic>
          <a:graphicData uri="http://schemas.openxmlformats.org/drawingml/2006/table">
            <a:tbl>
              <a:tblPr/>
              <a:tblGrid>
                <a:gridCol w="2131701">
                  <a:extLst>
                    <a:ext uri="{9D8B030D-6E8A-4147-A177-3AD203B41FA5}">
                      <a16:colId xmlns:a16="http://schemas.microsoft.com/office/drawing/2014/main" val="20000"/>
                    </a:ext>
                  </a:extLst>
                </a:gridCol>
                <a:gridCol w="6005203">
                  <a:extLst>
                    <a:ext uri="{9D8B030D-6E8A-4147-A177-3AD203B41FA5}">
                      <a16:colId xmlns:a16="http://schemas.microsoft.com/office/drawing/2014/main" val="20001"/>
                    </a:ext>
                  </a:extLst>
                </a:gridCol>
              </a:tblGrid>
              <a:tr h="804022">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mn-lt"/>
                          <a:ea typeface="SimHei" panose="02010609060101010101" pitchFamily="49" charset="-122"/>
                        </a:rPr>
                        <a:t>原语</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CC"/>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mn-lt"/>
                          <a:ea typeface="SimHei" panose="02010609060101010101" pitchFamily="49" charset="-122"/>
                        </a:rPr>
                        <a:t>意义</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CC"/>
                    </a:solidFill>
                  </a:tcPr>
                </a:tc>
                <a:extLst>
                  <a:ext uri="{0D108BD9-81ED-4DB2-BD59-A6C34878D82A}">
                    <a16:rowId xmlns:a16="http://schemas.microsoft.com/office/drawing/2014/main" val="10000"/>
                  </a:ext>
                </a:extLst>
              </a:tr>
              <a:tr h="586603">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mn-lt"/>
                          <a:ea typeface="SimHei" panose="02010609060101010101" pitchFamily="49" charset="-122"/>
                        </a:rPr>
                        <a:t>Socket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mn-lt"/>
                          <a:ea typeface="SimHei" panose="02010609060101010101" pitchFamily="49" charset="-122"/>
                        </a:rPr>
                        <a:t>创建新的通信端点</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621064">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mn-lt"/>
                          <a:ea typeface="SimHei" panose="02010609060101010101" pitchFamily="49" charset="-122"/>
                        </a:rPr>
                        <a:t>Bind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mn-lt"/>
                          <a:ea typeface="SimHei" panose="02010609060101010101" pitchFamily="49" charset="-122"/>
                        </a:rPr>
                        <a:t>将本地地址附加</a:t>
                      </a:r>
                      <a:r>
                        <a:rPr kumimoji="0" lang="en-US" altLang="zh-CN" sz="2400" b="0" i="0" u="none" strike="noStrike" cap="none" normalizeH="0" baseline="0" dirty="0">
                          <a:ln>
                            <a:noFill/>
                          </a:ln>
                          <a:solidFill>
                            <a:schemeClr val="tx1"/>
                          </a:solidFill>
                          <a:effectLst/>
                          <a:latin typeface="+mn-lt"/>
                          <a:ea typeface="SimHei" panose="02010609060101010101" pitchFamily="49" charset="-122"/>
                        </a:rPr>
                        <a:t>(attach)</a:t>
                      </a:r>
                      <a:r>
                        <a:rPr kumimoji="0" lang="zh-CN" altLang="en-US" sz="2400" b="0" i="0" u="none" strike="noStrike" cap="none" normalizeH="0" baseline="0" dirty="0">
                          <a:ln>
                            <a:noFill/>
                          </a:ln>
                          <a:solidFill>
                            <a:schemeClr val="tx1"/>
                          </a:solidFill>
                          <a:effectLst/>
                          <a:latin typeface="+mn-lt"/>
                          <a:ea typeface="SimHei" panose="02010609060101010101" pitchFamily="49" charset="-122"/>
                        </a:rPr>
                        <a:t>到套接字上</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621064">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mn-lt"/>
                          <a:ea typeface="SimHei" panose="02010609060101010101" pitchFamily="49" charset="-122"/>
                        </a:rPr>
                        <a:t>Listen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mn-lt"/>
                          <a:ea typeface="SimHei" panose="02010609060101010101" pitchFamily="49" charset="-122"/>
                        </a:rPr>
                        <a:t>宣布已准备好接受连接</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621064">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mn-lt"/>
                          <a:ea typeface="SimHei" panose="02010609060101010101" pitchFamily="49" charset="-122"/>
                        </a:rPr>
                        <a:t>Accept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mn-lt"/>
                          <a:ea typeface="SimHei" panose="02010609060101010101" pitchFamily="49" charset="-122"/>
                        </a:rPr>
                        <a:t>在准备好连接请求之前阻塞调用方</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r h="623221">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mn-lt"/>
                          <a:ea typeface="SimHei" panose="02010609060101010101" pitchFamily="49" charset="-122"/>
                        </a:rPr>
                        <a:t>Connect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mn-lt"/>
                          <a:ea typeface="SimHei" panose="02010609060101010101" pitchFamily="49" charset="-122"/>
                        </a:rPr>
                        <a:t>主动尝试确立连接</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5"/>
                  </a:ext>
                </a:extLst>
              </a:tr>
              <a:tr h="621064">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mn-lt"/>
                          <a:ea typeface="SimHei" panose="02010609060101010101" pitchFamily="49" charset="-122"/>
                        </a:rPr>
                        <a:t>Send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mn-lt"/>
                          <a:ea typeface="SimHei" panose="02010609060101010101" pitchFamily="49" charset="-122"/>
                        </a:rPr>
                        <a:t>通过连接发送数据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6"/>
                  </a:ext>
                </a:extLst>
              </a:tr>
              <a:tr h="623221">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mn-lt"/>
                          <a:ea typeface="SimHei" panose="02010609060101010101" pitchFamily="49" charset="-122"/>
                        </a:rPr>
                        <a:t>Receive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mn-lt"/>
                          <a:ea typeface="SimHei" panose="02010609060101010101" pitchFamily="49" charset="-122"/>
                        </a:rPr>
                        <a:t>通过连接接受数据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7"/>
                  </a:ext>
                </a:extLst>
              </a:tr>
              <a:tr h="621064">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400" b="0" i="0" u="none" strike="noStrike" cap="none" normalizeH="0" baseline="0">
                          <a:ln>
                            <a:noFill/>
                          </a:ln>
                          <a:solidFill>
                            <a:schemeClr val="tx1"/>
                          </a:solidFill>
                          <a:effectLst/>
                          <a:latin typeface="+mn-lt"/>
                          <a:ea typeface="SimHei" panose="02010609060101010101" pitchFamily="49" charset="-122"/>
                        </a:rPr>
                        <a:t>Close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mn-lt"/>
                          <a:ea typeface="SimHei" panose="02010609060101010101" pitchFamily="49" charset="-122"/>
                        </a:rPr>
                        <a:t>释放连接</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11404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面向消息的瞬时通信</a:t>
            </a:r>
            <a:r>
              <a:rPr lang="en-US" altLang="zh-CN" sz="4800" dirty="0">
                <a:solidFill>
                  <a:srgbClr val="2826F5"/>
                </a:solidFill>
              </a:rPr>
              <a:t>-MPI</a:t>
            </a:r>
            <a:endParaRPr lang="zh-CN" altLang="en-US" sz="4800" dirty="0">
              <a:solidFill>
                <a:srgbClr val="2826F5"/>
              </a:solidFill>
            </a:endParaRP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r>
              <a:rPr lang="zh-CN" altLang="en-US" sz="2800" dirty="0">
                <a:ea typeface="SimHei" panose="02010609060101010101" pitchFamily="49" charset="-122"/>
              </a:rPr>
              <a:t>套接字抽象层在传输层，只支持简单的</a:t>
            </a:r>
            <a:r>
              <a:rPr lang="en-US" altLang="zh-CN" sz="2800" dirty="0">
                <a:ea typeface="SimHei" panose="02010609060101010101" pitchFamily="49" charset="-122"/>
              </a:rPr>
              <a:t>send</a:t>
            </a:r>
            <a:r>
              <a:rPr lang="zh-CN" altLang="en-US" sz="2800" dirty="0">
                <a:ea typeface="SimHei" panose="02010609060101010101" pitchFamily="49" charset="-122"/>
              </a:rPr>
              <a:t>和</a:t>
            </a:r>
            <a:r>
              <a:rPr lang="en-US" altLang="zh-CN" sz="2800" dirty="0">
                <a:ea typeface="SimHei" panose="02010609060101010101" pitchFamily="49" charset="-122"/>
              </a:rPr>
              <a:t>receive</a:t>
            </a:r>
            <a:r>
              <a:rPr lang="zh-CN" altLang="en-US" sz="2800" dirty="0">
                <a:ea typeface="SimHei" panose="02010609060101010101" pitchFamily="49" charset="-122"/>
              </a:rPr>
              <a:t>原语</a:t>
            </a:r>
            <a:endParaRPr lang="en-US" altLang="zh-CN" sz="2800" dirty="0">
              <a:ea typeface="SimHei" panose="02010609060101010101" pitchFamily="49" charset="-122"/>
            </a:endParaRPr>
          </a:p>
          <a:p>
            <a:r>
              <a:rPr lang="zh-CN" altLang="en-US" sz="2800" dirty="0">
                <a:ea typeface="SimHei" panose="02010609060101010101" pitchFamily="49" charset="-122"/>
              </a:rPr>
              <a:t>套接字用于使用</a:t>
            </a:r>
            <a:r>
              <a:rPr lang="en-US" altLang="zh-CN" sz="2800" dirty="0">
                <a:ea typeface="SimHei" panose="02010609060101010101" pitchFamily="49" charset="-122"/>
              </a:rPr>
              <a:t>TCP/IP</a:t>
            </a:r>
            <a:r>
              <a:rPr lang="zh-CN" altLang="en-US" sz="2800" dirty="0">
                <a:ea typeface="SimHei" panose="02010609060101010101" pitchFamily="49" charset="-122"/>
              </a:rPr>
              <a:t>协议进行通信，不适用于为高速互联网开发的专用协议，比如不同的缓冲和同步方式</a:t>
            </a:r>
            <a:endParaRPr lang="en-US" altLang="zh-CN" sz="2800" dirty="0">
              <a:ea typeface="SimHei" panose="02010609060101010101" pitchFamily="49" charset="-122"/>
            </a:endParaRPr>
          </a:p>
          <a:p>
            <a:r>
              <a:rPr lang="zh-CN" altLang="en-US" sz="2800" dirty="0">
                <a:ea typeface="SimHei" panose="02010609060101010101" pitchFamily="49" charset="-122"/>
              </a:rPr>
              <a:t>多数高性能计算机系统附带专用通信库，带来可移植性问题</a:t>
            </a:r>
            <a:endParaRPr lang="en-US" altLang="zh-CN" sz="2800" dirty="0">
              <a:ea typeface="SimHei" panose="02010609060101010101" pitchFamily="49" charset="-122"/>
            </a:endParaRPr>
          </a:p>
          <a:p>
            <a:r>
              <a:rPr lang="zh-CN" altLang="en-US" sz="2800" dirty="0">
                <a:ea typeface="SimHei" panose="02010609060101010101" pitchFamily="49" charset="-122"/>
              </a:rPr>
              <a:t>消息传递方面的标准：消息传递接口</a:t>
            </a:r>
            <a:r>
              <a:rPr lang="en-US" altLang="zh-CN" sz="2800" dirty="0">
                <a:ea typeface="SimHei" panose="02010609060101010101" pitchFamily="49" charset="-122"/>
              </a:rPr>
              <a:t>MPI </a:t>
            </a:r>
            <a:br>
              <a:rPr lang="zh-CN" altLang="en-US" dirty="0">
                <a:ea typeface="SimHei" panose="02010609060101010101" pitchFamily="49" charset="-122"/>
              </a:rPr>
            </a:br>
            <a:endParaRPr kumimoji="1" lang="zh-CN" altLang="en-US" dirty="0">
              <a:ea typeface="SimHei" panose="02010609060101010101" pitchFamily="49" charset="-122"/>
            </a:endParaRPr>
          </a:p>
        </p:txBody>
      </p:sp>
    </p:spTree>
    <p:extLst>
      <p:ext uri="{BB962C8B-B14F-4D97-AF65-F5344CB8AC3E}">
        <p14:creationId xmlns:p14="http://schemas.microsoft.com/office/powerpoint/2010/main" val="2844751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面向消息的瞬时通信</a:t>
            </a:r>
            <a:r>
              <a:rPr lang="en-US" altLang="zh-CN" sz="4800" dirty="0">
                <a:solidFill>
                  <a:srgbClr val="2826F5"/>
                </a:solidFill>
              </a:rPr>
              <a:t>-MPI</a:t>
            </a:r>
            <a:endParaRPr lang="zh-CN" altLang="en-US" sz="4800" dirty="0">
              <a:solidFill>
                <a:srgbClr val="2826F5"/>
              </a:solidFill>
            </a:endParaRP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pPr lvl="0">
              <a:lnSpc>
                <a:spcPct val="120000"/>
              </a:lnSpc>
              <a:buClr>
                <a:schemeClr val="tx1"/>
              </a:buClr>
              <a:buFont typeface="Wingdings" panose="05000000000000000000" pitchFamily="2" charset="2"/>
              <a:buChar char="p"/>
              <a:defRPr/>
            </a:pPr>
            <a:r>
              <a:rPr lang="zh-CN" altLang="en-US" sz="2800" kern="0" dirty="0">
                <a:ea typeface="黑体" panose="02010609060101010101" pitchFamily="49" charset="-122"/>
              </a:rPr>
              <a:t>提供高层通信，支持并行计算，如</a:t>
            </a:r>
            <a:r>
              <a:rPr lang="en-US" altLang="zh-CN" sz="2800" kern="0" dirty="0">
                <a:ea typeface="黑体" panose="02010609060101010101" pitchFamily="49" charset="-122"/>
              </a:rPr>
              <a:t>MPP</a:t>
            </a:r>
            <a:r>
              <a:rPr lang="zh-CN" altLang="en-US" sz="2800" kern="0" dirty="0">
                <a:ea typeface="黑体" panose="02010609060101010101" pitchFamily="49" charset="-122"/>
              </a:rPr>
              <a:t>、</a:t>
            </a:r>
            <a:r>
              <a:rPr lang="en-US" altLang="zh-CN" sz="2800" kern="0" dirty="0">
                <a:ea typeface="黑体" panose="02010609060101010101" pitchFamily="49" charset="-122"/>
              </a:rPr>
              <a:t>COW</a:t>
            </a:r>
          </a:p>
          <a:p>
            <a:pPr lvl="0" eaLnBrk="1" hangingPunct="1">
              <a:lnSpc>
                <a:spcPct val="90000"/>
              </a:lnSpc>
              <a:buClr>
                <a:schemeClr val="tx1"/>
              </a:buClr>
              <a:buFont typeface="Wingdings" panose="05000000000000000000" pitchFamily="2" charset="2"/>
              <a:buChar char="p"/>
              <a:defRPr/>
            </a:pPr>
            <a:r>
              <a:rPr lang="zh-CN" altLang="en-US" sz="2800" kern="0" dirty="0">
                <a:ea typeface="黑体" panose="02010609060101010101" pitchFamily="49" charset="-122"/>
              </a:rPr>
              <a:t>可靠的底层网络</a:t>
            </a:r>
          </a:p>
          <a:p>
            <a:pPr lvl="0" eaLnBrk="1" hangingPunct="1">
              <a:lnSpc>
                <a:spcPct val="90000"/>
              </a:lnSpc>
              <a:buClr>
                <a:schemeClr val="tx1"/>
              </a:buClr>
              <a:buFont typeface="Wingdings" panose="05000000000000000000" pitchFamily="2" charset="2"/>
              <a:buChar char="p"/>
              <a:defRPr/>
            </a:pPr>
            <a:r>
              <a:rPr lang="zh-CN" altLang="en-US" sz="2800" kern="0" dirty="0">
                <a:ea typeface="黑体" panose="02010609060101010101" pitchFamily="49" charset="-122"/>
              </a:rPr>
              <a:t>支持分组通信，地址（</a:t>
            </a:r>
            <a:r>
              <a:rPr lang="en-US" altLang="zh-CN" sz="2800" kern="0" dirty="0" err="1">
                <a:ea typeface="黑体" panose="02010609060101010101" pitchFamily="49" charset="-122"/>
              </a:rPr>
              <a:t>groupID</a:t>
            </a:r>
            <a:r>
              <a:rPr lang="en-US" altLang="zh-CN" sz="2800" kern="0" dirty="0">
                <a:ea typeface="黑体" panose="02010609060101010101" pitchFamily="49" charset="-122"/>
              </a:rPr>
              <a:t>, </a:t>
            </a:r>
            <a:r>
              <a:rPr lang="en-US" altLang="zh-CN" sz="2800" kern="0" dirty="0" err="1">
                <a:ea typeface="黑体" panose="02010609060101010101" pitchFamily="49" charset="-122"/>
              </a:rPr>
              <a:t>processID</a:t>
            </a:r>
            <a:r>
              <a:rPr lang="zh-CN" altLang="en-US" sz="2800" kern="0" dirty="0">
                <a:ea typeface="黑体" panose="02010609060101010101" pitchFamily="49" charset="-122"/>
              </a:rPr>
              <a:t>）</a:t>
            </a:r>
          </a:p>
          <a:p>
            <a:pPr lvl="0" eaLnBrk="1" hangingPunct="1">
              <a:lnSpc>
                <a:spcPct val="90000"/>
              </a:lnSpc>
              <a:buClr>
                <a:schemeClr val="tx1"/>
              </a:buClr>
              <a:buFont typeface="Wingdings" panose="05000000000000000000" pitchFamily="2" charset="2"/>
              <a:buChar char="p"/>
              <a:defRPr/>
            </a:pPr>
            <a:r>
              <a:rPr lang="zh-CN" altLang="en-US" sz="2800" kern="0" dirty="0">
                <a:ea typeface="黑体" panose="02010609060101010101" pitchFamily="49" charset="-122"/>
              </a:rPr>
              <a:t>支持多种通信方式</a:t>
            </a:r>
          </a:p>
          <a:p>
            <a:pPr lvl="1" eaLnBrk="1" hangingPunct="1">
              <a:lnSpc>
                <a:spcPct val="90000"/>
              </a:lnSpc>
              <a:buClr>
                <a:schemeClr val="tx1"/>
              </a:buClr>
              <a:defRPr/>
            </a:pPr>
            <a:r>
              <a:rPr lang="zh-CN" altLang="en-US" sz="2400" kern="0" dirty="0">
                <a:ea typeface="黑体" panose="02010609060101010101" pitchFamily="49" charset="-122"/>
              </a:rPr>
              <a:t>瞬时异步</a:t>
            </a:r>
            <a:r>
              <a:rPr lang="en-US" altLang="zh-CN" sz="2400" kern="0" dirty="0">
                <a:ea typeface="黑体" panose="02010609060101010101" pitchFamily="49" charset="-122"/>
              </a:rPr>
              <a:t>		</a:t>
            </a:r>
            <a:r>
              <a:rPr lang="en-US" altLang="zh-CN" sz="2400" kern="0" dirty="0" err="1">
                <a:ea typeface="黑体" panose="02010609060101010101" pitchFamily="49" charset="-122"/>
              </a:rPr>
              <a:t>MPI_bsend</a:t>
            </a:r>
            <a:endParaRPr lang="en-US" altLang="zh-CN" sz="2400" kern="0" dirty="0">
              <a:ea typeface="黑体" panose="02010609060101010101" pitchFamily="49" charset="-122"/>
            </a:endParaRPr>
          </a:p>
          <a:p>
            <a:pPr lvl="1" eaLnBrk="1" hangingPunct="1">
              <a:lnSpc>
                <a:spcPct val="90000"/>
              </a:lnSpc>
              <a:buClr>
                <a:schemeClr val="tx1"/>
              </a:buClr>
              <a:defRPr/>
            </a:pPr>
            <a:r>
              <a:rPr lang="zh-CN" altLang="en-US" sz="2400" kern="0" dirty="0">
                <a:ea typeface="黑体" panose="02010609060101010101" pitchFamily="49" charset="-122"/>
              </a:rPr>
              <a:t>基于收条的瞬时同步  </a:t>
            </a:r>
            <a:r>
              <a:rPr lang="en-US" altLang="zh-CN" sz="2400" kern="0" dirty="0" err="1">
                <a:ea typeface="黑体" panose="02010609060101010101" pitchFamily="49" charset="-122"/>
              </a:rPr>
              <a:t>MPI_send</a:t>
            </a:r>
            <a:endParaRPr lang="en-US" altLang="zh-CN" sz="2400" kern="0" dirty="0">
              <a:ea typeface="黑体" panose="02010609060101010101" pitchFamily="49" charset="-122"/>
            </a:endParaRPr>
          </a:p>
          <a:p>
            <a:pPr lvl="1" eaLnBrk="1" hangingPunct="1">
              <a:lnSpc>
                <a:spcPct val="90000"/>
              </a:lnSpc>
              <a:buClr>
                <a:schemeClr val="tx1"/>
              </a:buClr>
              <a:defRPr/>
            </a:pPr>
            <a:r>
              <a:rPr lang="zh-CN" altLang="en-US" sz="2400" kern="0" dirty="0">
                <a:ea typeface="黑体" panose="02010609060101010101" pitchFamily="49" charset="-122"/>
              </a:rPr>
              <a:t>基于递交的瞬时同步  </a:t>
            </a:r>
            <a:r>
              <a:rPr lang="en-US" altLang="zh-CN" sz="2400" kern="0" dirty="0" err="1">
                <a:ea typeface="黑体" panose="02010609060101010101" pitchFamily="49" charset="-122"/>
              </a:rPr>
              <a:t>MPI_ssend</a:t>
            </a:r>
            <a:endParaRPr lang="en-US" altLang="zh-CN" sz="2400" kern="0" dirty="0">
              <a:ea typeface="黑体" panose="02010609060101010101" pitchFamily="49" charset="-122"/>
            </a:endParaRPr>
          </a:p>
          <a:p>
            <a:pPr lvl="1" eaLnBrk="1" hangingPunct="1">
              <a:lnSpc>
                <a:spcPct val="90000"/>
              </a:lnSpc>
              <a:buClr>
                <a:schemeClr val="tx1"/>
              </a:buClr>
              <a:defRPr/>
            </a:pPr>
            <a:r>
              <a:rPr lang="zh-CN" altLang="en-US" sz="2400" kern="0" dirty="0">
                <a:ea typeface="黑体" panose="02010609060101010101" pitchFamily="49" charset="-122"/>
              </a:rPr>
              <a:t>基于响应的瞬时同步  </a:t>
            </a:r>
            <a:r>
              <a:rPr lang="en-US" altLang="zh-CN" sz="2400" kern="0" dirty="0" err="1">
                <a:ea typeface="黑体" panose="02010609060101010101" pitchFamily="49" charset="-122"/>
              </a:rPr>
              <a:t>MPI_sendrecv</a:t>
            </a:r>
            <a:endParaRPr lang="en-US" altLang="zh-CN" sz="2400" kern="0" dirty="0">
              <a:ea typeface="黑体" panose="02010609060101010101" pitchFamily="49" charset="-122"/>
            </a:endParaRPr>
          </a:p>
          <a:p>
            <a:pPr lvl="0">
              <a:lnSpc>
                <a:spcPct val="120000"/>
              </a:lnSpc>
              <a:buClr>
                <a:schemeClr val="tx1"/>
              </a:buClr>
              <a:buFont typeface="Monotype Sorts" charset="2"/>
              <a:buChar char="t"/>
              <a:defRPr/>
            </a:pPr>
            <a:endParaRPr lang="zh-CN" altLang="en-US" sz="2800" b="1" kern="0" dirty="0">
              <a:effectLst>
                <a:outerShdw blurRad="38100" dist="38100" dir="2700000" algn="tl">
                  <a:srgbClr val="C0C0C0"/>
                </a:outerShdw>
              </a:effectLst>
            </a:endParaRPr>
          </a:p>
          <a:p>
            <a:pPr>
              <a:buClr>
                <a:schemeClr val="tx1"/>
              </a:buClr>
            </a:pPr>
            <a:endParaRPr kumimoji="1" lang="zh-CN" altLang="en-US" dirty="0">
              <a:ea typeface="SimHei" panose="02010609060101010101" pitchFamily="49" charset="-122"/>
            </a:endParaRPr>
          </a:p>
        </p:txBody>
      </p:sp>
    </p:spTree>
    <p:extLst>
      <p:ext uri="{BB962C8B-B14F-4D97-AF65-F5344CB8AC3E}">
        <p14:creationId xmlns:p14="http://schemas.microsoft.com/office/powerpoint/2010/main" val="1591635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面向消息的持久通信</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pPr>
              <a:lnSpc>
                <a:spcPct val="120000"/>
              </a:lnSpc>
            </a:pPr>
            <a:r>
              <a:rPr lang="zh-CN" altLang="en-US" sz="2800" dirty="0">
                <a:latin typeface="黑体" panose="02010609060101010101" pitchFamily="49" charset="-122"/>
                <a:ea typeface="黑体" panose="02010609060101010101" pitchFamily="49" charset="-122"/>
              </a:rPr>
              <a:t>其支持系统一般称为消息队列系统或者面向消息的中间件</a:t>
            </a:r>
            <a:endParaRPr lang="en-US" altLang="zh-CN" sz="2800" dirty="0">
              <a:latin typeface="黑体" panose="02010609060101010101" pitchFamily="49" charset="-122"/>
              <a:ea typeface="黑体" panose="02010609060101010101" pitchFamily="49" charset="-122"/>
            </a:endParaRPr>
          </a:p>
          <a:p>
            <a:pPr lvl="1" eaLnBrk="1" hangingPunct="1">
              <a:lnSpc>
                <a:spcPct val="120000"/>
              </a:lnSpc>
            </a:pPr>
            <a:r>
              <a:rPr lang="zh-CN" altLang="en-US" dirty="0">
                <a:latin typeface="黑体" panose="02010609060101010101" pitchFamily="49" charset="-122"/>
                <a:ea typeface="黑体" panose="02010609060101010101" pitchFamily="49" charset="-122"/>
              </a:rPr>
              <a:t>支持持久异步通信</a:t>
            </a:r>
          </a:p>
          <a:p>
            <a:pPr lvl="1" eaLnBrk="1" hangingPunct="1">
              <a:lnSpc>
                <a:spcPct val="120000"/>
              </a:lnSpc>
            </a:pPr>
            <a:r>
              <a:rPr lang="zh-CN" altLang="en-US" dirty="0">
                <a:latin typeface="黑体" panose="02010609060101010101" pitchFamily="49" charset="-122"/>
                <a:ea typeface="黑体" panose="02010609060101010101" pitchFamily="49" charset="-122"/>
              </a:rPr>
              <a:t>适合于对传输时间要求宽松的场合，如几分钟</a:t>
            </a:r>
            <a:endParaRPr lang="en-US" altLang="zh-CN" dirty="0">
              <a:latin typeface="黑体" panose="02010609060101010101" pitchFamily="49" charset="-122"/>
              <a:ea typeface="黑体" panose="02010609060101010101" pitchFamily="49" charset="-122"/>
            </a:endParaRPr>
          </a:p>
          <a:p>
            <a:pPr lvl="1" eaLnBrk="1" hangingPunct="1">
              <a:lnSpc>
                <a:spcPct val="120000"/>
              </a:lnSpc>
            </a:pPr>
            <a:r>
              <a:rPr lang="zh-CN" altLang="en-US" dirty="0">
                <a:latin typeface="黑体" panose="02010609060101010101" pitchFamily="49" charset="-122"/>
                <a:ea typeface="黑体" panose="02010609060101010101" pitchFamily="49" charset="-122"/>
              </a:rPr>
              <a:t>不保证消息到达接收方的时间，也不保证接收方一定读取消息</a:t>
            </a:r>
          </a:p>
          <a:p>
            <a:pPr lvl="1" eaLnBrk="1" hangingPunct="1">
              <a:lnSpc>
                <a:spcPct val="120000"/>
              </a:lnSpc>
            </a:pPr>
            <a:r>
              <a:rPr lang="zh-CN" altLang="en-US" dirty="0">
                <a:latin typeface="黑体" panose="02010609060101010101" pitchFamily="49" charset="-122"/>
                <a:ea typeface="黑体" panose="02010609060101010101" pitchFamily="49" charset="-122"/>
              </a:rPr>
              <a:t>松散耦合的通信方式，使用方便</a:t>
            </a:r>
            <a:br>
              <a:rPr lang="zh-CN" altLang="en-US" dirty="0"/>
            </a:b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605631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rPr>
              <a:t>5</a:t>
            </a:r>
            <a:r>
              <a:rPr lang="zh-CN" altLang="en-US" sz="4800" dirty="0">
                <a:solidFill>
                  <a:srgbClr val="2826F5"/>
                </a:solidFill>
              </a:rPr>
              <a:t>、多播通信</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9"/>
            <a:ext cx="9001000" cy="2752660"/>
          </a:xfrm>
        </p:spPr>
        <p:txBody>
          <a:bodyPr/>
          <a:lstStyle/>
          <a:p>
            <a:pPr eaLnBrk="1" hangingPunct="1"/>
            <a:r>
              <a:rPr lang="zh-CN" altLang="en-US" sz="2800" dirty="0"/>
              <a:t>组：由系统或用户确定的若干个进程的集合</a:t>
            </a:r>
          </a:p>
          <a:p>
            <a:pPr lvl="1" eaLnBrk="1" hangingPunct="1"/>
            <a:r>
              <a:rPr lang="zh-CN" altLang="en-US" sz="2400" dirty="0"/>
              <a:t>组的成员籍（</a:t>
            </a:r>
            <a:r>
              <a:rPr lang="en-US" altLang="zh-CN" sz="2400" dirty="0"/>
              <a:t>membership</a:t>
            </a:r>
            <a:r>
              <a:rPr lang="zh-CN" altLang="en-US" sz="2400" dirty="0"/>
              <a:t>）</a:t>
            </a:r>
          </a:p>
          <a:p>
            <a:pPr eaLnBrk="1" hangingPunct="1"/>
            <a:r>
              <a:rPr lang="zh-CN" altLang="en-US" sz="2800" dirty="0"/>
              <a:t>通信方式</a:t>
            </a:r>
          </a:p>
          <a:p>
            <a:pPr lvl="1" eaLnBrk="1" hangingPunct="1"/>
            <a:r>
              <a:rPr lang="zh-CN" altLang="en-US" sz="2400" dirty="0"/>
              <a:t>点到点通信（</a:t>
            </a:r>
            <a:r>
              <a:rPr lang="en-US" altLang="zh-CN" sz="2400" dirty="0"/>
              <a:t>point-to-point</a:t>
            </a:r>
            <a:r>
              <a:rPr lang="zh-CN" altLang="en-US" sz="2400" dirty="0"/>
              <a:t>）：单播（</a:t>
            </a:r>
            <a:r>
              <a:rPr lang="en-US" altLang="zh-CN" sz="2400" dirty="0"/>
              <a:t>unicast</a:t>
            </a:r>
            <a:r>
              <a:rPr lang="zh-CN" altLang="en-US" sz="2400" dirty="0"/>
              <a:t>）</a:t>
            </a:r>
          </a:p>
          <a:p>
            <a:pPr lvl="1" eaLnBrk="1" hangingPunct="1"/>
            <a:r>
              <a:rPr lang="zh-CN" altLang="en-US" sz="2400" dirty="0"/>
              <a:t>一到多通信</a:t>
            </a:r>
            <a:r>
              <a:rPr lang="en-US" altLang="zh-CN" sz="2400" dirty="0"/>
              <a:t>(one-to-many) </a:t>
            </a:r>
            <a:r>
              <a:rPr lang="zh-CN" altLang="en-US" sz="2400" dirty="0"/>
              <a:t>：多播（</a:t>
            </a:r>
            <a:r>
              <a:rPr lang="en-US" altLang="zh-CN" sz="2400" dirty="0"/>
              <a:t>multicast</a:t>
            </a:r>
            <a:r>
              <a:rPr lang="zh-CN" altLang="en-US" sz="2400" dirty="0"/>
              <a:t>）、广播（</a:t>
            </a:r>
            <a:r>
              <a:rPr lang="en-US" altLang="zh-CN" sz="2400" dirty="0"/>
              <a:t>broadcast</a:t>
            </a:r>
            <a:r>
              <a:rPr lang="zh-CN" altLang="en-US" sz="2400" dirty="0"/>
              <a:t>）</a:t>
            </a:r>
            <a:endParaRPr lang="en-US" altLang="zh-CN" sz="2400" dirty="0"/>
          </a:p>
        </p:txBody>
      </p:sp>
      <p:pic>
        <p:nvPicPr>
          <p:cNvPr id="5" name="Picture 7"/>
          <p:cNvPicPr>
            <a:picLocks noChangeAspect="1"/>
          </p:cNvPicPr>
          <p:nvPr/>
        </p:nvPicPr>
        <p:blipFill>
          <a:blip r:embed="rId2"/>
          <a:stretch>
            <a:fillRect/>
          </a:stretch>
        </p:blipFill>
        <p:spPr>
          <a:xfrm>
            <a:off x="1059205" y="3918679"/>
            <a:ext cx="7113195" cy="2939321"/>
          </a:xfrm>
          <a:prstGeom prst="rect">
            <a:avLst/>
          </a:prstGeom>
          <a:noFill/>
          <a:ln w="9525">
            <a:noFill/>
          </a:ln>
        </p:spPr>
      </p:pic>
    </p:spTree>
    <p:extLst>
      <p:ext uri="{BB962C8B-B14F-4D97-AF65-F5344CB8AC3E}">
        <p14:creationId xmlns:p14="http://schemas.microsoft.com/office/powerpoint/2010/main" val="2342333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二、同步</a:t>
            </a:r>
          </a:p>
        </p:txBody>
      </p:sp>
      <p:sp>
        <p:nvSpPr>
          <p:cNvPr id="5" name="内容占位符 4">
            <a:extLst>
              <a:ext uri="{FF2B5EF4-FFF2-40B4-BE49-F238E27FC236}">
                <a16:creationId xmlns:a16="http://schemas.microsoft.com/office/drawing/2014/main" id="{765E4790-3DC1-0641-BB79-0AE5649FA954}"/>
              </a:ext>
            </a:extLst>
          </p:cNvPr>
          <p:cNvSpPr>
            <a:spLocks noGrp="1"/>
          </p:cNvSpPr>
          <p:nvPr>
            <p:ph idx="1"/>
          </p:nvPr>
        </p:nvSpPr>
        <p:spPr>
          <a:xfrm>
            <a:off x="179512" y="1115616"/>
            <a:ext cx="8229600" cy="4525963"/>
          </a:xfrm>
        </p:spPr>
        <p:txBody>
          <a:bodyPr/>
          <a:lstStyle/>
          <a:p>
            <a:r>
              <a:rPr lang="zh-CN" altLang="en-US" dirty="0">
                <a:latin typeface="SimHei" panose="02010609060101010101" pitchFamily="49" charset="-122"/>
                <a:ea typeface="SimHei" panose="02010609060101010101" pitchFamily="49" charset="-122"/>
              </a:rPr>
              <a:t>逻辑时钟和同步</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投票算法</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782595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39552" y="1124744"/>
            <a:ext cx="6840760" cy="5760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b="1" dirty="0" err="1">
                <a:latin typeface="Arial" panose="020B0604020202020204" pitchFamily="34" charset="0"/>
                <a:ea typeface="SimHei" panose="02010609060101010101" pitchFamily="49" charset="-122"/>
                <a:cs typeface="Arial" panose="020B0604020202020204" pitchFamily="34" charset="0"/>
              </a:rPr>
              <a:t>Lamport</a:t>
            </a:r>
            <a:r>
              <a:rPr lang="zh-CN" altLang="en-US" sz="2400" b="1" dirty="0">
                <a:latin typeface="Arial" panose="020B0604020202020204" pitchFamily="34" charset="0"/>
                <a:ea typeface="SimHei" panose="02010609060101010101" pitchFamily="49" charset="-122"/>
                <a:cs typeface="Arial" panose="020B0604020202020204" pitchFamily="34" charset="0"/>
              </a:rPr>
              <a:t>逻辑时钟</a:t>
            </a:r>
            <a:r>
              <a:rPr lang="zh-CN" altLang="en-US" sz="2000" dirty="0">
                <a:latin typeface="Arial" panose="020B0604020202020204" pitchFamily="34" charset="0"/>
                <a:ea typeface="SimHei" panose="02010609060101010101" pitchFamily="49" charset="-122"/>
                <a:cs typeface="Arial" panose="020B0604020202020204" pitchFamily="34" charset="0"/>
              </a:rPr>
              <a:t>：判断两个事件发生先后的标准</a:t>
            </a:r>
          </a:p>
        </p:txBody>
      </p:sp>
      <p:sp>
        <p:nvSpPr>
          <p:cNvPr id="4" name="TextBox 3"/>
          <p:cNvSpPr txBox="1"/>
          <p:nvPr/>
        </p:nvSpPr>
        <p:spPr>
          <a:xfrm>
            <a:off x="331168" y="1772816"/>
            <a:ext cx="8489304" cy="1015663"/>
          </a:xfrm>
          <a:prstGeom prst="rect">
            <a:avLst/>
          </a:prstGeom>
          <a:noFill/>
        </p:spPr>
        <p:txBody>
          <a:bodyPr wrap="square" rtlCol="0">
            <a:spAutoFit/>
          </a:bodyPr>
          <a:lstStyle/>
          <a:p>
            <a:r>
              <a:rPr lang="en-US" altLang="zh-CN" sz="2000" dirty="0">
                <a:latin typeface="Arial" panose="020B0604020202020204" pitchFamily="34" charset="0"/>
                <a:ea typeface="SimHei" panose="02010609060101010101" pitchFamily="49" charset="-122"/>
                <a:cs typeface="Arial" panose="020B0604020202020204" pitchFamily="34" charset="0"/>
              </a:rPr>
              <a:t>1</a:t>
            </a:r>
            <a:r>
              <a:rPr lang="zh-CN" altLang="en-US" sz="2000" dirty="0">
                <a:latin typeface="Arial" panose="020B0604020202020204" pitchFamily="34" charset="0"/>
                <a:ea typeface="SimHei" panose="02010609060101010101" pitchFamily="49" charset="-122"/>
                <a:cs typeface="Arial" panose="020B0604020202020204" pitchFamily="34" charset="0"/>
              </a:rPr>
              <a:t>、</a:t>
            </a:r>
            <a:r>
              <a:rPr lang="zh-CN" altLang="en-US" sz="2000" b="1" dirty="0">
                <a:latin typeface="Arial" panose="020B0604020202020204" pitchFamily="34" charset="0"/>
                <a:ea typeface="SimHei" panose="02010609060101010101" pitchFamily="49" charset="-122"/>
                <a:cs typeface="Arial" panose="020B0604020202020204" pitchFamily="34" charset="0"/>
              </a:rPr>
              <a:t>在同一个进程内，</a:t>
            </a:r>
            <a:r>
              <a:rPr lang="en-US" altLang="zh-CN" sz="2000" b="1" dirty="0">
                <a:latin typeface="Arial" panose="020B0604020202020204" pitchFamily="34" charset="0"/>
                <a:ea typeface="SimHei" panose="02010609060101010101" pitchFamily="49" charset="-122"/>
                <a:cs typeface="Arial" panose="020B0604020202020204" pitchFamily="34" charset="0"/>
              </a:rPr>
              <a:t>A</a:t>
            </a:r>
            <a:r>
              <a:rPr lang="zh-CN" altLang="en-US" sz="2000" b="1" dirty="0">
                <a:latin typeface="Arial" panose="020B0604020202020204" pitchFamily="34" charset="0"/>
                <a:ea typeface="SimHei" panose="02010609060101010101" pitchFamily="49" charset="-122"/>
                <a:cs typeface="Arial" panose="020B0604020202020204" pitchFamily="34" charset="0"/>
              </a:rPr>
              <a:t>在</a:t>
            </a:r>
            <a:r>
              <a:rPr lang="en-US" altLang="zh-CN" sz="2000" b="1" dirty="0">
                <a:latin typeface="Arial" panose="020B0604020202020204" pitchFamily="34" charset="0"/>
                <a:ea typeface="SimHei" panose="02010609060101010101" pitchFamily="49" charset="-122"/>
                <a:cs typeface="Arial" panose="020B0604020202020204" pitchFamily="34" charset="0"/>
              </a:rPr>
              <a:t>B</a:t>
            </a:r>
            <a:r>
              <a:rPr lang="zh-CN" altLang="en-US" sz="2000" b="1" dirty="0">
                <a:latin typeface="Arial" panose="020B0604020202020204" pitchFamily="34" charset="0"/>
                <a:ea typeface="SimHei" panose="02010609060101010101" pitchFamily="49" charset="-122"/>
                <a:cs typeface="Arial" panose="020B0604020202020204" pitchFamily="34" charset="0"/>
              </a:rPr>
              <a:t>之前发生则，则认为</a:t>
            </a:r>
            <a:r>
              <a:rPr lang="en-US" altLang="zh-CN" sz="2000" b="1" dirty="0">
                <a:latin typeface="Arial" panose="020B0604020202020204" pitchFamily="34" charset="0"/>
                <a:ea typeface="SimHei" panose="02010609060101010101" pitchFamily="49" charset="-122"/>
                <a:cs typeface="Arial" panose="020B0604020202020204" pitchFamily="34" charset="0"/>
              </a:rPr>
              <a:t>A</a:t>
            </a:r>
            <a:r>
              <a:rPr lang="zh-CN" altLang="en-US" sz="2000" b="1" dirty="0">
                <a:latin typeface="Arial" panose="020B0604020202020204" pitchFamily="34" charset="0"/>
                <a:ea typeface="SimHei" panose="02010609060101010101" pitchFamily="49" charset="-122"/>
                <a:cs typeface="Arial" panose="020B0604020202020204" pitchFamily="34" charset="0"/>
              </a:rPr>
              <a:t>在</a:t>
            </a:r>
            <a:r>
              <a:rPr lang="en-US" altLang="zh-CN" sz="2000" b="1" dirty="0">
                <a:latin typeface="Arial" panose="020B0604020202020204" pitchFamily="34" charset="0"/>
                <a:ea typeface="SimHei" panose="02010609060101010101" pitchFamily="49" charset="-122"/>
                <a:cs typeface="Arial" panose="020B0604020202020204" pitchFamily="34" charset="0"/>
              </a:rPr>
              <a:t>B</a:t>
            </a:r>
            <a:r>
              <a:rPr lang="zh-CN" altLang="en-US" sz="2000" b="1" dirty="0">
                <a:latin typeface="Arial" panose="020B0604020202020204" pitchFamily="34" charset="0"/>
                <a:ea typeface="SimHei" panose="02010609060101010101" pitchFamily="49" charset="-122"/>
                <a:cs typeface="Arial" panose="020B0604020202020204" pitchFamily="34" charset="0"/>
              </a:rPr>
              <a:t>之前发生（单线程）</a:t>
            </a:r>
            <a:endParaRPr lang="en-US" altLang="zh-CN" sz="2000" b="1" dirty="0">
              <a:latin typeface="Arial" panose="020B0604020202020204" pitchFamily="34" charset="0"/>
              <a:ea typeface="SimHei" panose="02010609060101010101" pitchFamily="49" charset="-122"/>
              <a:cs typeface="Arial" panose="020B0604020202020204" pitchFamily="34" charset="0"/>
            </a:endParaRPr>
          </a:p>
          <a:p>
            <a:r>
              <a:rPr lang="zh-CN" altLang="en-US" sz="2000" dirty="0">
                <a:latin typeface="Arial" panose="020B0604020202020204" pitchFamily="34" charset="0"/>
                <a:ea typeface="SimHei" panose="02010609060101010101" pitchFamily="49" charset="-122"/>
                <a:cs typeface="Arial" panose="020B0604020202020204" pitchFamily="34" charset="0"/>
              </a:rPr>
              <a:t>        </a:t>
            </a:r>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反之</a:t>
            </a:r>
            <a:r>
              <a:rPr lang="zh-CN" altLang="en-US" sz="2000" dirty="0">
                <a:latin typeface="Arial" panose="020B0604020202020204" pitchFamily="34" charset="0"/>
                <a:ea typeface="SimHei" panose="02010609060101010101" pitchFamily="49" charset="-122"/>
                <a:cs typeface="Arial" panose="020B0604020202020204" pitchFamily="34" charset="0"/>
              </a:rPr>
              <a:t>：不在同一个进程的两个事件，可能系统时钟不同步，使用时间戳判断有可能会错</a:t>
            </a:r>
            <a:endParaRPr lang="en-US" altLang="zh-CN" sz="2000" dirty="0">
              <a:latin typeface="Arial" panose="020B0604020202020204" pitchFamily="34" charset="0"/>
              <a:ea typeface="SimHei" panose="02010609060101010101" pitchFamily="49" charset="-122"/>
              <a:cs typeface="Arial" panose="020B0604020202020204" pitchFamily="34" charset="0"/>
            </a:endParaRPr>
          </a:p>
        </p:txBody>
      </p:sp>
      <p:cxnSp>
        <p:nvCxnSpPr>
          <p:cNvPr id="7" name="直接箭头连接符 6"/>
          <p:cNvCxnSpPr/>
          <p:nvPr/>
        </p:nvCxnSpPr>
        <p:spPr>
          <a:xfrm>
            <a:off x="1475656" y="3172326"/>
            <a:ext cx="4896544" cy="0"/>
          </a:xfrm>
          <a:prstGeom prst="straightConnector1">
            <a:avLst/>
          </a:prstGeom>
          <a:ln w="28575">
            <a:solidFill>
              <a:srgbClr val="2826F5"/>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5536" y="2987660"/>
            <a:ext cx="1296144" cy="400110"/>
          </a:xfrm>
          <a:prstGeom prst="rect">
            <a:avLst/>
          </a:prstGeom>
          <a:noFill/>
        </p:spPr>
        <p:txBody>
          <a:bodyPr wrap="square" rtlCol="0">
            <a:spAutoFit/>
          </a:bodyPr>
          <a:lstStyle/>
          <a:p>
            <a:r>
              <a:rPr lang="zh-CN" altLang="en-US" sz="2000" dirty="0">
                <a:latin typeface="Arial" panose="020B0604020202020204" pitchFamily="34" charset="0"/>
                <a:ea typeface="SimHei" panose="02010609060101010101" pitchFamily="49" charset="-122"/>
                <a:cs typeface="Arial" panose="020B0604020202020204" pitchFamily="34" charset="0"/>
              </a:rPr>
              <a:t>进程执行</a:t>
            </a:r>
          </a:p>
        </p:txBody>
      </p:sp>
      <p:sp>
        <p:nvSpPr>
          <p:cNvPr id="9" name="矩形 8"/>
          <p:cNvSpPr/>
          <p:nvPr/>
        </p:nvSpPr>
        <p:spPr>
          <a:xfrm>
            <a:off x="3815916" y="2884294"/>
            <a:ext cx="499120" cy="47269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B</a:t>
            </a:r>
            <a:endParaRPr lang="zh-CN" altLang="en-US" sz="2000" dirty="0">
              <a:latin typeface="Arial" panose="020B0604020202020204" pitchFamily="34" charset="0"/>
              <a:ea typeface="SimHei" panose="02010609060101010101" pitchFamily="49" charset="-122"/>
              <a:cs typeface="Arial" panose="020B0604020202020204" pitchFamily="34" charset="0"/>
            </a:endParaRPr>
          </a:p>
        </p:txBody>
      </p:sp>
      <p:sp>
        <p:nvSpPr>
          <p:cNvPr id="10" name="TextBox 9"/>
          <p:cNvSpPr txBox="1"/>
          <p:nvPr/>
        </p:nvSpPr>
        <p:spPr>
          <a:xfrm>
            <a:off x="331168" y="3429000"/>
            <a:ext cx="8489304" cy="400110"/>
          </a:xfrm>
          <a:prstGeom prst="rect">
            <a:avLst/>
          </a:prstGeom>
          <a:noFill/>
        </p:spPr>
        <p:txBody>
          <a:bodyPr wrap="square" rtlCol="0">
            <a:spAutoFit/>
          </a:bodyPr>
          <a:lstStyle/>
          <a:p>
            <a:r>
              <a:rPr lang="en-US" altLang="zh-CN" sz="2000" b="1" dirty="0">
                <a:latin typeface="Arial" panose="020B0604020202020204" pitchFamily="34" charset="0"/>
                <a:ea typeface="SimHei" panose="02010609060101010101" pitchFamily="49" charset="-122"/>
                <a:cs typeface="Arial" panose="020B0604020202020204" pitchFamily="34" charset="0"/>
              </a:rPr>
              <a:t>2</a:t>
            </a:r>
            <a:r>
              <a:rPr lang="zh-CN" altLang="en-US" sz="2000" b="1" dirty="0">
                <a:latin typeface="Arial" panose="020B0604020202020204" pitchFamily="34" charset="0"/>
                <a:ea typeface="SimHei" panose="02010609060101010101" pitchFamily="49" charset="-122"/>
                <a:cs typeface="Arial" panose="020B0604020202020204" pitchFamily="34" charset="0"/>
              </a:rPr>
              <a:t>、一个进程发消息给另一个进程，则消息的发生在消息接收之前发生</a:t>
            </a:r>
          </a:p>
        </p:txBody>
      </p:sp>
      <p:cxnSp>
        <p:nvCxnSpPr>
          <p:cNvPr id="12" name="直接箭头连接符 11"/>
          <p:cNvCxnSpPr/>
          <p:nvPr/>
        </p:nvCxnSpPr>
        <p:spPr>
          <a:xfrm>
            <a:off x="1484040" y="4017020"/>
            <a:ext cx="4896544" cy="0"/>
          </a:xfrm>
          <a:prstGeom prst="straightConnector1">
            <a:avLst/>
          </a:prstGeom>
          <a:ln w="28575">
            <a:solidFill>
              <a:srgbClr val="2826F5"/>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5536" y="3851756"/>
            <a:ext cx="1296144" cy="400110"/>
          </a:xfrm>
          <a:prstGeom prst="rect">
            <a:avLst/>
          </a:prstGeom>
          <a:noFill/>
        </p:spPr>
        <p:txBody>
          <a:bodyPr wrap="square" rtlCol="0">
            <a:spAutoFit/>
          </a:bodyPr>
          <a:lstStyle/>
          <a:p>
            <a:r>
              <a:rPr lang="zh-CN" altLang="en-US" sz="2000" dirty="0">
                <a:latin typeface="Arial" panose="020B0604020202020204" pitchFamily="34" charset="0"/>
                <a:ea typeface="SimHei" panose="02010609060101010101" pitchFamily="49" charset="-122"/>
                <a:cs typeface="Arial" panose="020B0604020202020204" pitchFamily="34" charset="0"/>
              </a:rPr>
              <a:t>进程执行</a:t>
            </a:r>
          </a:p>
        </p:txBody>
      </p:sp>
      <p:cxnSp>
        <p:nvCxnSpPr>
          <p:cNvPr id="16" name="直接箭头连接符 15"/>
          <p:cNvCxnSpPr/>
          <p:nvPr/>
        </p:nvCxnSpPr>
        <p:spPr>
          <a:xfrm>
            <a:off x="1475656" y="4437112"/>
            <a:ext cx="4896544" cy="0"/>
          </a:xfrm>
          <a:prstGeom prst="straightConnector1">
            <a:avLst/>
          </a:prstGeom>
          <a:ln w="28575">
            <a:solidFill>
              <a:srgbClr val="2826F5"/>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5536" y="4221088"/>
            <a:ext cx="1296144" cy="400110"/>
          </a:xfrm>
          <a:prstGeom prst="rect">
            <a:avLst/>
          </a:prstGeom>
          <a:noFill/>
        </p:spPr>
        <p:txBody>
          <a:bodyPr wrap="square" rtlCol="0">
            <a:spAutoFit/>
          </a:bodyPr>
          <a:lstStyle/>
          <a:p>
            <a:r>
              <a:rPr lang="zh-CN" altLang="en-US" sz="2000" dirty="0">
                <a:latin typeface="Arial" panose="020B0604020202020204" pitchFamily="34" charset="0"/>
                <a:ea typeface="SimHei" panose="02010609060101010101" pitchFamily="49" charset="-122"/>
                <a:cs typeface="Arial" panose="020B0604020202020204" pitchFamily="34" charset="0"/>
              </a:rPr>
              <a:t>进程执行</a:t>
            </a:r>
          </a:p>
        </p:txBody>
      </p:sp>
      <p:sp>
        <p:nvSpPr>
          <p:cNvPr id="18" name="矩形 17"/>
          <p:cNvSpPr/>
          <p:nvPr/>
        </p:nvSpPr>
        <p:spPr>
          <a:xfrm>
            <a:off x="3932312" y="4149080"/>
            <a:ext cx="325270" cy="47269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B</a:t>
            </a:r>
            <a:endParaRPr lang="zh-CN" altLang="en-US" sz="2000" dirty="0">
              <a:latin typeface="Arial" panose="020B0604020202020204" pitchFamily="34" charset="0"/>
              <a:ea typeface="SimHei" panose="02010609060101010101" pitchFamily="49" charset="-122"/>
              <a:cs typeface="Arial" panose="020B0604020202020204" pitchFamily="34" charset="0"/>
            </a:endParaRPr>
          </a:p>
        </p:txBody>
      </p:sp>
      <p:cxnSp>
        <p:nvCxnSpPr>
          <p:cNvPr id="20" name="直接箭头连接符 19"/>
          <p:cNvCxnSpPr>
            <a:stCxn id="11" idx="3"/>
            <a:endCxn id="18" idx="1"/>
          </p:cNvCxnSpPr>
          <p:nvPr/>
        </p:nvCxnSpPr>
        <p:spPr>
          <a:xfrm>
            <a:off x="2564160" y="4005064"/>
            <a:ext cx="1368152" cy="380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1168" y="4581128"/>
            <a:ext cx="7337176" cy="707886"/>
          </a:xfrm>
          <a:prstGeom prst="rect">
            <a:avLst/>
          </a:prstGeom>
          <a:noFill/>
        </p:spPr>
        <p:txBody>
          <a:bodyPr wrap="square" rtlCol="0">
            <a:spAutoFit/>
          </a:bodyPr>
          <a:lstStyle/>
          <a:p>
            <a:r>
              <a:rPr lang="en-US" altLang="zh-CN" sz="2000" b="1" dirty="0">
                <a:latin typeface="Arial" panose="020B0604020202020204" pitchFamily="34" charset="0"/>
                <a:ea typeface="SimHei" panose="02010609060101010101" pitchFamily="49" charset="-122"/>
                <a:cs typeface="Arial" panose="020B0604020202020204" pitchFamily="34" charset="0"/>
              </a:rPr>
              <a:t>3</a:t>
            </a:r>
            <a:r>
              <a:rPr lang="zh-CN" altLang="en-US" sz="2000" b="1" dirty="0">
                <a:latin typeface="Arial" panose="020B0604020202020204" pitchFamily="34" charset="0"/>
                <a:ea typeface="SimHei" panose="02010609060101010101" pitchFamily="49" charset="-122"/>
                <a:cs typeface="Arial" panose="020B0604020202020204" pitchFamily="34" charset="0"/>
              </a:rPr>
              <a:t>、传递性</a:t>
            </a:r>
            <a:endParaRPr lang="en-US" altLang="zh-CN" sz="2000" b="1" dirty="0">
              <a:latin typeface="Arial" panose="020B0604020202020204" pitchFamily="34" charset="0"/>
              <a:ea typeface="SimHei" panose="02010609060101010101" pitchFamily="49" charset="-122"/>
              <a:cs typeface="Arial" panose="020B0604020202020204" pitchFamily="34" charset="0"/>
            </a:endParaRPr>
          </a:p>
          <a:p>
            <a:r>
              <a:rPr lang="en-US" altLang="zh-CN" sz="2000" b="1" dirty="0">
                <a:latin typeface="Arial" panose="020B0604020202020204" pitchFamily="34" charset="0"/>
                <a:ea typeface="SimHei" panose="02010609060101010101" pitchFamily="49" charset="-122"/>
                <a:cs typeface="Arial" panose="020B0604020202020204" pitchFamily="34" charset="0"/>
              </a:rPr>
              <a:t>       A</a:t>
            </a:r>
            <a:r>
              <a:rPr lang="zh-CN" altLang="en-US" sz="2000" b="1" dirty="0">
                <a:latin typeface="Arial" panose="020B0604020202020204" pitchFamily="34" charset="0"/>
                <a:ea typeface="SimHei" panose="02010609060101010101" pitchFamily="49" charset="-122"/>
                <a:cs typeface="Arial" panose="020B0604020202020204" pitchFamily="34" charset="0"/>
              </a:rPr>
              <a:t>在</a:t>
            </a:r>
            <a:r>
              <a:rPr lang="en-US" altLang="zh-CN" sz="2000" b="1" dirty="0">
                <a:latin typeface="Arial" panose="020B0604020202020204" pitchFamily="34" charset="0"/>
                <a:ea typeface="SimHei" panose="02010609060101010101" pitchFamily="49" charset="-122"/>
                <a:cs typeface="Arial" panose="020B0604020202020204" pitchFamily="34" charset="0"/>
              </a:rPr>
              <a:t>B</a:t>
            </a:r>
            <a:r>
              <a:rPr lang="zh-CN" altLang="en-US" sz="2000" b="1" dirty="0">
                <a:latin typeface="Arial" panose="020B0604020202020204" pitchFamily="34" charset="0"/>
                <a:ea typeface="SimHei" panose="02010609060101010101" pitchFamily="49" charset="-122"/>
                <a:cs typeface="Arial" panose="020B0604020202020204" pitchFamily="34" charset="0"/>
              </a:rPr>
              <a:t>之前发生      </a:t>
            </a:r>
            <a:r>
              <a:rPr lang="en-US" altLang="zh-CN" sz="2000" b="1" dirty="0">
                <a:latin typeface="Arial" panose="020B0604020202020204" pitchFamily="34" charset="0"/>
                <a:ea typeface="SimHei" panose="02010609060101010101" pitchFamily="49" charset="-122"/>
                <a:cs typeface="Arial" panose="020B0604020202020204" pitchFamily="34" charset="0"/>
              </a:rPr>
              <a:t>B</a:t>
            </a:r>
            <a:r>
              <a:rPr lang="zh-CN" altLang="en-US" sz="2000" b="1" dirty="0">
                <a:latin typeface="Arial" panose="020B0604020202020204" pitchFamily="34" charset="0"/>
                <a:ea typeface="SimHei" panose="02010609060101010101" pitchFamily="49" charset="-122"/>
                <a:cs typeface="Arial" panose="020B0604020202020204" pitchFamily="34" charset="0"/>
              </a:rPr>
              <a:t>在</a:t>
            </a:r>
            <a:r>
              <a:rPr lang="en-US" altLang="zh-CN" sz="2000" b="1" dirty="0">
                <a:latin typeface="Arial" panose="020B0604020202020204" pitchFamily="34" charset="0"/>
                <a:ea typeface="SimHei" panose="02010609060101010101" pitchFamily="49" charset="-122"/>
                <a:cs typeface="Arial" panose="020B0604020202020204" pitchFamily="34" charset="0"/>
              </a:rPr>
              <a:t>C</a:t>
            </a:r>
            <a:r>
              <a:rPr lang="zh-CN" altLang="en-US" sz="2000" b="1" dirty="0">
                <a:latin typeface="Arial" panose="020B0604020202020204" pitchFamily="34" charset="0"/>
                <a:ea typeface="SimHei" panose="02010609060101010101" pitchFamily="49" charset="-122"/>
                <a:cs typeface="Arial" panose="020B0604020202020204" pitchFamily="34" charset="0"/>
              </a:rPr>
              <a:t>之前发生    </a:t>
            </a:r>
            <a:r>
              <a:rPr lang="en-US" altLang="zh-CN" sz="2000" b="1" dirty="0">
                <a:latin typeface="Arial" panose="020B0604020202020204" pitchFamily="34" charset="0"/>
                <a:ea typeface="SimHei" panose="02010609060101010101" pitchFamily="49" charset="-122"/>
                <a:cs typeface="Arial" panose="020B0604020202020204" pitchFamily="34" charset="0"/>
                <a:sym typeface="Wingdings" panose="05000000000000000000" pitchFamily="2" charset="2"/>
              </a:rPr>
              <a:t>     A</a:t>
            </a:r>
            <a:r>
              <a:rPr lang="zh-CN" altLang="en-US" sz="2000" b="1" dirty="0">
                <a:latin typeface="Arial" panose="020B0604020202020204" pitchFamily="34" charset="0"/>
                <a:ea typeface="SimHei" panose="02010609060101010101" pitchFamily="49" charset="-122"/>
                <a:cs typeface="Arial" panose="020B0604020202020204" pitchFamily="34" charset="0"/>
                <a:sym typeface="Wingdings" panose="05000000000000000000" pitchFamily="2" charset="2"/>
              </a:rPr>
              <a:t>在</a:t>
            </a:r>
            <a:r>
              <a:rPr lang="en-US" altLang="zh-CN" sz="2000" b="1" dirty="0">
                <a:latin typeface="Arial" panose="020B0604020202020204" pitchFamily="34" charset="0"/>
                <a:ea typeface="SimHei" panose="02010609060101010101" pitchFamily="49" charset="-122"/>
                <a:cs typeface="Arial" panose="020B0604020202020204" pitchFamily="34" charset="0"/>
                <a:sym typeface="Wingdings" panose="05000000000000000000" pitchFamily="2" charset="2"/>
              </a:rPr>
              <a:t>C</a:t>
            </a:r>
            <a:r>
              <a:rPr lang="zh-CN" altLang="en-US" sz="2000" b="1" dirty="0">
                <a:latin typeface="Arial" panose="020B0604020202020204" pitchFamily="34" charset="0"/>
                <a:ea typeface="SimHei" panose="02010609060101010101" pitchFamily="49" charset="-122"/>
                <a:cs typeface="Arial" panose="020B0604020202020204" pitchFamily="34" charset="0"/>
                <a:sym typeface="Wingdings" panose="05000000000000000000" pitchFamily="2" charset="2"/>
              </a:rPr>
              <a:t>之前发生</a:t>
            </a:r>
            <a:endParaRPr lang="en-US" altLang="zh-CN" sz="2000" b="1" dirty="0">
              <a:latin typeface="Arial" panose="020B0604020202020204" pitchFamily="34" charset="0"/>
              <a:ea typeface="SimHei" panose="02010609060101010101" pitchFamily="49" charset="-122"/>
              <a:cs typeface="Arial" panose="020B0604020202020204" pitchFamily="34" charset="0"/>
              <a:sym typeface="Wingdings" panose="05000000000000000000" pitchFamily="2" charset="2"/>
            </a:endParaRPr>
          </a:p>
        </p:txBody>
      </p:sp>
      <p:cxnSp>
        <p:nvCxnSpPr>
          <p:cNvPr id="24" name="直接箭头连接符 23"/>
          <p:cNvCxnSpPr/>
          <p:nvPr/>
        </p:nvCxnSpPr>
        <p:spPr>
          <a:xfrm>
            <a:off x="611560" y="5589240"/>
            <a:ext cx="5841032" cy="0"/>
          </a:xfrm>
          <a:prstGeom prst="straightConnector1">
            <a:avLst/>
          </a:prstGeom>
          <a:ln w="28575">
            <a:solidFill>
              <a:srgbClr val="2826F5"/>
            </a:solidFill>
            <a:prstDash val="lgDashDot"/>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700064" y="5301208"/>
            <a:ext cx="711696" cy="4756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A</a:t>
            </a:r>
            <a:endParaRPr lang="zh-CN" altLang="en-US" sz="2000" dirty="0">
              <a:latin typeface="Arial" panose="020B0604020202020204" pitchFamily="34" charset="0"/>
              <a:ea typeface="SimHei" panose="02010609060101010101" pitchFamily="49" charset="-122"/>
              <a:cs typeface="Arial" panose="020B0604020202020204" pitchFamily="34" charset="0"/>
            </a:endParaRPr>
          </a:p>
        </p:txBody>
      </p:sp>
      <p:sp>
        <p:nvSpPr>
          <p:cNvPr id="26" name="矩形 25"/>
          <p:cNvSpPr/>
          <p:nvPr/>
        </p:nvSpPr>
        <p:spPr>
          <a:xfrm>
            <a:off x="2824572" y="5301208"/>
            <a:ext cx="711696" cy="4756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B</a:t>
            </a:r>
            <a:endParaRPr lang="zh-CN" altLang="en-US" sz="2000" dirty="0">
              <a:latin typeface="Arial" panose="020B0604020202020204" pitchFamily="34" charset="0"/>
              <a:ea typeface="SimHei" panose="02010609060101010101" pitchFamily="49" charset="-122"/>
              <a:cs typeface="Arial" panose="020B0604020202020204" pitchFamily="34" charset="0"/>
            </a:endParaRPr>
          </a:p>
        </p:txBody>
      </p:sp>
      <p:sp>
        <p:nvSpPr>
          <p:cNvPr id="27" name="矩形 26"/>
          <p:cNvSpPr/>
          <p:nvPr/>
        </p:nvSpPr>
        <p:spPr>
          <a:xfrm>
            <a:off x="3959188" y="5301208"/>
            <a:ext cx="711696" cy="4756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C</a:t>
            </a:r>
            <a:endParaRPr lang="zh-CN" altLang="en-US" sz="2000" dirty="0">
              <a:latin typeface="Arial" panose="020B0604020202020204" pitchFamily="34" charset="0"/>
              <a:ea typeface="SimHei" panose="02010609060101010101" pitchFamily="49" charset="-122"/>
              <a:cs typeface="Arial" panose="020B0604020202020204" pitchFamily="34" charset="0"/>
            </a:endParaRPr>
          </a:p>
        </p:txBody>
      </p:sp>
      <p:sp>
        <p:nvSpPr>
          <p:cNvPr id="35" name="TextBox 34"/>
          <p:cNvSpPr txBox="1"/>
          <p:nvPr/>
        </p:nvSpPr>
        <p:spPr>
          <a:xfrm>
            <a:off x="394792" y="5805264"/>
            <a:ext cx="6985520" cy="1015663"/>
          </a:xfrm>
          <a:prstGeom prst="rect">
            <a:avLst/>
          </a:prstGeom>
          <a:noFill/>
        </p:spPr>
        <p:txBody>
          <a:bodyPr wrap="square" rtlCol="0">
            <a:spAutoFit/>
          </a:bodyPr>
          <a:lstStyle/>
          <a:p>
            <a:r>
              <a:rPr lang="en-US" altLang="zh-CN" sz="2000" b="1" dirty="0">
                <a:latin typeface="Arial" panose="020B0604020202020204" pitchFamily="34" charset="0"/>
                <a:ea typeface="SimHei" panose="02010609060101010101" pitchFamily="49" charset="-122"/>
                <a:cs typeface="Arial" panose="020B0604020202020204" pitchFamily="34" charset="0"/>
              </a:rPr>
              <a:t>4</a:t>
            </a:r>
            <a:r>
              <a:rPr lang="zh-CN" altLang="en-US" sz="2000" b="1" dirty="0">
                <a:latin typeface="Arial" panose="020B0604020202020204" pitchFamily="34" charset="0"/>
                <a:ea typeface="SimHei" panose="02010609060101010101" pitchFamily="49" charset="-122"/>
                <a:cs typeface="Arial" panose="020B0604020202020204" pitchFamily="34" charset="0"/>
              </a:rPr>
              <a:t>、全局有序性</a:t>
            </a:r>
            <a:endParaRPr lang="en-US" altLang="zh-CN" sz="2000" b="1" dirty="0">
              <a:latin typeface="Arial" panose="020B0604020202020204" pitchFamily="34" charset="0"/>
              <a:ea typeface="SimHei" panose="02010609060101010101" pitchFamily="49" charset="-122"/>
              <a:cs typeface="Arial" panose="020B0604020202020204" pitchFamily="34" charset="0"/>
            </a:endParaRPr>
          </a:p>
          <a:p>
            <a:r>
              <a:rPr lang="en-US" altLang="zh-CN" sz="2000" b="1" dirty="0">
                <a:latin typeface="Arial" panose="020B0604020202020204" pitchFamily="34" charset="0"/>
                <a:ea typeface="SimHei" panose="02010609060101010101" pitchFamily="49" charset="-122"/>
                <a:cs typeface="Arial" panose="020B0604020202020204" pitchFamily="34" charset="0"/>
              </a:rPr>
              <a:t>      </a:t>
            </a:r>
            <a:r>
              <a:rPr lang="zh-CN" altLang="en-US" sz="2000" dirty="0">
                <a:latin typeface="Arial" panose="020B0604020202020204" pitchFamily="34" charset="0"/>
                <a:ea typeface="SimHei" panose="02010609060101010101" pitchFamily="49" charset="-122"/>
                <a:cs typeface="Arial" panose="020B0604020202020204" pitchFamily="34" charset="0"/>
              </a:rPr>
              <a:t>分布式系统中，整个系统都认可的逻辑时钟的时间  </a:t>
            </a:r>
            <a:r>
              <a:rPr lang="zh-CN" altLang="en-US" sz="2000" b="1" dirty="0">
                <a:latin typeface="Arial" panose="020B0604020202020204" pitchFamily="34" charset="0"/>
                <a:ea typeface="SimHei" panose="02010609060101010101" pitchFamily="49" charset="-122"/>
                <a:cs typeface="Arial" panose="020B0604020202020204" pitchFamily="34" charset="0"/>
              </a:rPr>
              <a:t>  </a:t>
            </a:r>
            <a:endParaRPr lang="en-US" altLang="zh-CN" sz="2000" b="1" dirty="0">
              <a:latin typeface="Arial" panose="020B0604020202020204" pitchFamily="34" charset="0"/>
              <a:ea typeface="SimHei" panose="02010609060101010101" pitchFamily="49" charset="-122"/>
              <a:cs typeface="Arial" panose="020B0604020202020204" pitchFamily="34" charset="0"/>
            </a:endParaRPr>
          </a:p>
          <a:p>
            <a:r>
              <a:rPr lang="en-US" altLang="zh-CN" sz="2000" b="1" dirty="0">
                <a:latin typeface="Arial" panose="020B0604020202020204" pitchFamily="34" charset="0"/>
                <a:ea typeface="SimHei" panose="02010609060101010101" pitchFamily="49" charset="-122"/>
                <a:cs typeface="Arial" panose="020B0604020202020204" pitchFamily="34" charset="0"/>
              </a:rPr>
              <a:t>       </a:t>
            </a:r>
            <a:r>
              <a:rPr lang="zh-CN" altLang="en-US" sz="2000" b="1" dirty="0">
                <a:solidFill>
                  <a:srgbClr val="FF0000"/>
                </a:solidFill>
                <a:latin typeface="Arial" panose="020B0604020202020204" pitchFamily="34" charset="0"/>
                <a:ea typeface="SimHei" panose="02010609060101010101" pitchFamily="49" charset="-122"/>
                <a:cs typeface="Arial" panose="020B0604020202020204" pitchFamily="34" charset="0"/>
              </a:rPr>
              <a:t>案例</a:t>
            </a:r>
            <a:r>
              <a:rPr lang="zh-CN" altLang="en-US" sz="2000" b="1" dirty="0">
                <a:latin typeface="Arial" panose="020B0604020202020204" pitchFamily="34" charset="0"/>
                <a:ea typeface="SimHei" panose="02010609060101010101" pitchFamily="49" charset="-122"/>
                <a:cs typeface="Arial" panose="020B0604020202020204" pitchFamily="34" charset="0"/>
              </a:rPr>
              <a:t>： </a:t>
            </a:r>
            <a:r>
              <a:rPr lang="en-US" altLang="zh-CN" sz="2000" b="1" dirty="0">
                <a:latin typeface="Arial" panose="020B0604020202020204" pitchFamily="34" charset="0"/>
                <a:ea typeface="SimHei" panose="02010609060101010101" pitchFamily="49" charset="-122"/>
                <a:cs typeface="Arial" panose="020B0604020202020204" pitchFamily="34" charset="0"/>
              </a:rPr>
              <a:t>Zookeeper </a:t>
            </a:r>
            <a:r>
              <a:rPr lang="zh-CN" altLang="en-US" sz="2000" b="1" dirty="0">
                <a:latin typeface="Arial" panose="020B0604020202020204" pitchFamily="34" charset="0"/>
                <a:ea typeface="SimHei" panose="02010609060101010101" pitchFamily="49" charset="-122"/>
                <a:cs typeface="Arial" panose="020B0604020202020204" pitchFamily="34" charset="0"/>
              </a:rPr>
              <a:t>中的  </a:t>
            </a:r>
            <a:r>
              <a:rPr lang="en-US" altLang="zh-CN" sz="2000" b="1" dirty="0" err="1">
                <a:latin typeface="Arial" panose="020B0604020202020204" pitchFamily="34" charset="0"/>
                <a:ea typeface="SimHei" panose="02010609060101010101" pitchFamily="49" charset="-122"/>
                <a:cs typeface="Arial" panose="020B0604020202020204" pitchFamily="34" charset="0"/>
              </a:rPr>
              <a:t>zxid</a:t>
            </a:r>
            <a:endParaRPr lang="en-US" altLang="zh-CN" sz="2000" b="1" dirty="0">
              <a:latin typeface="Arial" panose="020B0604020202020204" pitchFamily="34" charset="0"/>
              <a:ea typeface="SimHei" panose="02010609060101010101" pitchFamily="49" charset="-122"/>
              <a:cs typeface="Arial" panose="020B0604020202020204" pitchFamily="34" charset="0"/>
            </a:endParaRPr>
          </a:p>
        </p:txBody>
      </p:sp>
      <p:sp>
        <p:nvSpPr>
          <p:cNvPr id="19" name="标题 18">
            <a:extLst>
              <a:ext uri="{FF2B5EF4-FFF2-40B4-BE49-F238E27FC236}">
                <a16:creationId xmlns:a16="http://schemas.microsoft.com/office/drawing/2014/main" id="{07808533-7D77-7C49-B0E3-8133A3B2446F}"/>
              </a:ext>
            </a:extLst>
          </p:cNvPr>
          <p:cNvSpPr>
            <a:spLocks noGrp="1"/>
          </p:cNvSpPr>
          <p:nvPr>
            <p:ph type="title"/>
          </p:nvPr>
        </p:nvSpPr>
        <p:spPr>
          <a:xfrm>
            <a:off x="0" y="-27384"/>
            <a:ext cx="9144000" cy="1143000"/>
          </a:xfrm>
        </p:spPr>
        <p:txBody>
          <a:bodyPr/>
          <a:lstStyle/>
          <a:p>
            <a:r>
              <a:rPr lang="zh-CN" altLang="en-US" sz="4800" dirty="0">
                <a:solidFill>
                  <a:srgbClr val="2826F5"/>
                </a:solidFill>
              </a:rPr>
              <a:t>逻辑时钟和同步</a:t>
            </a:r>
            <a:endParaRPr kumimoji="1" lang="zh-CN" altLang="en-US" sz="4800" dirty="0">
              <a:solidFill>
                <a:srgbClr val="2826F5"/>
              </a:solidFill>
            </a:endParaRPr>
          </a:p>
        </p:txBody>
      </p:sp>
      <p:sp>
        <p:nvSpPr>
          <p:cNvPr id="5" name="矩形 4"/>
          <p:cNvSpPr/>
          <p:nvPr/>
        </p:nvSpPr>
        <p:spPr>
          <a:xfrm>
            <a:off x="2123728" y="2884294"/>
            <a:ext cx="440432" cy="4726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A</a:t>
            </a:r>
            <a:endParaRPr lang="zh-CN" altLang="en-US" sz="2000" dirty="0">
              <a:latin typeface="Arial" panose="020B0604020202020204" pitchFamily="34" charset="0"/>
              <a:ea typeface="SimHei" panose="02010609060101010101" pitchFamily="49" charset="-122"/>
              <a:cs typeface="Arial" panose="020B0604020202020204" pitchFamily="34" charset="0"/>
            </a:endParaRPr>
          </a:p>
        </p:txBody>
      </p:sp>
      <p:sp>
        <p:nvSpPr>
          <p:cNvPr id="11" name="矩形 10"/>
          <p:cNvSpPr/>
          <p:nvPr/>
        </p:nvSpPr>
        <p:spPr>
          <a:xfrm>
            <a:off x="2132112" y="3861048"/>
            <a:ext cx="43204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A</a:t>
            </a:r>
            <a:endParaRPr lang="zh-CN" altLang="en-US" sz="2000" dirty="0">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707656" y="3323084"/>
            <a:ext cx="4680520" cy="262619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2" name="圆角矩形 11"/>
          <p:cNvSpPr/>
          <p:nvPr/>
        </p:nvSpPr>
        <p:spPr>
          <a:xfrm>
            <a:off x="5356683" y="3465115"/>
            <a:ext cx="1309464" cy="7782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altLang="zh-CN" dirty="0">
                <a:latin typeface="Arial" panose="020B0604020202020204" pitchFamily="34" charset="0"/>
                <a:ea typeface="SimHei" panose="02010609060101010101" pitchFamily="49" charset="-122"/>
                <a:cs typeface="Arial" panose="020B0604020202020204" pitchFamily="34" charset="0"/>
              </a:rPr>
              <a:t>A</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rPr>
              <a:t>投票算法（</a:t>
            </a:r>
            <a:r>
              <a:rPr lang="en-US" altLang="zh-CN" sz="4800" dirty="0">
                <a:solidFill>
                  <a:srgbClr val="2826F5"/>
                </a:solidFill>
                <a:latin typeface="Arial" panose="020B0604020202020204" pitchFamily="34" charset="0"/>
                <a:ea typeface="SimHei" panose="02010609060101010101" pitchFamily="49" charset="-122"/>
                <a:cs typeface="Arial" panose="020B0604020202020204" pitchFamily="34" charset="0"/>
              </a:rPr>
              <a:t>P</a:t>
            </a:r>
            <a:r>
              <a:rPr lang="en-US" altLang="zh-CN" sz="4800" dirty="0" err="1">
                <a:solidFill>
                  <a:srgbClr val="2826F5"/>
                </a:solidFill>
                <a:latin typeface="Arial" panose="020B0604020202020204" pitchFamily="34" charset="0"/>
                <a:ea typeface="SimHei" panose="02010609060101010101" pitchFamily="49" charset="-122"/>
                <a:cs typeface="Arial" panose="020B0604020202020204" pitchFamily="34" charset="0"/>
              </a:rPr>
              <a:t>axos</a:t>
            </a:r>
            <a:r>
              <a:rPr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rPr>
              <a:t>）</a:t>
            </a:r>
          </a:p>
        </p:txBody>
      </p:sp>
      <p:sp>
        <p:nvSpPr>
          <p:cNvPr id="3" name="TextBox 2"/>
          <p:cNvSpPr txBox="1"/>
          <p:nvPr/>
        </p:nvSpPr>
        <p:spPr>
          <a:xfrm>
            <a:off x="143508" y="1124744"/>
            <a:ext cx="8820980" cy="707886"/>
          </a:xfrm>
          <a:prstGeom prst="rect">
            <a:avLst/>
          </a:prstGeom>
          <a:noFill/>
        </p:spPr>
        <p:txBody>
          <a:bodyPr wrap="square" rtlCol="0">
            <a:spAutoFit/>
          </a:bodyPr>
          <a:lstStyle/>
          <a:p>
            <a:r>
              <a:rPr lang="en-US" altLang="zh-CN" sz="2000" dirty="0">
                <a:latin typeface="Arial" panose="020B0604020202020204" pitchFamily="34" charset="0"/>
                <a:ea typeface="SimHei" panose="02010609060101010101" pitchFamily="49" charset="-122"/>
                <a:cs typeface="Arial" panose="020B0604020202020204" pitchFamily="34" charset="0"/>
              </a:rPr>
              <a:t>        </a:t>
            </a:r>
            <a:r>
              <a:rPr lang="zh-CN" altLang="en-US" sz="2000" dirty="0">
                <a:latin typeface="Arial" panose="020B0604020202020204" pitchFamily="34" charset="0"/>
                <a:ea typeface="SimHei" panose="02010609060101010101" pitchFamily="49" charset="-122"/>
                <a:cs typeface="Arial" panose="020B0604020202020204" pitchFamily="34" charset="0"/>
              </a:rPr>
              <a:t>分布式系统在进行同步时一般总是需要一个主节点来做协调工作，需要系统集体做出决定。</a:t>
            </a:r>
          </a:p>
        </p:txBody>
      </p:sp>
      <p:sp>
        <p:nvSpPr>
          <p:cNvPr id="4" name="TextBox 3"/>
          <p:cNvSpPr txBox="1"/>
          <p:nvPr/>
        </p:nvSpPr>
        <p:spPr>
          <a:xfrm>
            <a:off x="179512" y="2115344"/>
            <a:ext cx="1224136" cy="369332"/>
          </a:xfrm>
          <a:prstGeom prst="rect">
            <a:avLst/>
          </a:prstGeom>
          <a:noFill/>
        </p:spPr>
        <p:txBody>
          <a:bodyPr wrap="square" rtlCol="0">
            <a:spAutoFit/>
          </a:bodyPr>
          <a:lstStyle/>
          <a:p>
            <a:r>
              <a:rPr lang="zh-CN" altLang="en-US" b="1" dirty="0">
                <a:latin typeface="Arial" panose="020B0604020202020204" pitchFamily="34" charset="0"/>
                <a:ea typeface="SimHei" panose="02010609060101010101" pitchFamily="49" charset="-122"/>
                <a:cs typeface="Arial" panose="020B0604020202020204" pitchFamily="34" charset="0"/>
              </a:rPr>
              <a:t>角色：</a:t>
            </a:r>
          </a:p>
        </p:txBody>
      </p:sp>
      <p:sp>
        <p:nvSpPr>
          <p:cNvPr id="5" name="矩形 4"/>
          <p:cNvSpPr/>
          <p:nvPr/>
        </p:nvSpPr>
        <p:spPr>
          <a:xfrm>
            <a:off x="1233984" y="2065564"/>
            <a:ext cx="211239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Proposer </a:t>
            </a:r>
            <a:r>
              <a:rPr lang="zh-CN" altLang="en-US" dirty="0">
                <a:latin typeface="Arial" panose="020B0604020202020204" pitchFamily="34" charset="0"/>
                <a:ea typeface="SimHei" panose="02010609060101010101" pitchFamily="49" charset="-122"/>
                <a:cs typeface="Arial" panose="020B0604020202020204" pitchFamily="34" charset="0"/>
              </a:rPr>
              <a:t>：提议者</a:t>
            </a:r>
          </a:p>
        </p:txBody>
      </p:sp>
      <p:sp>
        <p:nvSpPr>
          <p:cNvPr id="6" name="矩形 5"/>
          <p:cNvSpPr/>
          <p:nvPr/>
        </p:nvSpPr>
        <p:spPr>
          <a:xfrm>
            <a:off x="5724128" y="2046288"/>
            <a:ext cx="2907580"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Learner</a:t>
            </a:r>
            <a:r>
              <a:rPr lang="zh-CN" altLang="en-US" dirty="0">
                <a:latin typeface="Arial" panose="020B0604020202020204" pitchFamily="34" charset="0"/>
                <a:ea typeface="SimHei" panose="02010609060101010101" pitchFamily="49" charset="-122"/>
                <a:cs typeface="Arial" panose="020B0604020202020204" pitchFamily="34" charset="0"/>
              </a:rPr>
              <a:t>：最终决策学习者</a:t>
            </a:r>
          </a:p>
        </p:txBody>
      </p:sp>
      <p:sp>
        <p:nvSpPr>
          <p:cNvPr id="8" name="矩形 7"/>
          <p:cNvSpPr/>
          <p:nvPr/>
        </p:nvSpPr>
        <p:spPr>
          <a:xfrm>
            <a:off x="3419872" y="2046288"/>
            <a:ext cx="2160240" cy="5040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Acceptor</a:t>
            </a:r>
            <a:r>
              <a:rPr lang="zh-CN" altLang="en-US" dirty="0">
                <a:latin typeface="Arial" panose="020B0604020202020204" pitchFamily="34" charset="0"/>
                <a:ea typeface="SimHei" panose="02010609060101010101" pitchFamily="49" charset="-122"/>
                <a:cs typeface="Arial" panose="020B0604020202020204" pitchFamily="34" charset="0"/>
              </a:rPr>
              <a:t>：决策者</a:t>
            </a:r>
          </a:p>
        </p:txBody>
      </p:sp>
      <p:sp>
        <p:nvSpPr>
          <p:cNvPr id="10" name="圆角矩形 9"/>
          <p:cNvSpPr/>
          <p:nvPr/>
        </p:nvSpPr>
        <p:spPr>
          <a:xfrm>
            <a:off x="5146575" y="4615959"/>
            <a:ext cx="1729681" cy="8292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CN" sz="1200" dirty="0">
                <a:latin typeface="Arial" panose="020B0604020202020204" pitchFamily="34" charset="0"/>
                <a:ea typeface="SimHei" panose="02010609060101010101" pitchFamily="49" charset="-122"/>
                <a:cs typeface="Arial" panose="020B0604020202020204" pitchFamily="34" charset="0"/>
              </a:rPr>
              <a:t>C</a:t>
            </a:r>
            <a:endParaRPr lang="zh-CN" altLang="en-US" sz="1200" dirty="0">
              <a:latin typeface="Arial" panose="020B0604020202020204" pitchFamily="34" charset="0"/>
              <a:ea typeface="SimHei" panose="02010609060101010101" pitchFamily="49" charset="-122"/>
              <a:cs typeface="Arial" panose="020B0604020202020204" pitchFamily="34" charset="0"/>
            </a:endParaRPr>
          </a:p>
        </p:txBody>
      </p:sp>
      <p:sp>
        <p:nvSpPr>
          <p:cNvPr id="11" name="圆角矩形 10"/>
          <p:cNvSpPr/>
          <p:nvPr/>
        </p:nvSpPr>
        <p:spPr>
          <a:xfrm>
            <a:off x="6732240" y="3933056"/>
            <a:ext cx="1274440" cy="70312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altLang="zh-CN" dirty="0">
                <a:latin typeface="Arial" panose="020B0604020202020204" pitchFamily="34" charset="0"/>
                <a:ea typeface="SimHei" panose="02010609060101010101" pitchFamily="49" charset="-122"/>
                <a:cs typeface="Arial" panose="020B0604020202020204" pitchFamily="34" charset="0"/>
              </a:rPr>
              <a:t>B</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cxnSp>
        <p:nvCxnSpPr>
          <p:cNvPr id="15" name="曲线连接符 14"/>
          <p:cNvCxnSpPr>
            <a:stCxn id="10" idx="1"/>
            <a:endCxn id="11" idx="1"/>
          </p:cNvCxnSpPr>
          <p:nvPr/>
        </p:nvCxnSpPr>
        <p:spPr>
          <a:xfrm rot="10800000" flipH="1">
            <a:off x="5146574" y="4284620"/>
            <a:ext cx="1585665" cy="745973"/>
          </a:xfrm>
          <a:prstGeom prst="curvedConnector3">
            <a:avLst>
              <a:gd name="adj1" fmla="val -1441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10" idx="1"/>
            <a:endCxn id="12" idx="1"/>
          </p:cNvCxnSpPr>
          <p:nvPr/>
        </p:nvCxnSpPr>
        <p:spPr>
          <a:xfrm rot="10800000" flipH="1">
            <a:off x="5146575" y="3854252"/>
            <a:ext cx="210108" cy="1176341"/>
          </a:xfrm>
          <a:prstGeom prst="curvedConnector3">
            <a:avLst>
              <a:gd name="adj1" fmla="val -108801"/>
            </a:avLst>
          </a:prstGeom>
          <a:ln>
            <a:tailEnd type="arrow"/>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508" y="3501826"/>
            <a:ext cx="709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曲线连接符 18"/>
          <p:cNvCxnSpPr>
            <a:stCxn id="10" idx="1"/>
            <a:endCxn id="10" idx="2"/>
          </p:cNvCxnSpPr>
          <p:nvPr/>
        </p:nvCxnSpPr>
        <p:spPr>
          <a:xfrm rot="10800000" flipH="1" flipV="1">
            <a:off x="5146574" y="5030592"/>
            <a:ext cx="864841" cy="414632"/>
          </a:xfrm>
          <a:prstGeom prst="curvedConnector4">
            <a:avLst>
              <a:gd name="adj1" fmla="val -26433"/>
              <a:gd name="adj2" fmla="val 155133"/>
            </a:avLst>
          </a:prstGeom>
          <a:ln>
            <a:tailEnd type="arrow"/>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a:off x="35496" y="2924944"/>
            <a:ext cx="3996444" cy="1200329"/>
          </a:xfrm>
          <a:prstGeom prst="rect">
            <a:avLst/>
          </a:prstGeom>
          <a:noFill/>
        </p:spPr>
        <p:txBody>
          <a:bodyPr wrap="square" rtlCol="0">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1</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A</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B</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C</a:t>
            </a:r>
            <a:r>
              <a:rPr lang="zh-CN" altLang="en-US" dirty="0">
                <a:latin typeface="Arial" panose="020B0604020202020204" pitchFamily="34" charset="0"/>
                <a:ea typeface="SimHei" panose="02010609060101010101" pitchFamily="49" charset="-122"/>
                <a:cs typeface="Arial" panose="020B0604020202020204" pitchFamily="34" charset="0"/>
              </a:rPr>
              <a:t>有举手决策权</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en-US" altLang="zh-CN" dirty="0">
                <a:latin typeface="Arial" panose="020B0604020202020204" pitchFamily="34" charset="0"/>
                <a:ea typeface="SimHei" panose="02010609060101010101" pitchFamily="49" charset="-122"/>
                <a:cs typeface="Arial" panose="020B0604020202020204" pitchFamily="34" charset="0"/>
              </a:rPr>
              <a:t>2</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C</a:t>
            </a:r>
            <a:r>
              <a:rPr lang="zh-CN" altLang="en-US" dirty="0">
                <a:latin typeface="Arial" panose="020B0604020202020204" pitchFamily="34" charset="0"/>
                <a:ea typeface="SimHei" panose="02010609060101010101" pitchFamily="49" charset="-122"/>
                <a:cs typeface="Arial" panose="020B0604020202020204" pitchFamily="34" charset="0"/>
              </a:rPr>
              <a:t>有提请议案权</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en-US" altLang="zh-CN" dirty="0">
                <a:latin typeface="Arial" panose="020B0604020202020204" pitchFamily="34" charset="0"/>
                <a:ea typeface="SimHei" panose="02010609060101010101" pitchFamily="49" charset="-122"/>
                <a:cs typeface="Arial" panose="020B0604020202020204" pitchFamily="34" charset="0"/>
              </a:rPr>
              <a:t>3</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C</a:t>
            </a:r>
            <a:r>
              <a:rPr lang="zh-CN" altLang="en-US" dirty="0">
                <a:latin typeface="Arial" panose="020B0604020202020204" pitchFamily="34" charset="0"/>
                <a:ea typeface="SimHei" panose="02010609060101010101" pitchFamily="49" charset="-122"/>
                <a:cs typeface="Arial" panose="020B0604020202020204" pitchFamily="34" charset="0"/>
              </a:rPr>
              <a:t>（议案提出者）收集表决结果，超过一半的决策者同意，则议案生效</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560" y="4840712"/>
            <a:ext cx="637608" cy="48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7908" y="3974428"/>
            <a:ext cx="546460" cy="6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1271" y="4797152"/>
            <a:ext cx="712977" cy="52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云形标注 12"/>
          <p:cNvSpPr/>
          <p:nvPr/>
        </p:nvSpPr>
        <p:spPr>
          <a:xfrm>
            <a:off x="7020272" y="4869160"/>
            <a:ext cx="2088232" cy="576064"/>
          </a:xfrm>
          <a:prstGeom prst="cloudCallout">
            <a:avLst>
              <a:gd name="adj1" fmla="val -69492"/>
              <a:gd name="adj2" fmla="val -130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提请议案权</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三、一致性</a:t>
            </a:r>
          </a:p>
        </p:txBody>
      </p:sp>
      <p:sp>
        <p:nvSpPr>
          <p:cNvPr id="4" name="内容占位符 3">
            <a:extLst>
              <a:ext uri="{FF2B5EF4-FFF2-40B4-BE49-F238E27FC236}">
                <a16:creationId xmlns:a16="http://schemas.microsoft.com/office/drawing/2014/main" id="{989EC76D-61C8-314C-8824-95B4FE91AC44}"/>
              </a:ext>
            </a:extLst>
          </p:cNvPr>
          <p:cNvSpPr>
            <a:spLocks noGrp="1"/>
          </p:cNvSpPr>
          <p:nvPr>
            <p:ph idx="1"/>
          </p:nvPr>
        </p:nvSpPr>
        <p:spPr>
          <a:xfrm>
            <a:off x="107504" y="1166018"/>
            <a:ext cx="8856984" cy="4525963"/>
          </a:xfrm>
        </p:spPr>
        <p:txBody>
          <a:bodyPr/>
          <a:lstStyle/>
          <a:p>
            <a:r>
              <a:rPr lang="zh-CN" altLang="en-US" dirty="0">
                <a:latin typeface="SimHei" panose="02010609060101010101" pitchFamily="49" charset="-122"/>
                <a:ea typeface="SimHei" panose="02010609060101010101" pitchFamily="49" charset="-122"/>
              </a:rPr>
              <a:t>分布式系统中对数据进行复制一般是为了提高可靠性或性能，难题是副本之间的一致性问题</a:t>
            </a:r>
            <a:endParaRPr lang="en-US" altLang="zh-CN" dirty="0">
              <a:latin typeface="SimHei" panose="02010609060101010101" pitchFamily="49" charset="-122"/>
              <a:ea typeface="SimHei" panose="02010609060101010101" pitchFamily="49" charset="-122"/>
            </a:endParaRPr>
          </a:p>
          <a:p>
            <a:pPr lvl="1"/>
            <a:r>
              <a:rPr lang="zh-CN" altLang="en-US" dirty="0">
                <a:latin typeface="SimHei" panose="02010609060101010101" pitchFamily="49" charset="-122"/>
                <a:ea typeface="SimHei" panose="02010609060101010101" pitchFamily="49" charset="-122"/>
              </a:rPr>
              <a:t>数据为中心的一致性模型</a:t>
            </a:r>
          </a:p>
          <a:p>
            <a:pPr lvl="1"/>
            <a:r>
              <a:rPr lang="zh-CN" altLang="en-US" dirty="0">
                <a:latin typeface="SimHei" panose="02010609060101010101" pitchFamily="49" charset="-122"/>
                <a:ea typeface="SimHei" panose="02010609060101010101" pitchFamily="49" charset="-122"/>
              </a:rPr>
              <a:t>用户为中心的一致性模型</a:t>
            </a:r>
          </a:p>
          <a:p>
            <a:endParaRPr kumimoji="1" lang="zh-CN" altLang="en-US" dirty="0">
              <a:latin typeface="SimHei" panose="02010609060101010101" pitchFamily="49" charset="-122"/>
              <a:ea typeface="SimHei"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435823" y="4097451"/>
            <a:ext cx="7736577" cy="156379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2" name="标题 1"/>
          <p:cNvSpPr>
            <a:spLocks noGrp="1"/>
          </p:cNvSpPr>
          <p:nvPr>
            <p:ph type="title"/>
          </p:nvPr>
        </p:nvSpPr>
        <p:spPr>
          <a:xfrm>
            <a:off x="0" y="-27384"/>
            <a:ext cx="9144000" cy="1143000"/>
          </a:xfrm>
        </p:spPr>
        <p:txBody>
          <a:bodyPr>
            <a:normAutofit/>
          </a:bodyPr>
          <a:lstStyle/>
          <a:p>
            <a:r>
              <a:rPr lang="zh-CN" altLang="en-US" sz="4800" dirty="0">
                <a:solidFill>
                  <a:srgbClr val="2826F5"/>
                </a:solidFill>
              </a:rPr>
              <a:t>数据为中心的一致性模型</a:t>
            </a:r>
          </a:p>
        </p:txBody>
      </p:sp>
      <p:sp>
        <p:nvSpPr>
          <p:cNvPr id="7" name="TextBox 6"/>
          <p:cNvSpPr txBox="1"/>
          <p:nvPr/>
        </p:nvSpPr>
        <p:spPr>
          <a:xfrm>
            <a:off x="75782" y="1124744"/>
            <a:ext cx="8960713" cy="769441"/>
          </a:xfrm>
          <a:prstGeom prst="rect">
            <a:avLst/>
          </a:prstGeom>
          <a:noFill/>
        </p:spPr>
        <p:txBody>
          <a:bodyPr wrap="square" rtlCol="0">
            <a:spAutoFit/>
          </a:bodyPr>
          <a:lstStyle/>
          <a:p>
            <a:r>
              <a:rPr lang="zh-CN" altLang="en-US" sz="2200" dirty="0">
                <a:latin typeface="Arial" panose="020B0604020202020204" pitchFamily="34" charset="0"/>
                <a:ea typeface="SimHei" panose="02010609060101010101" pitchFamily="49" charset="-122"/>
                <a:cs typeface="Arial" panose="020B0604020202020204" pitchFamily="34" charset="0"/>
              </a:rPr>
              <a:t>         进程在读一条数据时，</a:t>
            </a:r>
            <a:r>
              <a:rPr lang="zh-CN" altLang="en-US" sz="2200" b="1" i="1" dirty="0">
                <a:solidFill>
                  <a:srgbClr val="FF0000"/>
                </a:solidFill>
                <a:latin typeface="Arial" panose="020B0604020202020204" pitchFamily="34" charset="0"/>
                <a:ea typeface="SimHei" panose="02010609060101010101" pitchFamily="49" charset="-122"/>
                <a:cs typeface="Arial" panose="020B0604020202020204" pitchFamily="34" charset="0"/>
              </a:rPr>
              <a:t>期待返回的是最近一次写操作的结果</a:t>
            </a:r>
            <a:r>
              <a:rPr lang="zh-CN" altLang="en-US" sz="2200" dirty="0">
                <a:latin typeface="Arial" panose="020B0604020202020204" pitchFamily="34" charset="0"/>
                <a:ea typeface="SimHei" panose="02010609060101010101" pitchFamily="49" charset="-122"/>
                <a:cs typeface="Arial" panose="020B0604020202020204" pitchFamily="34" charset="0"/>
              </a:rPr>
              <a:t>，在没有全局性逻辑时钟的情况下，很难知道哪一次写操作是最近一次。</a:t>
            </a:r>
          </a:p>
        </p:txBody>
      </p:sp>
      <p:sp>
        <p:nvSpPr>
          <p:cNvPr id="8" name="椭圆 7"/>
          <p:cNvSpPr/>
          <p:nvPr/>
        </p:nvSpPr>
        <p:spPr>
          <a:xfrm>
            <a:off x="4729990" y="2204864"/>
            <a:ext cx="1138154" cy="35501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进程</a:t>
            </a:r>
            <a:r>
              <a:rPr lang="en-US" altLang="zh-CN" dirty="0">
                <a:latin typeface="Arial" panose="020B0604020202020204" pitchFamily="34" charset="0"/>
                <a:ea typeface="SimHei" panose="02010609060101010101" pitchFamily="49" charset="-122"/>
                <a:cs typeface="Arial" panose="020B0604020202020204" pitchFamily="34" charset="0"/>
              </a:rPr>
              <a:t>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9" name="椭圆 8"/>
          <p:cNvSpPr/>
          <p:nvPr/>
        </p:nvSpPr>
        <p:spPr>
          <a:xfrm>
            <a:off x="147791" y="2399327"/>
            <a:ext cx="1440160" cy="50405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read</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0" name="椭圆 9"/>
          <p:cNvSpPr/>
          <p:nvPr/>
        </p:nvSpPr>
        <p:spPr>
          <a:xfrm>
            <a:off x="6674060" y="2820833"/>
            <a:ext cx="1210308" cy="25202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进程</a:t>
            </a:r>
            <a:r>
              <a:rPr lang="en-US" altLang="zh-CN" dirty="0">
                <a:latin typeface="Arial" panose="020B0604020202020204" pitchFamily="34" charset="0"/>
                <a:ea typeface="SimHei" panose="02010609060101010101" pitchFamily="49" charset="-122"/>
                <a:cs typeface="Arial" panose="020B0604020202020204" pitchFamily="34" charset="0"/>
              </a:rPr>
              <a:t>3</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1" name="椭圆 10"/>
          <p:cNvSpPr/>
          <p:nvPr/>
        </p:nvSpPr>
        <p:spPr>
          <a:xfrm>
            <a:off x="6097761" y="2297561"/>
            <a:ext cx="1191071" cy="32680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进程</a:t>
            </a:r>
            <a:r>
              <a:rPr lang="en-US" altLang="zh-CN" dirty="0">
                <a:latin typeface="Arial" panose="020B0604020202020204" pitchFamily="34" charset="0"/>
                <a:ea typeface="SimHei" panose="02010609060101010101" pitchFamily="49" charset="-122"/>
                <a:cs typeface="Arial" panose="020B0604020202020204" pitchFamily="34" charset="0"/>
              </a:rPr>
              <a:t>2</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cxnSp>
        <p:nvCxnSpPr>
          <p:cNvPr id="12" name="直接箭头连接符 11"/>
          <p:cNvCxnSpPr>
            <a:stCxn id="8" idx="2"/>
          </p:cNvCxnSpPr>
          <p:nvPr/>
        </p:nvCxnSpPr>
        <p:spPr>
          <a:xfrm flipH="1">
            <a:off x="3887924" y="2382370"/>
            <a:ext cx="842066" cy="26898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1" idx="3"/>
            <a:endCxn id="17" idx="3"/>
          </p:cNvCxnSpPr>
          <p:nvPr/>
        </p:nvCxnSpPr>
        <p:spPr>
          <a:xfrm flipH="1">
            <a:off x="3865748" y="2576503"/>
            <a:ext cx="2406441" cy="8656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2"/>
            <a:endCxn id="17" idx="3"/>
          </p:cNvCxnSpPr>
          <p:nvPr/>
        </p:nvCxnSpPr>
        <p:spPr>
          <a:xfrm flipH="1" flipV="1">
            <a:off x="3865748" y="2663064"/>
            <a:ext cx="2808312" cy="28378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9" idx="6"/>
          </p:cNvCxnSpPr>
          <p:nvPr/>
        </p:nvCxnSpPr>
        <p:spPr>
          <a:xfrm flipH="1" flipV="1">
            <a:off x="1587951" y="2651355"/>
            <a:ext cx="720080" cy="234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37265" y="2594972"/>
            <a:ext cx="1112805" cy="461665"/>
          </a:xfrm>
          <a:prstGeom prst="rect">
            <a:avLst/>
          </a:prstGeom>
          <a:noFill/>
        </p:spPr>
        <p:txBody>
          <a:bodyPr wrap="none" rtlCol="0">
            <a:spAutoFit/>
          </a:bodyPr>
          <a:lstStyle/>
          <a:p>
            <a:r>
              <a:rPr lang="zh-CN" altLang="en-US" sz="2400" b="1" i="1" dirty="0">
                <a:solidFill>
                  <a:srgbClr val="FF0000"/>
                </a:solidFill>
                <a:latin typeface="Arial" panose="020B0604020202020204" pitchFamily="34" charset="0"/>
                <a:ea typeface="SimHei" panose="02010609060101010101" pitchFamily="49" charset="-122"/>
                <a:cs typeface="Arial" panose="020B0604020202020204" pitchFamily="34" charset="0"/>
              </a:rPr>
              <a:t>并发写</a:t>
            </a:r>
          </a:p>
        </p:txBody>
      </p:sp>
      <p:sp>
        <p:nvSpPr>
          <p:cNvPr id="17" name="矩形 16"/>
          <p:cNvSpPr/>
          <p:nvPr/>
        </p:nvSpPr>
        <p:spPr>
          <a:xfrm>
            <a:off x="2101552" y="2240552"/>
            <a:ext cx="1764196" cy="8450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8" name="圆柱形 17"/>
          <p:cNvSpPr/>
          <p:nvPr/>
        </p:nvSpPr>
        <p:spPr>
          <a:xfrm>
            <a:off x="2123728" y="2267725"/>
            <a:ext cx="504056" cy="777064"/>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副本</a:t>
            </a:r>
          </a:p>
        </p:txBody>
      </p:sp>
      <p:sp>
        <p:nvSpPr>
          <p:cNvPr id="19" name="圆柱形 18"/>
          <p:cNvSpPr/>
          <p:nvPr/>
        </p:nvSpPr>
        <p:spPr>
          <a:xfrm>
            <a:off x="2699792" y="2291145"/>
            <a:ext cx="504056" cy="777064"/>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副本</a:t>
            </a:r>
          </a:p>
        </p:txBody>
      </p:sp>
      <p:sp>
        <p:nvSpPr>
          <p:cNvPr id="20" name="圆柱形 19"/>
          <p:cNvSpPr/>
          <p:nvPr/>
        </p:nvSpPr>
        <p:spPr>
          <a:xfrm>
            <a:off x="3311860" y="2267726"/>
            <a:ext cx="504056" cy="80048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副本</a:t>
            </a:r>
          </a:p>
        </p:txBody>
      </p:sp>
      <p:sp>
        <p:nvSpPr>
          <p:cNvPr id="31" name="TextBox 30"/>
          <p:cNvSpPr txBox="1"/>
          <p:nvPr/>
        </p:nvSpPr>
        <p:spPr>
          <a:xfrm>
            <a:off x="339370" y="3384448"/>
            <a:ext cx="2288413" cy="584775"/>
          </a:xfrm>
          <a:prstGeom prst="rect">
            <a:avLst/>
          </a:prstGeom>
          <a:noFill/>
        </p:spPr>
        <p:txBody>
          <a:bodyPr wrap="square" rtlCol="0">
            <a:spAutoFit/>
          </a:bodyPr>
          <a:lstStyle/>
          <a:p>
            <a:r>
              <a:rPr lang="zh-CN" altLang="en-US" sz="3200" b="1" dirty="0">
                <a:latin typeface="Arial" panose="020B0604020202020204" pitchFamily="34" charset="0"/>
                <a:ea typeface="SimHei" panose="02010609060101010101" pitchFamily="49" charset="-122"/>
                <a:cs typeface="Arial" panose="020B0604020202020204" pitchFamily="34" charset="0"/>
              </a:rPr>
              <a:t>非一致性</a:t>
            </a:r>
          </a:p>
        </p:txBody>
      </p:sp>
      <p:cxnSp>
        <p:nvCxnSpPr>
          <p:cNvPr id="32" name="直接箭头连接符 31"/>
          <p:cNvCxnSpPr/>
          <p:nvPr/>
        </p:nvCxnSpPr>
        <p:spPr>
          <a:xfrm>
            <a:off x="4427984" y="5105564"/>
            <a:ext cx="146810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直接箭头连接符 32"/>
          <p:cNvCxnSpPr>
            <a:cxnSpLocks/>
          </p:cNvCxnSpPr>
          <p:nvPr/>
        </p:nvCxnSpPr>
        <p:spPr>
          <a:xfrm flipH="1">
            <a:off x="3707904" y="5105564"/>
            <a:ext cx="720080" cy="4929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直接箭头连接符 33"/>
          <p:cNvCxnSpPr/>
          <p:nvPr/>
        </p:nvCxnSpPr>
        <p:spPr>
          <a:xfrm flipV="1">
            <a:off x="4427984" y="4282118"/>
            <a:ext cx="0" cy="823447"/>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396659" y="5013177"/>
            <a:ext cx="2031325" cy="369332"/>
          </a:xfrm>
          <a:prstGeom prst="rect">
            <a:avLst/>
          </a:prstGeom>
          <a:noFill/>
        </p:spPr>
        <p:txBody>
          <a:bodyPr wrap="none" rtlCol="0">
            <a:spAutoFit/>
          </a:bodyPr>
          <a:lstStyle/>
          <a:p>
            <a:r>
              <a:rPr lang="zh-CN" altLang="en-US" dirty="0">
                <a:solidFill>
                  <a:srgbClr val="0070C0"/>
                </a:solidFill>
                <a:latin typeface="Arial" panose="020B0604020202020204" pitchFamily="34" charset="0"/>
                <a:ea typeface="SimHei" panose="02010609060101010101" pitchFamily="49" charset="-122"/>
                <a:cs typeface="Arial" panose="020B0604020202020204" pitchFamily="34" charset="0"/>
              </a:rPr>
              <a:t>写操作的顺序偏差</a:t>
            </a:r>
          </a:p>
        </p:txBody>
      </p:sp>
      <p:sp>
        <p:nvSpPr>
          <p:cNvPr id="36" name="TextBox 35"/>
          <p:cNvSpPr txBox="1"/>
          <p:nvPr/>
        </p:nvSpPr>
        <p:spPr>
          <a:xfrm>
            <a:off x="5489393" y="4637221"/>
            <a:ext cx="1818911" cy="369332"/>
          </a:xfrm>
          <a:prstGeom prst="rect">
            <a:avLst/>
          </a:prstGeom>
          <a:noFill/>
        </p:spPr>
        <p:txBody>
          <a:bodyPr wrap="square" rtlCol="0">
            <a:spAutoFit/>
          </a:bodyPr>
          <a:lstStyle/>
          <a:p>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副本间数值偏差</a:t>
            </a:r>
          </a:p>
        </p:txBody>
      </p:sp>
      <p:sp>
        <p:nvSpPr>
          <p:cNvPr id="37" name="TextBox 36"/>
          <p:cNvSpPr txBox="1"/>
          <p:nvPr/>
        </p:nvSpPr>
        <p:spPr>
          <a:xfrm>
            <a:off x="4535996" y="4097452"/>
            <a:ext cx="2196244" cy="369332"/>
          </a:xfrm>
          <a:prstGeom prst="rect">
            <a:avLst/>
          </a:prstGeom>
          <a:noFill/>
        </p:spPr>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副本间版本差异</a:t>
            </a:r>
          </a:p>
        </p:txBody>
      </p:sp>
      <p:sp>
        <p:nvSpPr>
          <p:cNvPr id="4" name="云形 3"/>
          <p:cNvSpPr/>
          <p:nvPr/>
        </p:nvSpPr>
        <p:spPr>
          <a:xfrm>
            <a:off x="1282958" y="5877272"/>
            <a:ext cx="6025345" cy="864096"/>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可接受在多大程度上的不一致性</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p:cNvSpPr>
            <a:spLocks noGrp="1" noChangeArrowheads="1"/>
          </p:cNvSpPr>
          <p:nvPr>
            <p:ph type="title"/>
          </p:nvPr>
        </p:nvSpPr>
        <p:spPr>
          <a:xfrm>
            <a:off x="0" y="49213"/>
            <a:ext cx="9144000" cy="975220"/>
          </a:xfrm>
        </p:spPr>
        <p:txBody>
          <a:bodyPr/>
          <a:lstStyle/>
          <a:p>
            <a:pPr eaLnBrk="1" hangingPunct="1"/>
            <a:r>
              <a:rPr lang="zh-CN" altLang="en-US" sz="4800" dirty="0">
                <a:solidFill>
                  <a:srgbClr val="2826F5"/>
                </a:solidFill>
                <a:latin typeface="Arial" charset="0"/>
                <a:ea typeface="黑体" charset="0"/>
              </a:rPr>
              <a:t>什么是分布式系统</a:t>
            </a:r>
          </a:p>
        </p:txBody>
      </p:sp>
      <p:sp>
        <p:nvSpPr>
          <p:cNvPr id="8214" name="Rectangle 46"/>
          <p:cNvSpPr>
            <a:spLocks noChangeArrowheads="1"/>
          </p:cNvSpPr>
          <p:nvPr/>
        </p:nvSpPr>
        <p:spPr bwMode="auto">
          <a:xfrm>
            <a:off x="29004" y="1124744"/>
            <a:ext cx="9144000" cy="96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77863" fontAlgn="base">
              <a:spcBef>
                <a:spcPct val="20000"/>
              </a:spcBef>
              <a:buClr>
                <a:srgbClr val="00007D"/>
              </a:buClr>
              <a:buSzPct val="75000"/>
            </a:pPr>
            <a:r>
              <a:rPr kumimoji="1" lang="en-US" altLang="zh-CN" sz="2800" b="0" dirty="0">
                <a:latin typeface="SimHei" panose="02010609060101010101" pitchFamily="49" charset="-122"/>
                <a:ea typeface="SimHei" panose="02010609060101010101" pitchFamily="49" charset="-122"/>
              </a:rPr>
              <a:t>“</a:t>
            </a:r>
            <a:r>
              <a:rPr kumimoji="1" lang="zh-CN" altLang="en-US" sz="2800" dirty="0">
                <a:latin typeface="SimHei" panose="02010609060101010101" pitchFamily="49" charset="-122"/>
                <a:ea typeface="SimHei" panose="02010609060101010101" pitchFamily="49" charset="-122"/>
              </a:rPr>
              <a:t>一个分布式系统是一些独立的计算机的集合，但是对这个系统的用户来说，系统就像一台计算机一样</a:t>
            </a:r>
            <a:r>
              <a:rPr kumimoji="1" lang="en-US" altLang="zh-CN" sz="2800" b="0" dirty="0">
                <a:latin typeface="SimHei" panose="02010609060101010101" pitchFamily="49" charset="-122"/>
                <a:ea typeface="SimHei" panose="02010609060101010101" pitchFamily="49" charset="-122"/>
              </a:rPr>
              <a:t>.” </a:t>
            </a:r>
          </a:p>
          <a:p>
            <a:pPr defTabSz="677863" eaLnBrk="1" fontAlgn="base" hangingPunct="1">
              <a:spcBef>
                <a:spcPct val="20000"/>
              </a:spcBef>
              <a:buClr>
                <a:srgbClr val="00007D"/>
              </a:buClr>
              <a:buSzPct val="75000"/>
            </a:pPr>
            <a:endParaRPr kumimoji="1" lang="zh-CN" altLang="en-US" sz="2800" b="0" dirty="0">
              <a:latin typeface="SimHei" panose="02010609060101010101" pitchFamily="49" charset="-122"/>
              <a:ea typeface="SimHei" panose="02010609060101010101" pitchFamily="49" charset="-122"/>
            </a:endParaRPr>
          </a:p>
        </p:txBody>
      </p:sp>
      <p:pic>
        <p:nvPicPr>
          <p:cNvPr id="2" name="图片 1"/>
          <p:cNvPicPr>
            <a:picLocks noChangeAspect="1"/>
          </p:cNvPicPr>
          <p:nvPr/>
        </p:nvPicPr>
        <p:blipFill>
          <a:blip r:embed="rId4"/>
          <a:stretch>
            <a:fillRect/>
          </a:stretch>
        </p:blipFill>
        <p:spPr>
          <a:xfrm>
            <a:off x="1475656" y="2276872"/>
            <a:ext cx="2414505" cy="3384376"/>
          </a:xfrm>
          <a:prstGeom prst="rect">
            <a:avLst/>
          </a:prstGeom>
        </p:spPr>
      </p:pic>
      <p:pic>
        <p:nvPicPr>
          <p:cNvPr id="4" name="图片 3"/>
          <p:cNvPicPr>
            <a:picLocks noChangeAspect="1"/>
          </p:cNvPicPr>
          <p:nvPr/>
        </p:nvPicPr>
        <p:blipFill>
          <a:blip r:embed="rId5"/>
          <a:stretch>
            <a:fillRect/>
          </a:stretch>
        </p:blipFill>
        <p:spPr>
          <a:xfrm>
            <a:off x="4932040" y="2276872"/>
            <a:ext cx="2618212" cy="3240361"/>
          </a:xfrm>
          <a:prstGeom prst="rect">
            <a:avLst/>
          </a:prstGeom>
        </p:spPr>
      </p:pic>
      <p:sp>
        <p:nvSpPr>
          <p:cNvPr id="9" name="Rectangle 3"/>
          <p:cNvSpPr txBox="1">
            <a:spLocks noChangeArrowheads="1"/>
          </p:cNvSpPr>
          <p:nvPr/>
        </p:nvSpPr>
        <p:spPr bwMode="auto">
          <a:xfrm>
            <a:off x="0" y="5733257"/>
            <a:ext cx="9144000" cy="10755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charset="0"/>
              <a:buChar char="n"/>
              <a:defRPr kumimoji="1" sz="3200">
                <a:solidFill>
                  <a:schemeClr val="tx1"/>
                </a:solidFill>
                <a:latin typeface="+mn-lt"/>
                <a:ea typeface="+mn-ea"/>
                <a:cs typeface="黑体" charset="0"/>
              </a:defRPr>
            </a:lvl1pPr>
            <a:lvl2pPr marL="742950" indent="-285750" algn="l" rtl="0" eaLnBrk="0" fontAlgn="base" hangingPunct="0">
              <a:spcBef>
                <a:spcPct val="20000"/>
              </a:spcBef>
              <a:spcAft>
                <a:spcPct val="0"/>
              </a:spcAft>
              <a:buClr>
                <a:schemeClr val="accent2"/>
              </a:buClr>
              <a:buSzPct val="80000"/>
              <a:buFont typeface="Wingdings" charset="0"/>
              <a:buChar char="¨"/>
              <a:defRPr kumimoji="1" sz="2800">
                <a:solidFill>
                  <a:schemeClr val="tx1"/>
                </a:solidFill>
                <a:latin typeface="+mn-lt"/>
                <a:ea typeface="+mn-ea"/>
                <a:cs typeface="黑体" charset="0"/>
              </a:defRPr>
            </a:lvl2pPr>
            <a:lvl3pPr marL="1143000" indent="-228600" algn="l" rtl="0" eaLnBrk="0" fontAlgn="base" hangingPunct="0">
              <a:spcBef>
                <a:spcPct val="20000"/>
              </a:spcBef>
              <a:spcAft>
                <a:spcPct val="0"/>
              </a:spcAft>
              <a:buClr>
                <a:schemeClr val="bg2"/>
              </a:buClr>
              <a:buSzPct val="65000"/>
              <a:buFont typeface="Wingdings" charset="0"/>
              <a:buChar char="n"/>
              <a:defRPr kumimoji="1" sz="2400">
                <a:solidFill>
                  <a:schemeClr val="tx1"/>
                </a:solidFill>
                <a:latin typeface="+mn-lt"/>
                <a:ea typeface="+mn-ea"/>
                <a:cs typeface="黑体" charset="0"/>
              </a:defRPr>
            </a:lvl3pPr>
            <a:lvl4pPr marL="1600200" indent="-228600" algn="l" rtl="0" eaLnBrk="0" fontAlgn="base" hangingPunct="0">
              <a:spcBef>
                <a:spcPct val="20000"/>
              </a:spcBef>
              <a:spcAft>
                <a:spcPct val="0"/>
              </a:spcAft>
              <a:buClr>
                <a:schemeClr val="accent2"/>
              </a:buClr>
              <a:buSzPct val="70000"/>
              <a:buFont typeface="Wingdings" charset="0"/>
              <a:buChar char="¨"/>
              <a:defRPr kumimoji="1" sz="2000">
                <a:solidFill>
                  <a:schemeClr val="tx1"/>
                </a:solidFill>
                <a:latin typeface="+mn-lt"/>
                <a:ea typeface="+mn-ea"/>
                <a:cs typeface="黑体" charset="0"/>
              </a:defRPr>
            </a:lvl4pPr>
            <a:lvl5pPr marL="2057400" indent="-228600" algn="l" rtl="0" eaLnBrk="0" fontAlgn="base" hangingPunct="0">
              <a:spcBef>
                <a:spcPct val="20000"/>
              </a:spcBef>
              <a:spcAft>
                <a:spcPct val="0"/>
              </a:spcAft>
              <a:buClr>
                <a:schemeClr val="bg2"/>
              </a:buClr>
              <a:buFont typeface="Wingdings" charset="0"/>
              <a:buChar char="§"/>
              <a:defRPr kumimoji="1" sz="2000">
                <a:solidFill>
                  <a:schemeClr val="tx1"/>
                </a:solidFill>
                <a:latin typeface="+mn-lt"/>
                <a:ea typeface="+mn-ea"/>
                <a:cs typeface="黑体" charset="0"/>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a:lstStyle>
          <a:p>
            <a:pPr algn="just">
              <a:buClr>
                <a:schemeClr val="accent1"/>
              </a:buClr>
              <a:buSzTx/>
              <a:buFont typeface="Wingdings" panose="05000000000000000000" pitchFamily="2" charset="2"/>
              <a:buNone/>
            </a:pPr>
            <a:r>
              <a:rPr lang="zh-CN" altLang="en-US" sz="2800" dirty="0">
                <a:solidFill>
                  <a:srgbClr val="080910"/>
                </a:solidFill>
                <a:latin typeface="SimHei" panose="02010609060101010101" pitchFamily="49" charset="-122"/>
                <a:ea typeface="SimHei" panose="02010609060101010101" pitchFamily="49" charset="-122"/>
              </a:rPr>
              <a:t>从硬件角度：每台计算机都是自主的。</a:t>
            </a:r>
          </a:p>
          <a:p>
            <a:pPr algn="just">
              <a:buClr>
                <a:schemeClr val="accent1"/>
              </a:buClr>
              <a:buSzTx/>
              <a:buFont typeface="Wingdings" panose="05000000000000000000" pitchFamily="2" charset="2"/>
              <a:buNone/>
            </a:pPr>
            <a:r>
              <a:rPr lang="zh-CN" altLang="en-US" sz="2800" dirty="0">
                <a:solidFill>
                  <a:srgbClr val="080910"/>
                </a:solidFill>
                <a:latin typeface="SimHei" panose="02010609060101010101" pitchFamily="49" charset="-122"/>
                <a:ea typeface="SimHei" panose="02010609060101010101" pitchFamily="49" charset="-122"/>
              </a:rPr>
              <a:t>从软件角度：对用户来说就像与单个系统打交道。</a:t>
            </a:r>
            <a:endParaRPr lang="zh-CN" altLang="en-US" sz="3600" dirty="0">
              <a:solidFill>
                <a:srgbClr val="080910"/>
              </a:solidFill>
              <a:latin typeface="SimHei" panose="02010609060101010101" pitchFamily="49" charset="-122"/>
              <a:ea typeface="SimHei" panose="02010609060101010101" pitchFamily="49" charset="-122"/>
            </a:endParaRPr>
          </a:p>
        </p:txBody>
      </p:sp>
    </p:spTree>
    <p:custDataLst>
      <p:tags r:id="rId1"/>
    </p:custDataLst>
    <p:extLst>
      <p:ext uri="{BB962C8B-B14F-4D97-AF65-F5344CB8AC3E}">
        <p14:creationId xmlns:p14="http://schemas.microsoft.com/office/powerpoint/2010/main" val="3235526177"/>
      </p:ext>
    </p:extLst>
  </p:cSld>
  <p:clrMapOvr>
    <a:masterClrMapping/>
  </p:clrMapOvr>
  <p:transition advTm="4087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normAutofit/>
          </a:bodyPr>
          <a:lstStyle/>
          <a:p>
            <a:r>
              <a:rPr lang="zh-CN" altLang="en-US" sz="4800" dirty="0">
                <a:solidFill>
                  <a:srgbClr val="2826F5"/>
                </a:solidFill>
              </a:rPr>
              <a:t>数据为中心的一致性模型</a:t>
            </a:r>
          </a:p>
        </p:txBody>
      </p:sp>
      <p:sp>
        <p:nvSpPr>
          <p:cNvPr id="7" name="内容占位符 6">
            <a:extLst>
              <a:ext uri="{FF2B5EF4-FFF2-40B4-BE49-F238E27FC236}">
                <a16:creationId xmlns:a16="http://schemas.microsoft.com/office/drawing/2014/main" id="{27FCC2E6-A418-AD47-8E0B-337C5B797751}"/>
              </a:ext>
            </a:extLst>
          </p:cNvPr>
          <p:cNvSpPr>
            <a:spLocks noGrp="1"/>
          </p:cNvSpPr>
          <p:nvPr>
            <p:ph idx="1"/>
          </p:nvPr>
        </p:nvSpPr>
        <p:spPr>
          <a:xfrm>
            <a:off x="313431" y="1165733"/>
            <a:ext cx="8560376" cy="2714237"/>
          </a:xfrm>
        </p:spPr>
        <p:txBody>
          <a:bodyPr/>
          <a:lstStyle/>
          <a:p>
            <a:pPr marL="0" indent="0">
              <a:buNone/>
            </a:pPr>
            <a:r>
              <a:rPr lang="zh-CN" altLang="en-US" sz="2800" b="1" dirty="0">
                <a:solidFill>
                  <a:srgbClr val="FF0000"/>
                </a:solidFill>
                <a:latin typeface="Arial" panose="020B0604020202020204" pitchFamily="34" charset="0"/>
                <a:ea typeface="SimHei" panose="02010609060101010101" pitchFamily="49" charset="-122"/>
                <a:cs typeface="Arial" panose="020B0604020202020204" pitchFamily="34" charset="0"/>
              </a:rPr>
              <a:t>顺序一致性</a:t>
            </a:r>
            <a:endParaRPr lang="en-US" altLang="zh-CN" sz="2800" b="1" dirty="0">
              <a:solidFill>
                <a:srgbClr val="FF0000"/>
              </a:solidFill>
              <a:latin typeface="Arial" panose="020B0604020202020204" pitchFamily="34" charset="0"/>
              <a:ea typeface="SimHei" panose="02010609060101010101" pitchFamily="49" charset="-122"/>
              <a:cs typeface="Arial" panose="020B0604020202020204" pitchFamily="34" charset="0"/>
            </a:endParaRPr>
          </a:p>
          <a:p>
            <a:r>
              <a:rPr lang="en-US" altLang="zh-CN" sz="2400" dirty="0" err="1">
                <a:latin typeface="Arial" panose="020B0604020202020204" pitchFamily="34" charset="0"/>
                <a:ea typeface="SimHei" panose="02010609060101010101" pitchFamily="49" charset="-122"/>
                <a:cs typeface="Arial" panose="020B0604020202020204" pitchFamily="34" charset="0"/>
              </a:rPr>
              <a:t>Lamport</a:t>
            </a:r>
            <a:r>
              <a:rPr lang="zh-CN" altLang="en-US" sz="2400" dirty="0">
                <a:latin typeface="Arial" panose="020B0604020202020204" pitchFamily="34" charset="0"/>
                <a:ea typeface="SimHei" panose="02010609060101010101" pitchFamily="49" charset="-122"/>
                <a:cs typeface="Arial" panose="020B0604020202020204" pitchFamily="34" charset="0"/>
              </a:rPr>
              <a:t>在解决多处理器系统共享存储器中的并发问题时首次提出：任何执行结果都是相同的，就好像所有进程对数据存储的读、写操作是按某种序列顺序执行的，并且每个进程的操作按照程序所制定的顺序出现在这个序列中。</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r>
              <a:rPr lang="zh-CN" altLang="en-US" sz="2400" dirty="0">
                <a:solidFill>
                  <a:srgbClr val="FF0000"/>
                </a:solidFill>
                <a:latin typeface="Arial" panose="020B0604020202020204" pitchFamily="34" charset="0"/>
                <a:ea typeface="SimHei" panose="02010609060101010101" pitchFamily="49" charset="-122"/>
                <a:cs typeface="Arial" panose="020B0604020202020204" pitchFamily="34" charset="0"/>
              </a:rPr>
              <a:t>注：多进程并发写操作的交叉顺序对所有进程来说是一致的</a:t>
            </a:r>
            <a:endParaRPr lang="en-US" altLang="zh-CN" sz="2400" i="1" dirty="0">
              <a:latin typeface="Arial" panose="020B0604020202020204" pitchFamily="34" charset="0"/>
              <a:ea typeface="SimHei" panose="02010609060101010101" pitchFamily="49" charset="-122"/>
              <a:cs typeface="Arial" panose="020B0604020202020204" pitchFamily="34" charset="0"/>
            </a:endParaRPr>
          </a:p>
        </p:txBody>
      </p:sp>
      <p:cxnSp>
        <p:nvCxnSpPr>
          <p:cNvPr id="8" name="直接箭头连接符 7"/>
          <p:cNvCxnSpPr>
            <a:cxnSpLocks/>
          </p:cNvCxnSpPr>
          <p:nvPr/>
        </p:nvCxnSpPr>
        <p:spPr>
          <a:xfrm flipV="1">
            <a:off x="1096943" y="4816081"/>
            <a:ext cx="7776863" cy="53079"/>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23528" y="4710628"/>
            <a:ext cx="864096" cy="3745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SimHei" panose="02010609060101010101" pitchFamily="49" charset="-122"/>
                <a:ea typeface="SimHei" panose="02010609060101010101" pitchFamily="49" charset="-122"/>
              </a:rPr>
              <a:t>进程</a:t>
            </a:r>
          </a:p>
        </p:txBody>
      </p:sp>
      <p:sp>
        <p:nvSpPr>
          <p:cNvPr id="10" name="矩形 9"/>
          <p:cNvSpPr/>
          <p:nvPr/>
        </p:nvSpPr>
        <p:spPr>
          <a:xfrm>
            <a:off x="323528" y="5229200"/>
            <a:ext cx="864096" cy="288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latin typeface="SimHei" panose="02010609060101010101" pitchFamily="49" charset="-122"/>
                <a:ea typeface="SimHei" panose="02010609060101010101" pitchFamily="49" charset="-122"/>
              </a:rPr>
              <a:t>进程</a:t>
            </a:r>
          </a:p>
        </p:txBody>
      </p:sp>
      <p:sp>
        <p:nvSpPr>
          <p:cNvPr id="11" name="矩形 10"/>
          <p:cNvSpPr/>
          <p:nvPr/>
        </p:nvSpPr>
        <p:spPr>
          <a:xfrm>
            <a:off x="323528" y="5661248"/>
            <a:ext cx="864096" cy="28803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latin typeface="SimHei" panose="02010609060101010101" pitchFamily="49" charset="-122"/>
                <a:ea typeface="SimHei" panose="02010609060101010101" pitchFamily="49" charset="-122"/>
              </a:rPr>
              <a:t>进程</a:t>
            </a:r>
          </a:p>
        </p:txBody>
      </p:sp>
      <p:cxnSp>
        <p:nvCxnSpPr>
          <p:cNvPr id="13" name="直接箭头连接符 12"/>
          <p:cNvCxnSpPr>
            <a:cxnSpLocks/>
          </p:cNvCxnSpPr>
          <p:nvPr/>
        </p:nvCxnSpPr>
        <p:spPr>
          <a:xfrm flipV="1">
            <a:off x="1187624" y="5377629"/>
            <a:ext cx="7632848" cy="14517"/>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cxnSpLocks/>
            <a:stCxn id="11" idx="3"/>
          </p:cNvCxnSpPr>
          <p:nvPr/>
        </p:nvCxnSpPr>
        <p:spPr>
          <a:xfrm>
            <a:off x="1187624" y="5805264"/>
            <a:ext cx="7686182" cy="0"/>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cxnSpLocks/>
          </p:cNvCxnSpPr>
          <p:nvPr/>
        </p:nvCxnSpPr>
        <p:spPr>
          <a:xfrm>
            <a:off x="827584" y="6237312"/>
            <a:ext cx="7992888" cy="2653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17620" y="5985284"/>
            <a:ext cx="1402052" cy="50405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SimHei" panose="02010609060101010101" pitchFamily="49" charset="-122"/>
                <a:ea typeface="SimHei" panose="02010609060101010101" pitchFamily="49" charset="-122"/>
              </a:rPr>
              <a:t>数据项</a:t>
            </a:r>
          </a:p>
        </p:txBody>
      </p:sp>
      <p:cxnSp>
        <p:nvCxnSpPr>
          <p:cNvPr id="23" name="直接箭头连接符 22"/>
          <p:cNvCxnSpPr/>
          <p:nvPr/>
        </p:nvCxnSpPr>
        <p:spPr>
          <a:xfrm>
            <a:off x="1763688" y="4888089"/>
            <a:ext cx="0" cy="134922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619672" y="4816081"/>
            <a:ext cx="288032" cy="26910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cxnSp>
        <p:nvCxnSpPr>
          <p:cNvPr id="26" name="直接箭头连接符 25"/>
          <p:cNvCxnSpPr/>
          <p:nvPr/>
        </p:nvCxnSpPr>
        <p:spPr>
          <a:xfrm>
            <a:off x="2483768" y="5373216"/>
            <a:ext cx="0" cy="86409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2411760" y="5229200"/>
            <a:ext cx="216024" cy="3335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29" name="直接箭头连接符 28"/>
          <p:cNvCxnSpPr/>
          <p:nvPr/>
        </p:nvCxnSpPr>
        <p:spPr>
          <a:xfrm>
            <a:off x="2987824" y="5769260"/>
            <a:ext cx="0" cy="46805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843808" y="5562700"/>
            <a:ext cx="360040" cy="3865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cxnSp>
        <p:nvCxnSpPr>
          <p:cNvPr id="32" name="直接箭头连接符 31"/>
          <p:cNvCxnSpPr/>
          <p:nvPr/>
        </p:nvCxnSpPr>
        <p:spPr>
          <a:xfrm>
            <a:off x="4067944" y="4816081"/>
            <a:ext cx="0" cy="138522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3923928" y="4710628"/>
            <a:ext cx="288032" cy="2400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4" name="椭圆 33"/>
          <p:cNvSpPr/>
          <p:nvPr/>
        </p:nvSpPr>
        <p:spPr>
          <a:xfrm>
            <a:off x="3923928" y="5229200"/>
            <a:ext cx="288032" cy="279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6" name="直接连接符 35"/>
          <p:cNvCxnSpPr>
            <a:cxnSpLocks/>
          </p:cNvCxnSpPr>
          <p:nvPr/>
        </p:nvCxnSpPr>
        <p:spPr>
          <a:xfrm>
            <a:off x="2771800" y="4746632"/>
            <a:ext cx="0" cy="177871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cxnSpLocks/>
          </p:cNvCxnSpPr>
          <p:nvPr/>
        </p:nvCxnSpPr>
        <p:spPr>
          <a:xfrm>
            <a:off x="4788024" y="4653136"/>
            <a:ext cx="0" cy="18002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2483768" y="4365104"/>
            <a:ext cx="576064" cy="37896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12</a:t>
            </a:r>
            <a:endParaRPr lang="zh-CN" altLang="en-US" dirty="0"/>
          </a:p>
        </p:txBody>
      </p:sp>
      <p:sp>
        <p:nvSpPr>
          <p:cNvPr id="40" name="圆角矩形 39"/>
          <p:cNvSpPr/>
          <p:nvPr/>
        </p:nvSpPr>
        <p:spPr>
          <a:xfrm>
            <a:off x="4355976" y="4365104"/>
            <a:ext cx="936104" cy="34552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dirty="0"/>
              <a:t>12345</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数据为中心的一致性模型</a:t>
            </a:r>
          </a:p>
        </p:txBody>
      </p:sp>
      <p:sp>
        <p:nvSpPr>
          <p:cNvPr id="8" name="内容占位符 7">
            <a:extLst>
              <a:ext uri="{FF2B5EF4-FFF2-40B4-BE49-F238E27FC236}">
                <a16:creationId xmlns:a16="http://schemas.microsoft.com/office/drawing/2014/main" id="{EE40D902-2C55-7748-921C-E9BD8E9FAF5E}"/>
              </a:ext>
            </a:extLst>
          </p:cNvPr>
          <p:cNvSpPr>
            <a:spLocks noGrp="1"/>
          </p:cNvSpPr>
          <p:nvPr>
            <p:ph idx="1"/>
          </p:nvPr>
        </p:nvSpPr>
        <p:spPr>
          <a:xfrm>
            <a:off x="124688" y="1202936"/>
            <a:ext cx="8911807" cy="3375887"/>
          </a:xfrm>
        </p:spPr>
        <p:txBody>
          <a:bodyPr/>
          <a:lstStyle/>
          <a:p>
            <a:pPr marL="0" indent="0">
              <a:buNone/>
            </a:pPr>
            <a:r>
              <a:rPr lang="zh-CN" altLang="en-US" b="1" dirty="0">
                <a:solidFill>
                  <a:srgbClr val="FF0000"/>
                </a:solidFill>
                <a:latin typeface="Arial" panose="020B0604020202020204" pitchFamily="34" charset="0"/>
                <a:ea typeface="SimHei" panose="02010609060101010101" pitchFamily="49" charset="-122"/>
                <a:cs typeface="Arial" panose="020B0604020202020204" pitchFamily="34" charset="0"/>
              </a:rPr>
              <a:t>因果一致性</a:t>
            </a:r>
          </a:p>
          <a:p>
            <a:r>
              <a:rPr lang="zh-CN" altLang="en-US" sz="2800" dirty="0">
                <a:latin typeface="Arial" panose="020B0604020202020204" pitchFamily="34" charset="0"/>
                <a:ea typeface="SimHei" panose="02010609060101010101" pitchFamily="49" charset="-122"/>
                <a:cs typeface="Arial" panose="020B0604020202020204" pitchFamily="34" charset="0"/>
              </a:rPr>
              <a:t>一种弱化的顺序一致性模型</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r>
              <a:rPr lang="zh-CN" altLang="en-US" sz="2800" dirty="0">
                <a:latin typeface="Arial" panose="020B0604020202020204" pitchFamily="34" charset="0"/>
                <a:ea typeface="SimHei" panose="02010609060101010101" pitchFamily="49" charset="-122"/>
                <a:cs typeface="Arial" panose="020B0604020202020204" pitchFamily="34" charset="0"/>
              </a:rPr>
              <a:t>所有进程必须以相同的顺序看到具有潜在因果关系的写操作。不同机器上的进程可以以不同的顺序看到并发的写操作</a:t>
            </a:r>
          </a:p>
          <a:p>
            <a:r>
              <a:rPr lang="zh-CN" altLang="en-US" sz="2800" dirty="0">
                <a:latin typeface="Arial" panose="020B0604020202020204" pitchFamily="34" charset="0"/>
                <a:ea typeface="SimHei" panose="02010609060101010101" pitchFamily="49" charset="-122"/>
                <a:cs typeface="Arial" panose="020B0604020202020204" pitchFamily="34" charset="0"/>
              </a:rPr>
              <a:t>因果关系：</a:t>
            </a:r>
            <a:r>
              <a:rPr lang="en-US" altLang="zh-CN" sz="2800" dirty="0">
                <a:latin typeface="Arial" panose="020B0604020202020204" pitchFamily="34" charset="0"/>
                <a:ea typeface="SimHei" panose="02010609060101010101" pitchFamily="49" charset="-122"/>
                <a:cs typeface="Arial" panose="020B0604020202020204" pitchFamily="34" charset="0"/>
              </a:rPr>
              <a:t>B</a:t>
            </a:r>
            <a:r>
              <a:rPr lang="zh-CN" altLang="en-US" sz="2800" dirty="0">
                <a:latin typeface="Arial" panose="020B0604020202020204" pitchFamily="34" charset="0"/>
                <a:ea typeface="SimHei" panose="02010609060101010101" pitchFamily="49" charset="-122"/>
                <a:cs typeface="Arial" panose="020B0604020202020204" pitchFamily="34" charset="0"/>
              </a:rPr>
              <a:t>由</a:t>
            </a:r>
            <a:r>
              <a:rPr lang="en-US" altLang="zh-CN" sz="2800" dirty="0">
                <a:latin typeface="Arial" panose="020B0604020202020204" pitchFamily="34" charset="0"/>
                <a:ea typeface="SimHei" panose="02010609060101010101" pitchFamily="49" charset="-122"/>
                <a:cs typeface="Arial" panose="020B0604020202020204" pitchFamily="34" charset="0"/>
              </a:rPr>
              <a:t>A</a:t>
            </a:r>
            <a:r>
              <a:rPr lang="zh-CN" altLang="en-US" sz="2800" dirty="0">
                <a:latin typeface="Arial" panose="020B0604020202020204" pitchFamily="34" charset="0"/>
                <a:ea typeface="SimHei" panose="02010609060101010101" pitchFamily="49" charset="-122"/>
                <a:cs typeface="Arial" panose="020B0604020202020204" pitchFamily="34" charset="0"/>
              </a:rPr>
              <a:t>引起，或者</a:t>
            </a:r>
            <a:r>
              <a:rPr lang="en-US" altLang="zh-CN" sz="2800" dirty="0">
                <a:latin typeface="Arial" panose="020B0604020202020204" pitchFamily="34" charset="0"/>
                <a:ea typeface="SimHei" panose="02010609060101010101" pitchFamily="49" charset="-122"/>
                <a:cs typeface="Arial" panose="020B0604020202020204" pitchFamily="34" charset="0"/>
              </a:rPr>
              <a:t>B</a:t>
            </a:r>
            <a:r>
              <a:rPr lang="zh-CN" altLang="en-US" sz="2800" dirty="0">
                <a:latin typeface="Arial" panose="020B0604020202020204" pitchFamily="34" charset="0"/>
                <a:ea typeface="SimHei" panose="02010609060101010101" pitchFamily="49" charset="-122"/>
                <a:cs typeface="Arial" panose="020B0604020202020204" pitchFamily="34" charset="0"/>
              </a:rPr>
              <a:t>受到</a:t>
            </a:r>
            <a:r>
              <a:rPr lang="en-US" altLang="zh-CN" sz="2800" dirty="0">
                <a:latin typeface="Arial" panose="020B0604020202020204" pitchFamily="34" charset="0"/>
                <a:ea typeface="SimHei" panose="02010609060101010101" pitchFamily="49" charset="-122"/>
                <a:cs typeface="Arial" panose="020B0604020202020204" pitchFamily="34" charset="0"/>
              </a:rPr>
              <a:t>A</a:t>
            </a:r>
            <a:r>
              <a:rPr lang="zh-CN" altLang="en-US" sz="2800" dirty="0">
                <a:latin typeface="Arial" panose="020B0604020202020204" pitchFamily="34" charset="0"/>
                <a:ea typeface="SimHei" panose="02010609060101010101" pitchFamily="49" charset="-122"/>
                <a:cs typeface="Arial" panose="020B0604020202020204" pitchFamily="34" charset="0"/>
              </a:rPr>
              <a:t>的影响，则</a:t>
            </a:r>
            <a:r>
              <a:rPr lang="en-US" altLang="zh-CN" sz="2800" dirty="0">
                <a:latin typeface="Arial" panose="020B0604020202020204" pitchFamily="34" charset="0"/>
                <a:ea typeface="SimHei" panose="02010609060101010101" pitchFamily="49" charset="-122"/>
                <a:cs typeface="Arial" panose="020B0604020202020204" pitchFamily="34" charset="0"/>
              </a:rPr>
              <a:t>A</a:t>
            </a:r>
            <a:r>
              <a:rPr lang="zh-CN" altLang="en-US" sz="2800" dirty="0">
                <a:latin typeface="Arial" panose="020B0604020202020204" pitchFamily="34" charset="0"/>
                <a:ea typeface="SimHei" panose="02010609060101010101" pitchFamily="49" charset="-122"/>
                <a:cs typeface="Arial" panose="020B0604020202020204" pitchFamily="34" charset="0"/>
              </a:rPr>
              <a:t>是因，</a:t>
            </a:r>
            <a:r>
              <a:rPr lang="en-US" altLang="zh-CN" sz="2800" dirty="0">
                <a:latin typeface="Arial" panose="020B0604020202020204" pitchFamily="34" charset="0"/>
                <a:ea typeface="SimHei" panose="02010609060101010101" pitchFamily="49" charset="-122"/>
                <a:cs typeface="Arial" panose="020B0604020202020204" pitchFamily="34" charset="0"/>
              </a:rPr>
              <a:t>B</a:t>
            </a:r>
            <a:r>
              <a:rPr lang="zh-CN" altLang="en-US" sz="2800" dirty="0">
                <a:latin typeface="Arial" panose="020B0604020202020204" pitchFamily="34" charset="0"/>
                <a:ea typeface="SimHei" panose="02010609060101010101" pitchFamily="49" charset="-122"/>
                <a:cs typeface="Arial" panose="020B0604020202020204" pitchFamily="34" charset="0"/>
              </a:rPr>
              <a:t>是果</a:t>
            </a:r>
          </a:p>
        </p:txBody>
      </p:sp>
      <p:sp>
        <p:nvSpPr>
          <p:cNvPr id="6" name="矩形 5"/>
          <p:cNvSpPr/>
          <p:nvPr/>
        </p:nvSpPr>
        <p:spPr>
          <a:xfrm>
            <a:off x="2195736" y="5106126"/>
            <a:ext cx="1296144"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A</a:t>
            </a:r>
            <a:endParaRPr lang="zh-CN" altLang="en-US" dirty="0"/>
          </a:p>
        </p:txBody>
      </p:sp>
      <p:sp>
        <p:nvSpPr>
          <p:cNvPr id="7" name="矩形 6"/>
          <p:cNvSpPr/>
          <p:nvPr/>
        </p:nvSpPr>
        <p:spPr>
          <a:xfrm>
            <a:off x="4716016" y="5106126"/>
            <a:ext cx="1224136"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B</a:t>
            </a:r>
            <a:endParaRPr lang="zh-CN" altLang="en-US" dirty="0"/>
          </a:p>
        </p:txBody>
      </p:sp>
      <p:cxnSp>
        <p:nvCxnSpPr>
          <p:cNvPr id="9" name="直接箭头连接符 8"/>
          <p:cNvCxnSpPr>
            <a:stCxn id="6" idx="3"/>
            <a:endCxn id="7" idx="1"/>
          </p:cNvCxnSpPr>
          <p:nvPr/>
        </p:nvCxnSpPr>
        <p:spPr>
          <a:xfrm>
            <a:off x="3491880" y="5466166"/>
            <a:ext cx="1224136" cy="0"/>
          </a:xfrm>
          <a:prstGeom prst="straightConnector1">
            <a:avLst/>
          </a:prstGeom>
          <a:ln w="28575">
            <a:solidFill>
              <a:srgbClr val="2826F5"/>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61048" y="5010872"/>
            <a:ext cx="838944"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引起</a:t>
            </a:r>
          </a:p>
        </p:txBody>
      </p:sp>
      <p:sp>
        <p:nvSpPr>
          <p:cNvPr id="12" name="TextBox 11"/>
          <p:cNvSpPr txBox="1"/>
          <p:nvPr/>
        </p:nvSpPr>
        <p:spPr>
          <a:xfrm>
            <a:off x="3661048" y="5507940"/>
            <a:ext cx="1018964"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影响</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用户为中心的一致性模型</a:t>
            </a:r>
          </a:p>
        </p:txBody>
      </p:sp>
      <p:sp>
        <p:nvSpPr>
          <p:cNvPr id="5" name="内容占位符 4">
            <a:extLst>
              <a:ext uri="{FF2B5EF4-FFF2-40B4-BE49-F238E27FC236}">
                <a16:creationId xmlns:a16="http://schemas.microsoft.com/office/drawing/2014/main" id="{0DEDFD8D-054B-6040-A76F-61C123C3462B}"/>
              </a:ext>
            </a:extLst>
          </p:cNvPr>
          <p:cNvSpPr>
            <a:spLocks noGrp="1"/>
          </p:cNvSpPr>
          <p:nvPr>
            <p:ph idx="1"/>
          </p:nvPr>
        </p:nvSpPr>
        <p:spPr>
          <a:xfrm>
            <a:off x="205172" y="1108500"/>
            <a:ext cx="8229600" cy="1375850"/>
          </a:xfrm>
        </p:spPr>
        <p:txBody>
          <a:bodyPr/>
          <a:lstStyle/>
          <a:p>
            <a:pPr marL="0" indent="0">
              <a:buNone/>
            </a:pPr>
            <a:r>
              <a:rPr lang="zh-CN" altLang="en-US" sz="2800" b="1" dirty="0">
                <a:solidFill>
                  <a:srgbClr val="FF0000"/>
                </a:solidFill>
                <a:latin typeface="Arial" panose="020B0604020202020204" pitchFamily="34" charset="0"/>
                <a:ea typeface="SimHei" panose="02010609060101010101" pitchFamily="49" charset="-122"/>
                <a:cs typeface="Arial" panose="020B0604020202020204" pitchFamily="34" charset="0"/>
              </a:rPr>
              <a:t>最终一致性</a:t>
            </a:r>
            <a:endParaRPr lang="en-US" altLang="zh-CN" sz="2800" b="1" dirty="0">
              <a:solidFill>
                <a:srgbClr val="FF0000"/>
              </a:solidFill>
              <a:latin typeface="Arial" panose="020B0604020202020204" pitchFamily="34" charset="0"/>
              <a:ea typeface="SimHei" panose="02010609060101010101" pitchFamily="49" charset="-122"/>
              <a:cs typeface="Arial" panose="020B0604020202020204" pitchFamily="34" charset="0"/>
            </a:endParaRPr>
          </a:p>
          <a:p>
            <a:r>
              <a:rPr lang="zh-CN" altLang="en-US" sz="2400" dirty="0">
                <a:latin typeface="Arial" panose="020B0604020202020204" pitchFamily="34" charset="0"/>
                <a:ea typeface="SimHei" panose="02010609060101010101" pitchFamily="49" charset="-122"/>
                <a:cs typeface="Arial" panose="020B0604020202020204" pitchFamily="34" charset="0"/>
              </a:rPr>
              <a:t>系统中数据的副本可以容忍在很长时间内一定程度的不一致，但是在不对数据进行修改的前提下，最终会达到一致</a:t>
            </a:r>
          </a:p>
        </p:txBody>
      </p:sp>
      <p:sp>
        <p:nvSpPr>
          <p:cNvPr id="7" name="矩形 6"/>
          <p:cNvSpPr/>
          <p:nvPr/>
        </p:nvSpPr>
        <p:spPr>
          <a:xfrm>
            <a:off x="980602" y="2708920"/>
            <a:ext cx="7128792" cy="36407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8" name="矩形 7"/>
          <p:cNvSpPr/>
          <p:nvPr/>
        </p:nvSpPr>
        <p:spPr>
          <a:xfrm>
            <a:off x="2420762" y="4092040"/>
            <a:ext cx="1152128" cy="3600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flower</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9" name="矩形 8"/>
          <p:cNvSpPr/>
          <p:nvPr/>
        </p:nvSpPr>
        <p:spPr>
          <a:xfrm>
            <a:off x="3860922" y="3521040"/>
            <a:ext cx="828092" cy="3600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leader</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0" name="矩形 9"/>
          <p:cNvSpPr/>
          <p:nvPr/>
        </p:nvSpPr>
        <p:spPr>
          <a:xfrm>
            <a:off x="5301082" y="4092040"/>
            <a:ext cx="1152128" cy="35581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flower</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1" name="矩形 10"/>
          <p:cNvSpPr/>
          <p:nvPr/>
        </p:nvSpPr>
        <p:spPr>
          <a:xfrm>
            <a:off x="6741242" y="4087812"/>
            <a:ext cx="1152128" cy="3642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flower</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2" name="矩形 11"/>
          <p:cNvSpPr/>
          <p:nvPr/>
        </p:nvSpPr>
        <p:spPr>
          <a:xfrm>
            <a:off x="1052610" y="4087812"/>
            <a:ext cx="1152128" cy="3642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flower</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3" name="TextBox 12"/>
          <p:cNvSpPr txBox="1"/>
          <p:nvPr/>
        </p:nvSpPr>
        <p:spPr>
          <a:xfrm>
            <a:off x="1085564" y="3511748"/>
            <a:ext cx="1328447" cy="369332"/>
          </a:xfrm>
          <a:prstGeom prst="rect">
            <a:avLst/>
          </a:prstGeom>
          <a:noFill/>
        </p:spPr>
        <p:txBody>
          <a:bodyPr wrap="square" rtlCol="0">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Zookeeper</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cxnSp>
        <p:nvCxnSpPr>
          <p:cNvPr id="15" name="直接箭头连接符 14"/>
          <p:cNvCxnSpPr>
            <a:stCxn id="9" idx="2"/>
            <a:endCxn id="12" idx="0"/>
          </p:cNvCxnSpPr>
          <p:nvPr/>
        </p:nvCxnSpPr>
        <p:spPr>
          <a:xfrm flipH="1">
            <a:off x="1628674" y="3881080"/>
            <a:ext cx="2646294" cy="2067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2"/>
          </p:cNvCxnSpPr>
          <p:nvPr/>
        </p:nvCxnSpPr>
        <p:spPr>
          <a:xfrm flipH="1">
            <a:off x="2996826" y="3881080"/>
            <a:ext cx="1278142" cy="2067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2"/>
            <a:endCxn id="10" idx="0"/>
          </p:cNvCxnSpPr>
          <p:nvPr/>
        </p:nvCxnSpPr>
        <p:spPr>
          <a:xfrm>
            <a:off x="4274968" y="3881080"/>
            <a:ext cx="1602178" cy="21096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2"/>
            <a:endCxn id="11" idx="0"/>
          </p:cNvCxnSpPr>
          <p:nvPr/>
        </p:nvCxnSpPr>
        <p:spPr>
          <a:xfrm>
            <a:off x="4274968" y="3881080"/>
            <a:ext cx="3042338" cy="2067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9" idx="2"/>
          </p:cNvCxnSpPr>
          <p:nvPr/>
        </p:nvCxnSpPr>
        <p:spPr>
          <a:xfrm>
            <a:off x="4274968" y="3881080"/>
            <a:ext cx="0" cy="2036549"/>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 idx="2"/>
          </p:cNvCxnSpPr>
          <p:nvPr/>
        </p:nvCxnSpPr>
        <p:spPr>
          <a:xfrm>
            <a:off x="2996826" y="4452080"/>
            <a:ext cx="0" cy="961493"/>
          </a:xfrm>
          <a:prstGeom prst="straightConnector1">
            <a:avLst/>
          </a:prstGeom>
          <a:ln w="19050">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707578" y="4452080"/>
            <a:ext cx="0" cy="745469"/>
          </a:xfrm>
          <a:prstGeom prst="straightConnector1">
            <a:avLst/>
          </a:prstGeom>
          <a:ln w="19050">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0" idx="2"/>
          </p:cNvCxnSpPr>
          <p:nvPr/>
        </p:nvCxnSpPr>
        <p:spPr>
          <a:xfrm>
            <a:off x="5877146" y="4447852"/>
            <a:ext cx="0" cy="1181745"/>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1" idx="2"/>
          </p:cNvCxnSpPr>
          <p:nvPr/>
        </p:nvCxnSpPr>
        <p:spPr>
          <a:xfrm>
            <a:off x="7317306" y="4452080"/>
            <a:ext cx="36004" cy="961493"/>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04538" y="3521040"/>
            <a:ext cx="0" cy="2612613"/>
          </a:xfrm>
          <a:prstGeom prst="straightConnector1">
            <a:avLst/>
          </a:prstGeom>
          <a:ln w="19050">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95536" y="3907961"/>
            <a:ext cx="459052" cy="923330"/>
          </a:xfrm>
          <a:prstGeom prst="rect">
            <a:avLst/>
          </a:prstGeom>
          <a:noFill/>
        </p:spPr>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时间轴</a:t>
            </a:r>
          </a:p>
        </p:txBody>
      </p:sp>
      <p:cxnSp>
        <p:nvCxnSpPr>
          <p:cNvPr id="40" name="直接箭头连接符 39"/>
          <p:cNvCxnSpPr/>
          <p:nvPr/>
        </p:nvCxnSpPr>
        <p:spPr>
          <a:xfrm flipH="1" flipV="1">
            <a:off x="1484658" y="4688411"/>
            <a:ext cx="2790310" cy="50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1628674" y="4621485"/>
            <a:ext cx="144016" cy="13385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42" name="椭圆 41"/>
          <p:cNvSpPr/>
          <p:nvPr/>
        </p:nvSpPr>
        <p:spPr>
          <a:xfrm>
            <a:off x="2884313" y="4590562"/>
            <a:ext cx="225025" cy="2058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cxnSp>
        <p:nvCxnSpPr>
          <p:cNvPr id="45" name="直接箭头连接符 44"/>
          <p:cNvCxnSpPr/>
          <p:nvPr/>
        </p:nvCxnSpPr>
        <p:spPr>
          <a:xfrm>
            <a:off x="4274968" y="4693493"/>
            <a:ext cx="3474386" cy="1029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4112950" y="4590562"/>
            <a:ext cx="324036" cy="2058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48" name="椭圆 47"/>
          <p:cNvSpPr/>
          <p:nvPr/>
        </p:nvSpPr>
        <p:spPr>
          <a:xfrm>
            <a:off x="5796138" y="4621485"/>
            <a:ext cx="216024" cy="2058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50" name="椭圆 49"/>
          <p:cNvSpPr/>
          <p:nvPr/>
        </p:nvSpPr>
        <p:spPr>
          <a:xfrm>
            <a:off x="7245298" y="4621485"/>
            <a:ext cx="216024" cy="295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cxnSp>
        <p:nvCxnSpPr>
          <p:cNvPr id="66" name="曲线连接符 65"/>
          <p:cNvCxnSpPr/>
          <p:nvPr/>
        </p:nvCxnSpPr>
        <p:spPr>
          <a:xfrm>
            <a:off x="5921606" y="5254748"/>
            <a:ext cx="369475" cy="302841"/>
          </a:xfrm>
          <a:prstGeom prst="curvedConnector3">
            <a:avLst>
              <a:gd name="adj1" fmla="val -543239"/>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4941042" y="4932826"/>
            <a:ext cx="648072" cy="369332"/>
          </a:xfrm>
          <a:prstGeom prst="rect">
            <a:avLst/>
          </a:prstGeom>
          <a:noFill/>
        </p:spPr>
        <p:txBody>
          <a:bodyPr wrap="square" rtlCol="0">
            <a:spAutoFit/>
          </a:bodyPr>
          <a:lstStyle/>
          <a:p>
            <a:r>
              <a:rPr lang="zh-CN" altLang="en-US" b="1" i="1" dirty="0">
                <a:solidFill>
                  <a:srgbClr val="FF0000"/>
                </a:solidFill>
                <a:latin typeface="Arial" panose="020B0604020202020204" pitchFamily="34" charset="0"/>
                <a:ea typeface="SimHei" panose="02010609060101010101" pitchFamily="49" charset="-122"/>
                <a:cs typeface="Arial" panose="020B0604020202020204" pitchFamily="34" charset="0"/>
              </a:rPr>
              <a:t>同步</a:t>
            </a:r>
          </a:p>
        </p:txBody>
      </p:sp>
      <p:sp>
        <p:nvSpPr>
          <p:cNvPr id="84" name="圆角矩形 83"/>
          <p:cNvSpPr/>
          <p:nvPr/>
        </p:nvSpPr>
        <p:spPr>
          <a:xfrm>
            <a:off x="1756139" y="5613157"/>
            <a:ext cx="1107123" cy="4320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i="1" dirty="0">
                <a:solidFill>
                  <a:srgbClr val="FF0000"/>
                </a:solidFill>
                <a:latin typeface="Arial" panose="020B0604020202020204" pitchFamily="34" charset="0"/>
                <a:ea typeface="SimHei" panose="02010609060101010101" pitchFamily="49" charset="-122"/>
                <a:cs typeface="Arial" panose="020B0604020202020204" pitchFamily="34" charset="0"/>
              </a:rPr>
              <a:t>A client</a:t>
            </a:r>
            <a:endParaRPr lang="zh-CN" altLang="en-US" b="1" i="1"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sp>
        <p:nvSpPr>
          <p:cNvPr id="85" name="圆角矩形 84"/>
          <p:cNvSpPr/>
          <p:nvPr/>
        </p:nvSpPr>
        <p:spPr>
          <a:xfrm>
            <a:off x="6066167" y="5773613"/>
            <a:ext cx="1107123"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i="1" dirty="0">
                <a:solidFill>
                  <a:srgbClr val="FF0000"/>
                </a:solidFill>
                <a:latin typeface="Arial" panose="020B0604020202020204" pitchFamily="34" charset="0"/>
                <a:ea typeface="SimHei" panose="02010609060101010101" pitchFamily="49" charset="-122"/>
                <a:cs typeface="Arial" panose="020B0604020202020204" pitchFamily="34" charset="0"/>
              </a:rPr>
              <a:t>B client</a:t>
            </a:r>
            <a:endParaRPr lang="zh-CN" altLang="en-US" b="1" i="1"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cxnSp>
        <p:nvCxnSpPr>
          <p:cNvPr id="87" name="曲线连接符 86"/>
          <p:cNvCxnSpPr>
            <a:stCxn id="84" idx="0"/>
            <a:endCxn id="8" idx="1"/>
          </p:cNvCxnSpPr>
          <p:nvPr/>
        </p:nvCxnSpPr>
        <p:spPr>
          <a:xfrm rot="5400000" flipH="1" flipV="1">
            <a:off x="1694683" y="4887079"/>
            <a:ext cx="1341097" cy="111061"/>
          </a:xfrm>
          <a:prstGeom prst="curved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1" name="曲线连接符 90"/>
          <p:cNvCxnSpPr>
            <a:stCxn id="85" idx="0"/>
            <a:endCxn id="10" idx="3"/>
          </p:cNvCxnSpPr>
          <p:nvPr/>
        </p:nvCxnSpPr>
        <p:spPr>
          <a:xfrm rot="16200000" flipV="1">
            <a:off x="5784637" y="4938520"/>
            <a:ext cx="1503667" cy="166519"/>
          </a:xfrm>
          <a:prstGeom prst="curved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2007658" y="2809380"/>
            <a:ext cx="5453663" cy="461665"/>
          </a:xfrm>
          <a:prstGeom prst="rect">
            <a:avLst/>
          </a:prstGeom>
          <a:noFill/>
        </p:spPr>
        <p:txBody>
          <a:bodyPr wrap="square" rtlCol="0">
            <a:spAutoFit/>
          </a:bodyPr>
          <a:lstStyle/>
          <a:p>
            <a:r>
              <a:rPr lang="en-US" altLang="zh-CN" sz="2400" dirty="0">
                <a:latin typeface="Arial" panose="020B0604020202020204" pitchFamily="34" charset="0"/>
                <a:ea typeface="SimHei" panose="02010609060101010101" pitchFamily="49" charset="-122"/>
                <a:cs typeface="Arial" panose="020B0604020202020204" pitchFamily="34" charset="0"/>
              </a:rPr>
              <a:t>Client A </a:t>
            </a:r>
            <a:r>
              <a:rPr lang="zh-CN" altLang="en-US" sz="2400" dirty="0">
                <a:latin typeface="Arial" panose="020B0604020202020204" pitchFamily="34" charset="0"/>
                <a:ea typeface="SimHei" panose="02010609060101010101" pitchFamily="49" charset="-122"/>
                <a:cs typeface="Arial" panose="020B0604020202020204" pitchFamily="34" charset="0"/>
              </a:rPr>
              <a:t>和</a:t>
            </a:r>
            <a:r>
              <a:rPr lang="en-US" altLang="zh-CN" sz="2400" dirty="0">
                <a:latin typeface="Arial" panose="020B0604020202020204" pitchFamily="34" charset="0"/>
                <a:ea typeface="SimHei" panose="02010609060101010101" pitchFamily="49" charset="-122"/>
                <a:cs typeface="Arial" panose="020B0604020202020204" pitchFamily="34" charset="0"/>
              </a:rPr>
              <a:t>B </a:t>
            </a:r>
            <a:r>
              <a:rPr lang="zh-CN" altLang="en-US" sz="2400" dirty="0">
                <a:latin typeface="Arial" panose="020B0604020202020204" pitchFamily="34" charset="0"/>
                <a:ea typeface="SimHei" panose="02010609060101010101" pitchFamily="49" charset="-122"/>
                <a:cs typeface="Arial" panose="020B0604020202020204" pitchFamily="34" charset="0"/>
              </a:rPr>
              <a:t>最终看到的结果是一致的</a:t>
            </a:r>
          </a:p>
        </p:txBody>
      </p:sp>
      <p:sp>
        <p:nvSpPr>
          <p:cNvPr id="103" name="椭圆 102"/>
          <p:cNvSpPr/>
          <p:nvPr/>
        </p:nvSpPr>
        <p:spPr>
          <a:xfrm>
            <a:off x="6734492" y="3365719"/>
            <a:ext cx="144016" cy="13385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04" name="TextBox 103"/>
          <p:cNvSpPr txBox="1"/>
          <p:nvPr/>
        </p:nvSpPr>
        <p:spPr>
          <a:xfrm>
            <a:off x="7025899" y="3247979"/>
            <a:ext cx="870846" cy="369332"/>
          </a:xfrm>
          <a:prstGeom prst="rect">
            <a:avLst/>
          </a:prstGeom>
          <a:noFill/>
        </p:spPr>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写成功</a:t>
            </a:r>
          </a:p>
        </p:txBody>
      </p:sp>
      <p:sp>
        <p:nvSpPr>
          <p:cNvPr id="105" name="椭圆 104"/>
          <p:cNvSpPr/>
          <p:nvPr/>
        </p:nvSpPr>
        <p:spPr>
          <a:xfrm>
            <a:off x="6741242" y="3623536"/>
            <a:ext cx="144016" cy="13385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06" name="TextBox 105"/>
          <p:cNvSpPr txBox="1"/>
          <p:nvPr/>
        </p:nvSpPr>
        <p:spPr>
          <a:xfrm>
            <a:off x="7029274" y="3532073"/>
            <a:ext cx="870846" cy="369332"/>
          </a:xfrm>
          <a:prstGeom prst="rect">
            <a:avLst/>
          </a:prstGeom>
          <a:noFill/>
        </p:spPr>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写失败</a:t>
            </a:r>
          </a:p>
        </p:txBody>
      </p:sp>
      <p:cxnSp>
        <p:nvCxnSpPr>
          <p:cNvPr id="107" name="直接箭头连接符 106"/>
          <p:cNvCxnSpPr/>
          <p:nvPr/>
        </p:nvCxnSpPr>
        <p:spPr>
          <a:xfrm flipH="1" flipV="1">
            <a:off x="1484658" y="5040612"/>
            <a:ext cx="2790310" cy="50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a:off x="1628674" y="4973686"/>
            <a:ext cx="144016" cy="13385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09" name="椭圆 108"/>
          <p:cNvSpPr/>
          <p:nvPr/>
        </p:nvSpPr>
        <p:spPr>
          <a:xfrm>
            <a:off x="2884313" y="4942763"/>
            <a:ext cx="225025" cy="2058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cxnSp>
        <p:nvCxnSpPr>
          <p:cNvPr id="110" name="直接箭头连接符 109"/>
          <p:cNvCxnSpPr/>
          <p:nvPr/>
        </p:nvCxnSpPr>
        <p:spPr>
          <a:xfrm>
            <a:off x="4274968" y="5045694"/>
            <a:ext cx="3474386" cy="1029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1" name="椭圆 110"/>
          <p:cNvSpPr/>
          <p:nvPr/>
        </p:nvSpPr>
        <p:spPr>
          <a:xfrm>
            <a:off x="4112950" y="4942763"/>
            <a:ext cx="324036" cy="2058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12" name="椭圆 111"/>
          <p:cNvSpPr/>
          <p:nvPr/>
        </p:nvSpPr>
        <p:spPr>
          <a:xfrm>
            <a:off x="5796138" y="4973686"/>
            <a:ext cx="216024" cy="2058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13" name="椭圆 112"/>
          <p:cNvSpPr/>
          <p:nvPr/>
        </p:nvSpPr>
        <p:spPr>
          <a:xfrm>
            <a:off x="7245298" y="4973686"/>
            <a:ext cx="216024" cy="295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p:cNvCxnSpPr/>
          <p:nvPr/>
        </p:nvCxnSpPr>
        <p:spPr>
          <a:xfrm>
            <a:off x="1115616" y="3164591"/>
            <a:ext cx="6480720" cy="0"/>
          </a:xfrm>
          <a:prstGeom prst="straightConnector1">
            <a:avLst/>
          </a:prstGeom>
          <a:ln w="19050">
            <a:prstDash val="dashDot"/>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用户为中心的一致性模型</a:t>
            </a:r>
          </a:p>
        </p:txBody>
      </p:sp>
      <p:sp>
        <p:nvSpPr>
          <p:cNvPr id="10" name="内容占位符 9">
            <a:extLst>
              <a:ext uri="{FF2B5EF4-FFF2-40B4-BE49-F238E27FC236}">
                <a16:creationId xmlns:a16="http://schemas.microsoft.com/office/drawing/2014/main" id="{DF4D62B2-93D2-F345-97C3-4EDFA9198AD8}"/>
              </a:ext>
            </a:extLst>
          </p:cNvPr>
          <p:cNvSpPr>
            <a:spLocks noGrp="1"/>
          </p:cNvSpPr>
          <p:nvPr>
            <p:ph idx="1"/>
          </p:nvPr>
        </p:nvSpPr>
        <p:spPr>
          <a:xfrm>
            <a:off x="143109" y="1101505"/>
            <a:ext cx="8857781" cy="4525963"/>
          </a:xfrm>
        </p:spPr>
        <p:txBody>
          <a:bodyPr/>
          <a:lstStyle/>
          <a:p>
            <a:pPr marL="0" indent="0">
              <a:buNone/>
            </a:pPr>
            <a:r>
              <a:rPr lang="zh-CN" altLang="en-US" sz="2800" b="1" dirty="0">
                <a:solidFill>
                  <a:srgbClr val="FF0000"/>
                </a:solidFill>
                <a:latin typeface="Arial" panose="020B0604020202020204" pitchFamily="34" charset="0"/>
                <a:ea typeface="SimHei" panose="02010609060101010101" pitchFamily="49" charset="-122"/>
                <a:cs typeface="Arial" panose="020B0604020202020204" pitchFamily="34" charset="0"/>
              </a:rPr>
              <a:t>单调读</a:t>
            </a:r>
            <a:endParaRPr lang="en-US" altLang="zh-CN" sz="2800" b="1" dirty="0">
              <a:solidFill>
                <a:srgbClr val="FF0000"/>
              </a:solidFill>
              <a:latin typeface="Arial" panose="020B0604020202020204" pitchFamily="34" charset="0"/>
              <a:ea typeface="SimHei" panose="02010609060101010101" pitchFamily="49" charset="-122"/>
              <a:cs typeface="Arial" panose="020B0604020202020204" pitchFamily="34" charset="0"/>
            </a:endParaRPr>
          </a:p>
          <a:p>
            <a:r>
              <a:rPr lang="zh-CN" altLang="en-US" sz="2400" dirty="0">
                <a:latin typeface="Arial" panose="020B0604020202020204" pitchFamily="34" charset="0"/>
                <a:ea typeface="SimHei" panose="02010609060101010101" pitchFamily="49" charset="-122"/>
                <a:cs typeface="Arial" panose="020B0604020202020204" pitchFamily="34" charset="0"/>
              </a:rPr>
              <a:t>在某一时间读取了数据项的值为</a:t>
            </a:r>
            <a:r>
              <a:rPr lang="en-US" altLang="zh-CN" sz="2400" dirty="0">
                <a:latin typeface="Arial" panose="020B0604020202020204" pitchFamily="34" charset="0"/>
                <a:ea typeface="SimHei" panose="02010609060101010101" pitchFamily="49" charset="-122"/>
                <a:cs typeface="Arial" panose="020B0604020202020204" pitchFamily="34" charset="0"/>
              </a:rPr>
              <a:t>V1</a:t>
            </a:r>
            <a:r>
              <a:rPr lang="zh-CN" altLang="en-US" sz="2400" dirty="0">
                <a:latin typeface="Arial" panose="020B0604020202020204" pitchFamily="34" charset="0"/>
                <a:ea typeface="SimHei" panose="02010609060101010101" pitchFamily="49" charset="-122"/>
                <a:cs typeface="Arial" panose="020B0604020202020204" pitchFamily="34" charset="0"/>
              </a:rPr>
              <a:t>，进程之后的读操作总是</a:t>
            </a:r>
            <a:r>
              <a:rPr lang="en-US" altLang="zh-CN" sz="2400" dirty="0">
                <a:latin typeface="Arial" panose="020B0604020202020204" pitchFamily="34" charset="0"/>
                <a:ea typeface="SimHei" panose="02010609060101010101" pitchFamily="49" charset="-122"/>
                <a:cs typeface="Arial" panose="020B0604020202020204" pitchFamily="34" charset="0"/>
              </a:rPr>
              <a:t>V1</a:t>
            </a:r>
            <a:r>
              <a:rPr lang="zh-CN" altLang="en-US" sz="2400" dirty="0">
                <a:latin typeface="Arial" panose="020B0604020202020204" pitchFamily="34" charset="0"/>
                <a:ea typeface="SimHei" panose="02010609060101010101" pitchFamily="49" charset="-122"/>
                <a:cs typeface="Arial" panose="020B0604020202020204" pitchFamily="34" charset="0"/>
              </a:rPr>
              <a:t>，或者是在</a:t>
            </a:r>
            <a:r>
              <a:rPr lang="en-US" altLang="zh-CN" sz="2400" dirty="0">
                <a:latin typeface="Arial" panose="020B0604020202020204" pitchFamily="34" charset="0"/>
                <a:ea typeface="SimHei" panose="02010609060101010101" pitchFamily="49" charset="-122"/>
                <a:cs typeface="Arial" panose="020B0604020202020204" pitchFamily="34" charset="0"/>
              </a:rPr>
              <a:t>V1</a:t>
            </a:r>
            <a:r>
              <a:rPr lang="zh-CN" altLang="en-US" sz="2400" dirty="0">
                <a:latin typeface="Arial" panose="020B0604020202020204" pitchFamily="34" charset="0"/>
                <a:ea typeface="SimHei" panose="02010609060101010101" pitchFamily="49" charset="-122"/>
                <a:cs typeface="Arial" panose="020B0604020202020204" pitchFamily="34" charset="0"/>
              </a:rPr>
              <a:t>的基础上的更新的值</a:t>
            </a:r>
          </a:p>
          <a:p>
            <a:endParaRPr kumimoji="1" lang="zh-CN" altLang="en-US" sz="2800" dirty="0">
              <a:latin typeface="Arial" panose="020B0604020202020204" pitchFamily="34" charset="0"/>
              <a:ea typeface="SimHei" panose="02010609060101010101" pitchFamily="49" charset="-122"/>
              <a:cs typeface="Arial" panose="020B0604020202020204" pitchFamily="34" charset="0"/>
            </a:endParaRPr>
          </a:p>
        </p:txBody>
      </p:sp>
      <p:sp>
        <p:nvSpPr>
          <p:cNvPr id="6" name="圆角矩形 5"/>
          <p:cNvSpPr/>
          <p:nvPr/>
        </p:nvSpPr>
        <p:spPr>
          <a:xfrm>
            <a:off x="2699792" y="2876559"/>
            <a:ext cx="576064"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7" name="圆角矩形 6"/>
          <p:cNvSpPr/>
          <p:nvPr/>
        </p:nvSpPr>
        <p:spPr>
          <a:xfrm>
            <a:off x="6084168" y="2876559"/>
            <a:ext cx="576064"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8" name="圆角矩形 7"/>
          <p:cNvSpPr/>
          <p:nvPr/>
        </p:nvSpPr>
        <p:spPr>
          <a:xfrm>
            <a:off x="3923928" y="2876559"/>
            <a:ext cx="576064"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9" name="圆角矩形 8"/>
          <p:cNvSpPr/>
          <p:nvPr/>
        </p:nvSpPr>
        <p:spPr>
          <a:xfrm>
            <a:off x="4932040" y="2876559"/>
            <a:ext cx="576064"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1" name="椭圆 10"/>
          <p:cNvSpPr/>
          <p:nvPr/>
        </p:nvSpPr>
        <p:spPr>
          <a:xfrm>
            <a:off x="1835696" y="2876559"/>
            <a:ext cx="360040"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0</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4" name="TextBox 13"/>
          <p:cNvSpPr txBox="1"/>
          <p:nvPr/>
        </p:nvSpPr>
        <p:spPr>
          <a:xfrm>
            <a:off x="1115616" y="2370309"/>
            <a:ext cx="633670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Action   0            1                  2           </a:t>
            </a:r>
            <a:r>
              <a:rPr lang="zh-CN" altLang="en-US" dirty="0">
                <a:latin typeface="Arial" panose="020B0604020202020204" pitchFamily="34" charset="0"/>
                <a:ea typeface="SimHei" panose="02010609060101010101" pitchFamily="49" charset="-122"/>
                <a:cs typeface="Arial" panose="020B0604020202020204" pitchFamily="34" charset="0"/>
              </a:rPr>
              <a:t> </a:t>
            </a:r>
            <a:r>
              <a:rPr lang="en-US" altLang="zh-CN" dirty="0">
                <a:latin typeface="Arial" panose="020B0604020202020204" pitchFamily="34" charset="0"/>
                <a:ea typeface="SimHei" panose="02010609060101010101" pitchFamily="49" charset="-122"/>
                <a:cs typeface="Arial" panose="020B0604020202020204" pitchFamily="34" charset="0"/>
              </a:rPr>
              <a:t> 3                4</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5" name="矩形 14"/>
          <p:cNvSpPr/>
          <p:nvPr/>
        </p:nvSpPr>
        <p:spPr>
          <a:xfrm>
            <a:off x="467544" y="4604751"/>
            <a:ext cx="1368152" cy="39139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进程</a:t>
            </a:r>
          </a:p>
        </p:txBody>
      </p:sp>
      <p:cxnSp>
        <p:nvCxnSpPr>
          <p:cNvPr id="17" name="直接箭头连接符 16"/>
          <p:cNvCxnSpPr>
            <a:stCxn id="15" idx="3"/>
          </p:cNvCxnSpPr>
          <p:nvPr/>
        </p:nvCxnSpPr>
        <p:spPr>
          <a:xfrm>
            <a:off x="1835696" y="4800450"/>
            <a:ext cx="5976664" cy="20325"/>
          </a:xfrm>
          <a:prstGeom prst="straightConnector1">
            <a:avLst/>
          </a:prstGeom>
          <a:ln w="19050">
            <a:prstDash val="dashDot"/>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59832" y="4907365"/>
            <a:ext cx="1042810" cy="369332"/>
          </a:xfrm>
          <a:prstGeom prst="rect">
            <a:avLst/>
          </a:prstGeom>
          <a:noFill/>
        </p:spPr>
        <p:txBody>
          <a:bodyPr wrap="square" rtlCol="0">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Read: 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5" name="圆角矩形 24"/>
          <p:cNvSpPr/>
          <p:nvPr/>
        </p:nvSpPr>
        <p:spPr>
          <a:xfrm>
            <a:off x="467544" y="3524631"/>
            <a:ext cx="1368152" cy="5040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flower</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6" name="圆角矩形 25"/>
          <p:cNvSpPr/>
          <p:nvPr/>
        </p:nvSpPr>
        <p:spPr>
          <a:xfrm>
            <a:off x="467544" y="4028687"/>
            <a:ext cx="1368152" cy="5040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flower</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cxnSp>
        <p:nvCxnSpPr>
          <p:cNvPr id="28" name="直接箭头连接符 27"/>
          <p:cNvCxnSpPr>
            <a:stCxn id="25" idx="3"/>
          </p:cNvCxnSpPr>
          <p:nvPr/>
        </p:nvCxnSpPr>
        <p:spPr>
          <a:xfrm>
            <a:off x="1835696" y="3776659"/>
            <a:ext cx="5976664" cy="0"/>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6" idx="3"/>
          </p:cNvCxnSpPr>
          <p:nvPr/>
        </p:nvCxnSpPr>
        <p:spPr>
          <a:xfrm>
            <a:off x="1835696" y="4280715"/>
            <a:ext cx="5976664" cy="0"/>
          </a:xfrm>
          <a:prstGeom prst="straightConnector1">
            <a:avLst/>
          </a:prstGeom>
          <a:ln w="19050">
            <a:prstDash val="dashDot"/>
            <a:tailEnd type="arrow"/>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67544" y="2948567"/>
            <a:ext cx="1186952" cy="5040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Leader</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41" name="TextBox 40"/>
          <p:cNvSpPr txBox="1"/>
          <p:nvPr/>
        </p:nvSpPr>
        <p:spPr>
          <a:xfrm>
            <a:off x="4191163" y="5454946"/>
            <a:ext cx="971709" cy="369332"/>
          </a:xfrm>
          <a:prstGeom prst="rect">
            <a:avLst/>
          </a:prstGeom>
          <a:noFill/>
        </p:spPr>
        <p:txBody>
          <a:bodyPr wrap="square" rtlCol="0">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Read:1</a:t>
            </a:r>
          </a:p>
        </p:txBody>
      </p:sp>
      <p:sp>
        <p:nvSpPr>
          <p:cNvPr id="43" name="矩形 42"/>
          <p:cNvSpPr/>
          <p:nvPr/>
        </p:nvSpPr>
        <p:spPr>
          <a:xfrm>
            <a:off x="1691281" y="5240479"/>
            <a:ext cx="2268252" cy="31024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Action0+ Action1=1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49" name="等腰三角形 48"/>
          <p:cNvSpPr/>
          <p:nvPr/>
        </p:nvSpPr>
        <p:spPr>
          <a:xfrm>
            <a:off x="3527884" y="4604751"/>
            <a:ext cx="180020" cy="391398"/>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50" name="等腰三角形 49"/>
          <p:cNvSpPr/>
          <p:nvPr/>
        </p:nvSpPr>
        <p:spPr>
          <a:xfrm>
            <a:off x="4553998" y="4561449"/>
            <a:ext cx="180020" cy="391398"/>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51" name="矩形 50"/>
          <p:cNvSpPr/>
          <p:nvPr/>
        </p:nvSpPr>
        <p:spPr>
          <a:xfrm>
            <a:off x="5199276" y="5454946"/>
            <a:ext cx="2952328" cy="31024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接受：</a:t>
            </a:r>
            <a:r>
              <a:rPr lang="en-US" altLang="zh-CN" dirty="0">
                <a:latin typeface="Arial" panose="020B0604020202020204" pitchFamily="34" charset="0"/>
                <a:ea typeface="SimHei" panose="02010609060101010101" pitchFamily="49" charset="-122"/>
                <a:cs typeface="Arial" panose="020B0604020202020204" pitchFamily="34" charset="0"/>
              </a:rPr>
              <a:t>Action0+ Action1=1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52" name="矩形 51"/>
          <p:cNvSpPr/>
          <p:nvPr/>
        </p:nvSpPr>
        <p:spPr>
          <a:xfrm>
            <a:off x="5199276" y="5837394"/>
            <a:ext cx="3096344" cy="310245"/>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不接受：</a:t>
            </a:r>
            <a:r>
              <a:rPr lang="en-US" altLang="zh-CN" dirty="0">
                <a:latin typeface="Arial" panose="020B0604020202020204" pitchFamily="34" charset="0"/>
                <a:ea typeface="SimHei" panose="02010609060101010101" pitchFamily="49" charset="-122"/>
                <a:cs typeface="Arial" panose="020B0604020202020204" pitchFamily="34" charset="0"/>
              </a:rPr>
              <a:t>Action0+ Action2=1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53" name="TextBox 52"/>
          <p:cNvSpPr txBox="1"/>
          <p:nvPr/>
        </p:nvSpPr>
        <p:spPr>
          <a:xfrm>
            <a:off x="4255369" y="6300028"/>
            <a:ext cx="943906" cy="369332"/>
          </a:xfrm>
          <a:prstGeom prst="rect">
            <a:avLst/>
          </a:prstGeom>
          <a:noFill/>
        </p:spPr>
        <p:txBody>
          <a:bodyPr wrap="square" rtlCol="0">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Read:2</a:t>
            </a:r>
          </a:p>
        </p:txBody>
      </p:sp>
      <p:sp>
        <p:nvSpPr>
          <p:cNvPr id="54" name="矩形 53"/>
          <p:cNvSpPr/>
          <p:nvPr/>
        </p:nvSpPr>
        <p:spPr>
          <a:xfrm>
            <a:off x="5199275" y="6300028"/>
            <a:ext cx="3909229" cy="31024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接受：</a:t>
            </a:r>
            <a:r>
              <a:rPr lang="en-US" altLang="zh-CN" dirty="0">
                <a:latin typeface="Arial" panose="020B0604020202020204" pitchFamily="34" charset="0"/>
                <a:ea typeface="SimHei" panose="02010609060101010101" pitchFamily="49" charset="-122"/>
                <a:cs typeface="Arial" panose="020B0604020202020204" pitchFamily="34" charset="0"/>
              </a:rPr>
              <a:t>Action0+ Action1 + Action2=2</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55" name="云形 54"/>
          <p:cNvSpPr/>
          <p:nvPr/>
        </p:nvSpPr>
        <p:spPr>
          <a:xfrm>
            <a:off x="287125" y="5727077"/>
            <a:ext cx="4068851" cy="1086299"/>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Zookeeper</a:t>
            </a:r>
            <a:r>
              <a:rPr lang="zh-CN" altLang="en-US" dirty="0">
                <a:latin typeface="Arial" panose="020B0604020202020204" pitchFamily="34" charset="0"/>
                <a:ea typeface="SimHei" panose="02010609060101010101" pitchFamily="49" charset="-122"/>
                <a:cs typeface="Arial" panose="020B0604020202020204" pitchFamily="34" charset="0"/>
              </a:rPr>
              <a:t>的</a:t>
            </a:r>
            <a:r>
              <a:rPr lang="en-US" altLang="zh-CN" dirty="0">
                <a:latin typeface="Arial" panose="020B0604020202020204" pitchFamily="34" charset="0"/>
                <a:ea typeface="SimHei" panose="02010609060101010101" pitchFamily="49" charset="-122"/>
                <a:cs typeface="Arial" panose="020B0604020202020204" pitchFamily="34" charset="0"/>
              </a:rPr>
              <a:t>client</a:t>
            </a:r>
            <a:r>
              <a:rPr lang="zh-CN" altLang="en-US" dirty="0">
                <a:latin typeface="Arial" panose="020B0604020202020204" pitchFamily="34" charset="0"/>
                <a:ea typeface="SimHei" panose="02010609060101010101" pitchFamily="49" charset="-122"/>
                <a:cs typeface="Arial" panose="020B0604020202020204" pitchFamily="34" charset="0"/>
              </a:rPr>
              <a:t>不停的断开，然后连接到其他</a:t>
            </a:r>
            <a:r>
              <a:rPr lang="en-US" altLang="zh-CN" dirty="0">
                <a:latin typeface="Arial" panose="020B0604020202020204" pitchFamily="34" charset="0"/>
                <a:ea typeface="SimHei" panose="02010609060101010101" pitchFamily="49" charset="-122"/>
                <a:cs typeface="Arial" panose="020B0604020202020204" pitchFamily="34" charset="0"/>
              </a:rPr>
              <a:t>flower</a:t>
            </a:r>
            <a:r>
              <a:rPr lang="zh-CN" altLang="en-US" dirty="0">
                <a:latin typeface="Arial" panose="020B0604020202020204" pitchFamily="34" charset="0"/>
                <a:ea typeface="SimHei" panose="02010609060101010101" pitchFamily="49" charset="-122"/>
                <a:cs typeface="Arial" panose="020B0604020202020204" pitchFamily="34" charset="0"/>
              </a:rPr>
              <a:t>或者</a:t>
            </a:r>
            <a:r>
              <a:rPr lang="en-US" altLang="zh-CN" dirty="0">
                <a:latin typeface="Arial" panose="020B0604020202020204" pitchFamily="34" charset="0"/>
                <a:ea typeface="SimHei" panose="02010609060101010101" pitchFamily="49" charset="-122"/>
                <a:cs typeface="Arial" panose="020B0604020202020204" pitchFamily="34" charset="0"/>
              </a:rPr>
              <a:t>Learner</a:t>
            </a:r>
            <a:r>
              <a:rPr lang="zh-CN" altLang="en-US" dirty="0">
                <a:latin typeface="Arial" panose="020B0604020202020204" pitchFamily="34" charset="0"/>
                <a:ea typeface="SimHei" panose="02010609060101010101" pitchFamily="49" charset="-122"/>
                <a:cs typeface="Arial" panose="020B0604020202020204" pitchFamily="34" charset="0"/>
              </a:rPr>
              <a:t>上，会怎么样？</a:t>
            </a:r>
          </a:p>
        </p:txBody>
      </p:sp>
      <p:sp>
        <p:nvSpPr>
          <p:cNvPr id="29" name="TextBox 21">
            <a:extLst>
              <a:ext uri="{FF2B5EF4-FFF2-40B4-BE49-F238E27FC236}">
                <a16:creationId xmlns:a16="http://schemas.microsoft.com/office/drawing/2014/main" id="{ECF21151-2B44-7649-8F71-A2EA63E12C94}"/>
              </a:ext>
            </a:extLst>
          </p:cNvPr>
          <p:cNvSpPr txBox="1"/>
          <p:nvPr/>
        </p:nvSpPr>
        <p:spPr>
          <a:xfrm>
            <a:off x="4105254" y="4907365"/>
            <a:ext cx="1042810" cy="369332"/>
          </a:xfrm>
          <a:prstGeom prst="rect">
            <a:avLst/>
          </a:prstGeom>
          <a:noFill/>
        </p:spPr>
        <p:txBody>
          <a:bodyPr wrap="square" rtlCol="0">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Read: 2</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箭头连接符 33"/>
          <p:cNvCxnSpPr>
            <a:stCxn id="18" idx="3"/>
          </p:cNvCxnSpPr>
          <p:nvPr/>
        </p:nvCxnSpPr>
        <p:spPr>
          <a:xfrm flipV="1">
            <a:off x="2267744" y="3166972"/>
            <a:ext cx="5832648" cy="2342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55576" y="3717032"/>
            <a:ext cx="7488832" cy="208823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用户为中心的一致性模型</a:t>
            </a:r>
          </a:p>
        </p:txBody>
      </p:sp>
      <p:sp>
        <p:nvSpPr>
          <p:cNvPr id="6" name="内容占位符 5">
            <a:extLst>
              <a:ext uri="{FF2B5EF4-FFF2-40B4-BE49-F238E27FC236}">
                <a16:creationId xmlns:a16="http://schemas.microsoft.com/office/drawing/2014/main" id="{22996898-522E-7545-B309-2B287EA7192D}"/>
              </a:ext>
            </a:extLst>
          </p:cNvPr>
          <p:cNvSpPr>
            <a:spLocks noGrp="1"/>
          </p:cNvSpPr>
          <p:nvPr>
            <p:ph idx="1"/>
          </p:nvPr>
        </p:nvSpPr>
        <p:spPr>
          <a:xfrm>
            <a:off x="107504" y="1155374"/>
            <a:ext cx="8856984" cy="1377825"/>
          </a:xfrm>
        </p:spPr>
        <p:txBody>
          <a:bodyPr/>
          <a:lstStyle/>
          <a:p>
            <a:pPr marL="0" indent="0">
              <a:buNone/>
            </a:pPr>
            <a:r>
              <a:rPr lang="zh-CN" altLang="en-US" sz="2800" b="1" dirty="0">
                <a:solidFill>
                  <a:srgbClr val="FF0000"/>
                </a:solidFill>
              </a:rPr>
              <a:t>单调写</a:t>
            </a:r>
          </a:p>
          <a:p>
            <a:r>
              <a:rPr lang="zh-CN" altLang="en-US" sz="2400" dirty="0"/>
              <a:t>进程完成对数据的写动作，后续的写动作，必须在之前提交的写动作之后完成</a:t>
            </a:r>
          </a:p>
        </p:txBody>
      </p:sp>
      <p:sp>
        <p:nvSpPr>
          <p:cNvPr id="10" name="矩形 9"/>
          <p:cNvSpPr/>
          <p:nvPr/>
        </p:nvSpPr>
        <p:spPr>
          <a:xfrm>
            <a:off x="1187624" y="4221088"/>
            <a:ext cx="2304256" cy="10081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Action  Pool</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3" name="椭圆 12"/>
          <p:cNvSpPr/>
          <p:nvPr/>
        </p:nvSpPr>
        <p:spPr>
          <a:xfrm>
            <a:off x="5652120" y="4323398"/>
            <a:ext cx="2232248" cy="7617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Action</a:t>
            </a:r>
            <a:r>
              <a:rPr lang="zh-CN" altLang="en-US" dirty="0">
                <a:latin typeface="Arial" panose="020B0604020202020204" pitchFamily="34" charset="0"/>
                <a:ea typeface="SimHei" panose="02010609060101010101" pitchFamily="49" charset="-122"/>
                <a:cs typeface="Arial" panose="020B0604020202020204" pitchFamily="34" charset="0"/>
              </a:rPr>
              <a:t>执行器</a:t>
            </a:r>
          </a:p>
        </p:txBody>
      </p:sp>
      <p:cxnSp>
        <p:nvCxnSpPr>
          <p:cNvPr id="15" name="直接箭头连接符 14"/>
          <p:cNvCxnSpPr>
            <a:cxnSpLocks/>
            <a:stCxn id="10" idx="3"/>
            <a:endCxn id="13" idx="2"/>
          </p:cNvCxnSpPr>
          <p:nvPr/>
        </p:nvCxnSpPr>
        <p:spPr>
          <a:xfrm flipV="1">
            <a:off x="3491880" y="4704291"/>
            <a:ext cx="2160240" cy="2085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65812" y="4365104"/>
            <a:ext cx="1742292" cy="369332"/>
          </a:xfrm>
          <a:prstGeom prst="rect">
            <a:avLst/>
          </a:prstGeom>
          <a:noFill/>
        </p:spPr>
        <p:txBody>
          <a:bodyPr wrap="square" rtlCol="0">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1</a:t>
            </a:r>
            <a:r>
              <a:rPr lang="zh-CN" altLang="en-US" dirty="0">
                <a:latin typeface="Arial" panose="020B0604020202020204" pitchFamily="34" charset="0"/>
                <a:ea typeface="SimHei" panose="02010609060101010101" pitchFamily="49" charset="-122"/>
                <a:cs typeface="Arial" panose="020B0604020202020204" pitchFamily="34" charset="0"/>
              </a:rPr>
              <a:t>、随机调度</a:t>
            </a:r>
          </a:p>
        </p:txBody>
      </p:sp>
      <p:sp>
        <p:nvSpPr>
          <p:cNvPr id="17" name="TextBox 16"/>
          <p:cNvSpPr txBox="1"/>
          <p:nvPr/>
        </p:nvSpPr>
        <p:spPr>
          <a:xfrm>
            <a:off x="3765812" y="4770820"/>
            <a:ext cx="1905399" cy="369332"/>
          </a:xfrm>
          <a:prstGeom prst="rect">
            <a:avLst/>
          </a:prstGeom>
          <a:noFill/>
        </p:spPr>
        <p:txBody>
          <a:bodyPr wrap="square" rtlCol="0">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2</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FIFO</a:t>
            </a:r>
            <a:r>
              <a:rPr lang="zh-CN" altLang="en-US" dirty="0">
                <a:latin typeface="Arial" panose="020B0604020202020204" pitchFamily="34" charset="0"/>
                <a:ea typeface="SimHei" panose="02010609060101010101" pitchFamily="49" charset="-122"/>
                <a:cs typeface="Arial" panose="020B0604020202020204" pitchFamily="34" charset="0"/>
              </a:rPr>
              <a:t>调度</a:t>
            </a:r>
          </a:p>
        </p:txBody>
      </p:sp>
      <p:sp>
        <p:nvSpPr>
          <p:cNvPr id="18" name="矩形 17"/>
          <p:cNvSpPr/>
          <p:nvPr/>
        </p:nvSpPr>
        <p:spPr>
          <a:xfrm>
            <a:off x="1043608" y="2865494"/>
            <a:ext cx="1224136" cy="649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进程</a:t>
            </a:r>
          </a:p>
        </p:txBody>
      </p:sp>
      <p:sp>
        <p:nvSpPr>
          <p:cNvPr id="20" name="椭圆 19"/>
          <p:cNvSpPr/>
          <p:nvPr/>
        </p:nvSpPr>
        <p:spPr>
          <a:xfrm>
            <a:off x="2627784" y="2901080"/>
            <a:ext cx="1681337" cy="57864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update1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2" name="椭圆 21"/>
          <p:cNvSpPr/>
          <p:nvPr/>
        </p:nvSpPr>
        <p:spPr>
          <a:xfrm>
            <a:off x="4351204" y="2877652"/>
            <a:ext cx="1681337" cy="57864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update2</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3" name="椭圆 22"/>
          <p:cNvSpPr/>
          <p:nvPr/>
        </p:nvSpPr>
        <p:spPr>
          <a:xfrm>
            <a:off x="6084639" y="2880662"/>
            <a:ext cx="1681337" cy="57864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update3</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cxnSp>
        <p:nvCxnSpPr>
          <p:cNvPr id="25" name="直接箭头连接符 24"/>
          <p:cNvCxnSpPr>
            <a:stCxn id="20" idx="4"/>
            <a:endCxn id="10" idx="0"/>
          </p:cNvCxnSpPr>
          <p:nvPr/>
        </p:nvCxnSpPr>
        <p:spPr>
          <a:xfrm flipH="1">
            <a:off x="2339752" y="3479720"/>
            <a:ext cx="1128701" cy="74136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4"/>
            <a:endCxn id="10" idx="0"/>
          </p:cNvCxnSpPr>
          <p:nvPr/>
        </p:nvCxnSpPr>
        <p:spPr>
          <a:xfrm flipH="1">
            <a:off x="2339752" y="3456292"/>
            <a:ext cx="2852121" cy="76479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3" idx="4"/>
            <a:endCxn id="10" idx="0"/>
          </p:cNvCxnSpPr>
          <p:nvPr/>
        </p:nvCxnSpPr>
        <p:spPr>
          <a:xfrm flipH="1">
            <a:off x="2339752" y="3459302"/>
            <a:ext cx="4585556" cy="76178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7584" y="3850404"/>
            <a:ext cx="1800200" cy="370684"/>
          </a:xfrm>
          <a:prstGeom prst="rect">
            <a:avLst/>
          </a:prstGeom>
          <a:noFill/>
        </p:spPr>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分布式系统</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四、容错</a:t>
            </a:r>
          </a:p>
        </p:txBody>
      </p:sp>
      <p:sp>
        <p:nvSpPr>
          <p:cNvPr id="10" name="内容占位符 9">
            <a:extLst>
              <a:ext uri="{FF2B5EF4-FFF2-40B4-BE49-F238E27FC236}">
                <a16:creationId xmlns:a16="http://schemas.microsoft.com/office/drawing/2014/main" id="{EE1EB8E5-C27E-8C47-AD46-B6A5497DFF5B}"/>
              </a:ext>
            </a:extLst>
          </p:cNvPr>
          <p:cNvSpPr>
            <a:spLocks noGrp="1"/>
          </p:cNvSpPr>
          <p:nvPr>
            <p:ph idx="1"/>
          </p:nvPr>
        </p:nvSpPr>
        <p:spPr>
          <a:xfrm>
            <a:off x="179512" y="1115616"/>
            <a:ext cx="8805664" cy="4525963"/>
          </a:xfrm>
        </p:spPr>
        <p:txBody>
          <a:bodyPr/>
          <a:lstStyle/>
          <a:p>
            <a:pPr marL="0" indent="0">
              <a:buNone/>
            </a:pPr>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当系统不能完成其定义的功能称为故障（</a:t>
            </a:r>
            <a:r>
              <a:rPr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fault</a:t>
            </a:r>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a:t>
            </a:r>
            <a:endParaRPr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重要概念</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故障模型</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分布式提交</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恢复</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脑裂</a:t>
            </a:r>
            <a:endPar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084168" y="6021288"/>
            <a:ext cx="1368152" cy="6480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矩形 20"/>
          <p:cNvSpPr/>
          <p:nvPr/>
        </p:nvSpPr>
        <p:spPr>
          <a:xfrm>
            <a:off x="1872062" y="6021288"/>
            <a:ext cx="4068090" cy="6480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rPr>
              <a:t>1</a:t>
            </a:r>
            <a:r>
              <a:rPr lang="zh-CN" altLang="en-US" sz="4800" dirty="0">
                <a:solidFill>
                  <a:srgbClr val="2826F5"/>
                </a:solidFill>
              </a:rPr>
              <a:t>、重要概念</a:t>
            </a:r>
          </a:p>
        </p:txBody>
      </p:sp>
      <p:sp>
        <p:nvSpPr>
          <p:cNvPr id="16" name="内容占位符 15">
            <a:extLst>
              <a:ext uri="{FF2B5EF4-FFF2-40B4-BE49-F238E27FC236}">
                <a16:creationId xmlns:a16="http://schemas.microsoft.com/office/drawing/2014/main" id="{E046C6A7-656E-B74E-A2F7-B5F78EF14363}"/>
              </a:ext>
            </a:extLst>
          </p:cNvPr>
          <p:cNvSpPr>
            <a:spLocks noGrp="1"/>
          </p:cNvSpPr>
          <p:nvPr>
            <p:ph idx="1"/>
          </p:nvPr>
        </p:nvSpPr>
        <p:spPr>
          <a:xfrm>
            <a:off x="97160" y="1115616"/>
            <a:ext cx="8805664" cy="4833664"/>
          </a:xfrm>
        </p:spPr>
        <p:txBody>
          <a:bodyPr/>
          <a:lstStyle/>
          <a:p>
            <a:r>
              <a:rPr lang="zh-CN" altLang="en-US" sz="2400" dirty="0">
                <a:latin typeface="Arial" panose="020B0604020202020204" pitchFamily="34" charset="0"/>
                <a:ea typeface="SimHei" panose="02010609060101010101" pitchFamily="49" charset="-122"/>
                <a:cs typeface="Arial" panose="020B0604020202020204" pitchFamily="34" charset="0"/>
              </a:rPr>
              <a:t>可用性（</a:t>
            </a:r>
            <a:r>
              <a:rPr lang="en-US" altLang="zh-CN" sz="2400" dirty="0">
                <a:latin typeface="Arial" panose="020B0604020202020204" pitchFamily="34" charset="0"/>
                <a:ea typeface="SimHei" panose="02010609060101010101" pitchFamily="49" charset="-122"/>
                <a:cs typeface="Arial" panose="020B0604020202020204" pitchFamily="34" charset="0"/>
              </a:rPr>
              <a:t>availability</a:t>
            </a:r>
            <a:r>
              <a:rPr lang="zh-CN" altLang="en-US" sz="2400" dirty="0">
                <a:latin typeface="Arial" panose="020B0604020202020204" pitchFamily="34" charset="0"/>
                <a:ea typeface="SimHei" panose="02010609060101010101" pitchFamily="49" charset="-122"/>
                <a:cs typeface="Arial" panose="020B0604020202020204" pitchFamily="34" charset="0"/>
              </a:rPr>
              <a:t>）</a:t>
            </a:r>
          </a:p>
          <a:p>
            <a:pPr lvl="1"/>
            <a:r>
              <a:rPr lang="zh-CN" altLang="en-US" sz="2000" dirty="0">
                <a:latin typeface="Arial" panose="020B0604020202020204" pitchFamily="34" charset="0"/>
                <a:ea typeface="SimHei" panose="02010609060101010101" pitchFamily="49" charset="-122"/>
                <a:cs typeface="Arial" panose="020B0604020202020204" pitchFamily="34" charset="0"/>
              </a:rPr>
              <a:t>如果系统可以正确的操作运行，就说系统是可用的</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latin typeface="Arial" panose="020B0604020202020204" pitchFamily="34" charset="0"/>
                <a:ea typeface="SimHei" panose="02010609060101010101" pitchFamily="49" charset="-122"/>
                <a:cs typeface="Arial" panose="020B0604020202020204" pitchFamily="34" charset="0"/>
              </a:rPr>
              <a:t>高可用是说系统在任何</a:t>
            </a:r>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给定的</a:t>
            </a:r>
            <a:r>
              <a:rPr lang="zh-CN" altLang="en-US" sz="2000" dirty="0">
                <a:latin typeface="Arial" panose="020B0604020202020204" pitchFamily="34" charset="0"/>
                <a:ea typeface="SimHei" panose="02010609060101010101" pitchFamily="49" charset="-122"/>
                <a:cs typeface="Arial" panose="020B0604020202020204" pitchFamily="34" charset="0"/>
              </a:rPr>
              <a:t>时间都是可响应的</a:t>
            </a:r>
          </a:p>
          <a:p>
            <a:r>
              <a:rPr lang="zh-CN" altLang="en-US" sz="2400" dirty="0">
                <a:latin typeface="Arial" panose="020B0604020202020204" pitchFamily="34" charset="0"/>
                <a:ea typeface="SimHei" panose="02010609060101010101" pitchFamily="49" charset="-122"/>
                <a:cs typeface="Arial" panose="020B0604020202020204" pitchFamily="34" charset="0"/>
              </a:rPr>
              <a:t>可靠性（</a:t>
            </a:r>
            <a:r>
              <a:rPr lang="en-US" altLang="zh-CN" sz="2400" dirty="0">
                <a:latin typeface="Arial" panose="020B0604020202020204" pitchFamily="34" charset="0"/>
                <a:ea typeface="SimHei" panose="02010609060101010101" pitchFamily="49" charset="-122"/>
                <a:cs typeface="Arial" panose="020B0604020202020204" pitchFamily="34" charset="0"/>
              </a:rPr>
              <a:t>reliability</a:t>
            </a:r>
            <a:r>
              <a:rPr lang="zh-CN" altLang="en-US" sz="2400" dirty="0">
                <a:latin typeface="Arial" panose="020B0604020202020204" pitchFamily="34" charset="0"/>
                <a:ea typeface="SimHei" panose="02010609060101010101" pitchFamily="49" charset="-122"/>
                <a:cs typeface="Arial" panose="020B0604020202020204" pitchFamily="34" charset="0"/>
              </a:rPr>
              <a:t>）</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latin typeface="Arial" panose="020B0604020202020204" pitchFamily="34" charset="0"/>
                <a:ea typeface="SimHei" panose="02010609060101010101" pitchFamily="49" charset="-122"/>
                <a:cs typeface="Arial" panose="020B0604020202020204" pitchFamily="34" charset="0"/>
              </a:rPr>
              <a:t>系统可以无故障的</a:t>
            </a:r>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持续</a:t>
            </a:r>
            <a:r>
              <a:rPr lang="zh-CN" altLang="en-US" sz="2000" dirty="0">
                <a:latin typeface="Arial" panose="020B0604020202020204" pitchFamily="34" charset="0"/>
                <a:ea typeface="SimHei" panose="02010609060101010101" pitchFamily="49" charset="-122"/>
                <a:cs typeface="Arial" panose="020B0604020202020204" pitchFamily="34" charset="0"/>
              </a:rPr>
              <a:t>运行（</a:t>
            </a:r>
            <a:r>
              <a:rPr lang="en-US" altLang="zh-CN" sz="2000" dirty="0">
                <a:latin typeface="Arial" panose="020B0604020202020204" pitchFamily="34" charset="0"/>
                <a:ea typeface="SimHei" panose="02010609060101010101" pitchFamily="49" charset="-122"/>
                <a:cs typeface="Arial" panose="020B0604020202020204" pitchFamily="34" charset="0"/>
              </a:rPr>
              <a:t>7 X 24</a:t>
            </a:r>
            <a:r>
              <a:rPr lang="zh-CN" altLang="en-US" sz="2000" dirty="0">
                <a:latin typeface="Arial" panose="020B0604020202020204" pitchFamily="34" charset="0"/>
                <a:ea typeface="SimHei" panose="02010609060101010101" pitchFamily="49" charset="-122"/>
                <a:cs typeface="Arial" panose="020B0604020202020204" pitchFamily="34" charset="0"/>
              </a:rPr>
              <a:t>小时）</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r>
              <a:rPr lang="zh-CN" altLang="en-US" sz="2400" dirty="0">
                <a:latin typeface="Arial" panose="020B0604020202020204" pitchFamily="34" charset="0"/>
                <a:ea typeface="SimHei" panose="02010609060101010101" pitchFamily="49" charset="-122"/>
                <a:cs typeface="Arial" panose="020B0604020202020204" pitchFamily="34" charset="0"/>
              </a:rPr>
              <a:t>安全性（</a:t>
            </a:r>
            <a:r>
              <a:rPr lang="en-US" altLang="zh-CN" sz="2400" dirty="0">
                <a:latin typeface="Arial" panose="020B0604020202020204" pitchFamily="34" charset="0"/>
                <a:ea typeface="SimHei" panose="02010609060101010101" pitchFamily="49" charset="-122"/>
                <a:cs typeface="Arial" panose="020B0604020202020204" pitchFamily="34" charset="0"/>
              </a:rPr>
              <a:t>safety</a:t>
            </a:r>
            <a:r>
              <a:rPr lang="zh-CN" altLang="en-US" sz="2400" dirty="0">
                <a:latin typeface="Arial" panose="020B0604020202020204" pitchFamily="34" charset="0"/>
                <a:ea typeface="SimHei" panose="02010609060101010101" pitchFamily="49" charset="-122"/>
                <a:cs typeface="Arial" panose="020B0604020202020204" pitchFamily="34" charset="0"/>
              </a:rPr>
              <a:t>）</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latin typeface="Arial" panose="020B0604020202020204" pitchFamily="34" charset="0"/>
                <a:ea typeface="SimHei" panose="02010609060101010101" pitchFamily="49" charset="-122"/>
                <a:cs typeface="Arial" panose="020B0604020202020204" pitchFamily="34" charset="0"/>
              </a:rPr>
              <a:t>系统偶然出现故障的情况能正常操作而不会出现任何灾难</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r>
              <a:rPr lang="zh-CN" altLang="en-US" sz="2400" dirty="0">
                <a:latin typeface="Arial" panose="020B0604020202020204" pitchFamily="34" charset="0"/>
                <a:ea typeface="SimHei" panose="02010609060101010101" pitchFamily="49" charset="-122"/>
                <a:cs typeface="Arial" panose="020B0604020202020204" pitchFamily="34" charset="0"/>
              </a:rPr>
              <a:t>可维护性（</a:t>
            </a:r>
            <a:r>
              <a:rPr lang="en-US" altLang="zh-CN" sz="2400" dirty="0">
                <a:latin typeface="Arial" panose="020B0604020202020204" pitchFamily="34" charset="0"/>
                <a:ea typeface="SimHei" panose="02010609060101010101" pitchFamily="49" charset="-122"/>
                <a:cs typeface="Arial" panose="020B0604020202020204" pitchFamily="34" charset="0"/>
              </a:rPr>
              <a:t>maintainability</a:t>
            </a:r>
            <a:r>
              <a:rPr lang="zh-CN" altLang="en-US" sz="2400" dirty="0">
                <a:latin typeface="Arial" panose="020B0604020202020204" pitchFamily="34" charset="0"/>
                <a:ea typeface="SimHei" panose="02010609060101010101" pitchFamily="49" charset="-122"/>
                <a:cs typeface="Arial" panose="020B0604020202020204" pitchFamily="34" charset="0"/>
              </a:rPr>
              <a:t>）</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t>发生故障的系统被恢复的难易程度</a:t>
            </a:r>
          </a:p>
          <a:p>
            <a:r>
              <a:rPr lang="zh-CN" altLang="en-US" sz="2400" dirty="0">
                <a:latin typeface="Arial" panose="020B0604020202020204" pitchFamily="34" charset="0"/>
                <a:ea typeface="SimHei" panose="02010609060101010101" pitchFamily="49" charset="-122"/>
                <a:cs typeface="Arial" panose="020B0604020202020204" pitchFamily="34" charset="0"/>
              </a:rPr>
              <a:t>分区容忍性（</a:t>
            </a:r>
            <a:r>
              <a:rPr lang="en-US" altLang="zh-CN" sz="2400" dirty="0">
                <a:latin typeface="Arial" panose="020B0604020202020204" pitchFamily="34" charset="0"/>
                <a:ea typeface="SimHei" panose="02010609060101010101" pitchFamily="49" charset="-122"/>
                <a:cs typeface="Arial" panose="020B0604020202020204" pitchFamily="34" charset="0"/>
              </a:rPr>
              <a:t>partition tolerance</a:t>
            </a:r>
            <a:r>
              <a:rPr lang="zh-CN" altLang="en-US" sz="2400" dirty="0">
                <a:latin typeface="Arial" panose="020B0604020202020204" pitchFamily="34" charset="0"/>
                <a:ea typeface="SimHei" panose="02010609060101010101" pitchFamily="49" charset="-122"/>
                <a:cs typeface="Arial" panose="020B0604020202020204" pitchFamily="34" charset="0"/>
              </a:rPr>
              <a:t>）</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lvl="1"/>
            <a:r>
              <a:rPr lang="zh-CN" altLang="en-US" sz="2000" dirty="0">
                <a:latin typeface="Arial" panose="020B0604020202020204" pitchFamily="34" charset="0"/>
                <a:ea typeface="SimHei" panose="02010609060101010101" pitchFamily="49" charset="-122"/>
                <a:cs typeface="Arial" panose="020B0604020202020204" pitchFamily="34" charset="0"/>
              </a:rPr>
              <a:t>把宕掉的机器和正常的机器进行分区，机器正常运行的分区仍然能够满足一致性和可用性</a:t>
            </a:r>
            <a:endParaRPr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9" name="圆角矩形 8"/>
          <p:cNvSpPr/>
          <p:nvPr/>
        </p:nvSpPr>
        <p:spPr>
          <a:xfrm>
            <a:off x="6479704" y="1772816"/>
            <a:ext cx="2664296" cy="16561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一个系统，每</a:t>
            </a:r>
            <a:r>
              <a:rPr lang="en-US" altLang="zh-CN" dirty="0">
                <a:latin typeface="Arial" panose="020B0604020202020204" pitchFamily="34" charset="0"/>
                <a:ea typeface="SimHei" panose="02010609060101010101" pitchFamily="49" charset="-122"/>
                <a:cs typeface="Arial" panose="020B0604020202020204" pitchFamily="34" charset="0"/>
              </a:rPr>
              <a:t>1</a:t>
            </a:r>
            <a:r>
              <a:rPr lang="zh-CN" altLang="en-US" dirty="0">
                <a:latin typeface="Arial" panose="020B0604020202020204" pitchFamily="34" charset="0"/>
                <a:ea typeface="SimHei" panose="02010609060101010101" pitchFamily="49" charset="-122"/>
                <a:cs typeface="Arial" panose="020B0604020202020204" pitchFamily="34" charset="0"/>
              </a:rPr>
              <a:t>个小时，都会有</a:t>
            </a:r>
            <a:r>
              <a:rPr lang="en-US" altLang="zh-CN" dirty="0">
                <a:latin typeface="Arial" panose="020B0604020202020204" pitchFamily="34" charset="0"/>
                <a:ea typeface="SimHei" panose="02010609060101010101" pitchFamily="49" charset="-122"/>
                <a:cs typeface="Arial" panose="020B0604020202020204" pitchFamily="34" charset="0"/>
              </a:rPr>
              <a:t>1</a:t>
            </a:r>
            <a:r>
              <a:rPr lang="zh-CN" altLang="en-US" dirty="0">
                <a:latin typeface="Arial" panose="020B0604020202020204" pitchFamily="34" charset="0"/>
                <a:ea typeface="SimHei" panose="02010609060101010101" pitchFamily="49" charset="-122"/>
                <a:cs typeface="Arial" panose="020B0604020202020204" pitchFamily="34" charset="0"/>
              </a:rPr>
              <a:t>秒钟崩溃。</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可用性</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1/3600=99.97%</a:t>
            </a:r>
          </a:p>
          <a:p>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可靠性：</a:t>
            </a:r>
            <a:r>
              <a:rPr lang="zh-CN" altLang="en-US" dirty="0">
                <a:latin typeface="Arial" panose="020B0604020202020204" pitchFamily="34" charset="0"/>
                <a:ea typeface="SimHei" panose="02010609060101010101" pitchFamily="49" charset="-122"/>
                <a:cs typeface="Arial" panose="020B0604020202020204" pitchFamily="34" charset="0"/>
              </a:rPr>
              <a:t>非常差</a:t>
            </a:r>
          </a:p>
        </p:txBody>
      </p:sp>
      <p:sp>
        <p:nvSpPr>
          <p:cNvPr id="4" name="圆角矩形 3"/>
          <p:cNvSpPr/>
          <p:nvPr/>
        </p:nvSpPr>
        <p:spPr>
          <a:xfrm>
            <a:off x="2129506" y="6093296"/>
            <a:ext cx="1091579" cy="360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A1</a:t>
            </a:r>
            <a:endParaRPr lang="zh-CN" altLang="en-US" dirty="0"/>
          </a:p>
        </p:txBody>
      </p:sp>
      <p:sp>
        <p:nvSpPr>
          <p:cNvPr id="15" name="圆角矩形 14"/>
          <p:cNvSpPr/>
          <p:nvPr/>
        </p:nvSpPr>
        <p:spPr>
          <a:xfrm>
            <a:off x="3408413" y="6093296"/>
            <a:ext cx="1091579" cy="360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A2</a:t>
            </a:r>
            <a:endParaRPr lang="zh-CN" altLang="en-US" dirty="0"/>
          </a:p>
        </p:txBody>
      </p:sp>
      <p:sp>
        <p:nvSpPr>
          <p:cNvPr id="17" name="圆角矩形 16"/>
          <p:cNvSpPr/>
          <p:nvPr/>
        </p:nvSpPr>
        <p:spPr>
          <a:xfrm>
            <a:off x="4746866" y="6093296"/>
            <a:ext cx="1091579" cy="360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B1</a:t>
            </a:r>
            <a:endParaRPr lang="zh-CN" altLang="en-US" dirty="0"/>
          </a:p>
        </p:txBody>
      </p:sp>
      <p:sp>
        <p:nvSpPr>
          <p:cNvPr id="19" name="圆角矩形 18"/>
          <p:cNvSpPr/>
          <p:nvPr/>
        </p:nvSpPr>
        <p:spPr>
          <a:xfrm>
            <a:off x="6216725" y="6093296"/>
            <a:ext cx="1091579" cy="3600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B2</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23528" y="1779876"/>
            <a:ext cx="8352928" cy="445743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重要概念</a:t>
            </a:r>
          </a:p>
        </p:txBody>
      </p:sp>
      <p:sp>
        <p:nvSpPr>
          <p:cNvPr id="7" name="矩形 6"/>
          <p:cNvSpPr/>
          <p:nvPr/>
        </p:nvSpPr>
        <p:spPr>
          <a:xfrm>
            <a:off x="5826986" y="2293223"/>
            <a:ext cx="2705454" cy="648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8" name="矩形 7"/>
          <p:cNvSpPr/>
          <p:nvPr/>
        </p:nvSpPr>
        <p:spPr>
          <a:xfrm>
            <a:off x="2952182" y="2293223"/>
            <a:ext cx="2699938" cy="6480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9" name="TextBox 8"/>
          <p:cNvSpPr txBox="1"/>
          <p:nvPr/>
        </p:nvSpPr>
        <p:spPr>
          <a:xfrm>
            <a:off x="210113" y="1173654"/>
            <a:ext cx="5985934" cy="523220"/>
          </a:xfrm>
          <a:prstGeom prst="rect">
            <a:avLst/>
          </a:prstGeom>
          <a:noFill/>
        </p:spPr>
        <p:txBody>
          <a:bodyPr wrap="none" rtlCol="0">
            <a:spAutoFit/>
          </a:bodyPr>
          <a:lstStyle/>
          <a:p>
            <a:r>
              <a:rPr lang="zh-CN" altLang="en-US" sz="2800" b="1" dirty="0">
                <a:latin typeface="Arial" panose="020B0604020202020204" pitchFamily="34" charset="0"/>
                <a:ea typeface="SimHei" panose="02010609060101010101" pitchFamily="49" charset="-122"/>
                <a:cs typeface="Arial" panose="020B0604020202020204" pitchFamily="34" charset="0"/>
              </a:rPr>
              <a:t>分区容忍性（</a:t>
            </a:r>
            <a:r>
              <a:rPr lang="en-US" altLang="zh-CN" sz="2800" b="1" dirty="0">
                <a:latin typeface="Arial" panose="020B0604020202020204" pitchFamily="34" charset="0"/>
                <a:ea typeface="SimHei" panose="02010609060101010101" pitchFamily="49" charset="-122"/>
                <a:cs typeface="Arial" panose="020B0604020202020204" pitchFamily="34" charset="0"/>
              </a:rPr>
              <a:t>Partition tolerance</a:t>
            </a:r>
            <a:r>
              <a:rPr lang="zh-CN" altLang="en-US" sz="2800" b="1" dirty="0">
                <a:latin typeface="Arial" panose="020B0604020202020204" pitchFamily="34" charset="0"/>
                <a:ea typeface="SimHei" panose="02010609060101010101" pitchFamily="49" charset="-122"/>
                <a:cs typeface="Arial" panose="020B0604020202020204" pitchFamily="34" charset="0"/>
              </a:rPr>
              <a:t>）</a:t>
            </a:r>
          </a:p>
        </p:txBody>
      </p:sp>
      <p:sp>
        <p:nvSpPr>
          <p:cNvPr id="10" name="圆角矩形 9"/>
          <p:cNvSpPr/>
          <p:nvPr/>
        </p:nvSpPr>
        <p:spPr>
          <a:xfrm>
            <a:off x="3209626" y="2365231"/>
            <a:ext cx="1091579" cy="360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A1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1" name="圆角矩形 10"/>
          <p:cNvSpPr/>
          <p:nvPr/>
        </p:nvSpPr>
        <p:spPr>
          <a:xfrm>
            <a:off x="4488533" y="2365231"/>
            <a:ext cx="1091579" cy="360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A2</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2" name="圆角矩形 11"/>
          <p:cNvSpPr/>
          <p:nvPr/>
        </p:nvSpPr>
        <p:spPr>
          <a:xfrm>
            <a:off x="6000701" y="2365231"/>
            <a:ext cx="1091579" cy="3600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3" name="圆角矩形 12"/>
          <p:cNvSpPr/>
          <p:nvPr/>
        </p:nvSpPr>
        <p:spPr>
          <a:xfrm>
            <a:off x="7296845" y="2365231"/>
            <a:ext cx="1091579" cy="3600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B2</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4" name="TextBox 13"/>
          <p:cNvSpPr txBox="1"/>
          <p:nvPr/>
        </p:nvSpPr>
        <p:spPr>
          <a:xfrm>
            <a:off x="539552" y="3795439"/>
            <a:ext cx="7776864" cy="2308324"/>
          </a:xfrm>
          <a:prstGeom prst="rect">
            <a:avLst/>
          </a:prstGeom>
          <a:noFill/>
        </p:spPr>
        <p:txBody>
          <a:bodyPr wrap="square" rtlCol="0">
            <a:spAutoFit/>
          </a:bodyPr>
          <a:lstStyle/>
          <a:p>
            <a:r>
              <a:rPr lang="zh-CN" altLang="en-US" sz="2400" b="1" dirty="0">
                <a:latin typeface="Arial" panose="020B0604020202020204" pitchFamily="34" charset="0"/>
                <a:ea typeface="SimHei" panose="02010609060101010101" pitchFamily="49" charset="-122"/>
                <a:cs typeface="Arial" panose="020B0604020202020204" pitchFamily="34" charset="0"/>
              </a:rPr>
              <a:t>分区就是逻辑上把系统分成两部分，两个部分数据都不完整则表示有分区。</a:t>
            </a:r>
            <a:endParaRPr lang="en-US" altLang="zh-CN" sz="2400" b="1" dirty="0">
              <a:latin typeface="Arial" panose="020B0604020202020204" pitchFamily="34" charset="0"/>
              <a:ea typeface="SimHei" panose="02010609060101010101" pitchFamily="49" charset="-122"/>
              <a:cs typeface="Arial" panose="020B0604020202020204" pitchFamily="34" charset="0"/>
            </a:endParaRPr>
          </a:p>
          <a:p>
            <a:endParaRPr lang="en-US" altLang="zh-CN" sz="2400" b="1" dirty="0">
              <a:latin typeface="Arial" panose="020B0604020202020204" pitchFamily="34" charset="0"/>
              <a:ea typeface="SimHei" panose="02010609060101010101" pitchFamily="49" charset="-122"/>
              <a:cs typeface="Arial" panose="020B0604020202020204" pitchFamily="34" charset="0"/>
            </a:endParaRPr>
          </a:p>
          <a:p>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分区不是绝对的，是有时效性的</a:t>
            </a:r>
            <a:r>
              <a:rPr lang="zh-CN" altLang="en-US" dirty="0">
                <a:latin typeface="Arial" panose="020B0604020202020204" pitchFamily="34" charset="0"/>
                <a:ea typeface="SimHei" panose="02010609060101010101" pitchFamily="49" charset="-122"/>
                <a:cs typeface="Arial" panose="020B0604020202020204" pitchFamily="34" charset="0"/>
              </a:rPr>
              <a:t>，例如当</a:t>
            </a:r>
            <a:r>
              <a:rPr lang="en-US" altLang="zh-CN" dirty="0">
                <a:latin typeface="Arial" panose="020B0604020202020204" pitchFamily="34" charset="0"/>
                <a:ea typeface="SimHei" panose="02010609060101010101" pitchFamily="49" charset="-122"/>
                <a:cs typeface="Arial" panose="020B0604020202020204" pitchFamily="34" charset="0"/>
              </a:rPr>
              <a:t>Zookeeper</a:t>
            </a:r>
            <a:r>
              <a:rPr lang="zh-CN" altLang="en-US" dirty="0">
                <a:latin typeface="Arial" panose="020B0604020202020204" pitchFamily="34" charset="0"/>
                <a:ea typeface="SimHei" panose="02010609060101010101" pitchFamily="49" charset="-122"/>
                <a:cs typeface="Arial" panose="020B0604020202020204" pitchFamily="34" charset="0"/>
              </a:rPr>
              <a:t>在刚刚好</a:t>
            </a:r>
            <a:r>
              <a:rPr lang="en-US" altLang="zh-CN" dirty="0">
                <a:latin typeface="Arial" panose="020B0604020202020204" pitchFamily="34" charset="0"/>
                <a:ea typeface="SimHei" panose="02010609060101010101" pitchFamily="49" charset="-122"/>
                <a:cs typeface="Arial" panose="020B0604020202020204" pitchFamily="34" charset="0"/>
              </a:rPr>
              <a:t>N/2+1</a:t>
            </a:r>
            <a:r>
              <a:rPr lang="zh-CN" altLang="en-US" dirty="0">
                <a:latin typeface="Arial" panose="020B0604020202020204" pitchFamily="34" charset="0"/>
                <a:ea typeface="SimHei" panose="02010609060101010101" pitchFamily="49" charset="-122"/>
                <a:cs typeface="Arial" panose="020B0604020202020204" pitchFamily="34" charset="0"/>
              </a:rPr>
              <a:t>个节点写成功，这时如果</a:t>
            </a:r>
            <a:r>
              <a:rPr lang="en-US" altLang="zh-CN" dirty="0">
                <a:latin typeface="Arial" panose="020B0604020202020204" pitchFamily="34" charset="0"/>
                <a:ea typeface="SimHei" panose="02010609060101010101" pitchFamily="49" charset="-122"/>
                <a:cs typeface="Arial" panose="020B0604020202020204" pitchFamily="34" charset="0"/>
              </a:rPr>
              <a:t>leader</a:t>
            </a:r>
            <a:r>
              <a:rPr lang="zh-CN" altLang="en-US" dirty="0">
                <a:latin typeface="Arial" panose="020B0604020202020204" pitchFamily="34" charset="0"/>
                <a:ea typeface="SimHei" panose="02010609060101010101" pitchFamily="49" charset="-122"/>
                <a:cs typeface="Arial" panose="020B0604020202020204" pitchFamily="34" charset="0"/>
              </a:rPr>
              <a:t>死掉，则无法通过投票得到反馈给用户的结果（</a:t>
            </a:r>
            <a:r>
              <a:rPr lang="en-US" altLang="zh-CN" dirty="0">
                <a:latin typeface="Arial" panose="020B0604020202020204" pitchFamily="34" charset="0"/>
                <a:ea typeface="SimHei" panose="02010609060101010101" pitchFamily="49" charset="-122"/>
                <a:cs typeface="Arial" panose="020B0604020202020204" pitchFamily="34" charset="0"/>
              </a:rPr>
              <a:t>N/2</a:t>
            </a:r>
            <a:r>
              <a:rPr lang="zh-CN" altLang="en-US" dirty="0">
                <a:latin typeface="Arial" panose="020B0604020202020204" pitchFamily="34" charset="0"/>
                <a:ea typeface="SimHei" panose="02010609060101010101" pitchFamily="49" charset="-122"/>
                <a:cs typeface="Arial" panose="020B0604020202020204" pitchFamily="34" charset="0"/>
              </a:rPr>
              <a:t>没有过半），但是如果经过一段时间，各个节点同步完数据之后</a:t>
            </a:r>
            <a:r>
              <a:rPr lang="en-US" altLang="zh-CN" dirty="0">
                <a:latin typeface="Arial" panose="020B0604020202020204" pitchFamily="34" charset="0"/>
                <a:ea typeface="SimHei" panose="02010609060101010101" pitchFamily="49" charset="-122"/>
                <a:cs typeface="Arial" panose="020B0604020202020204" pitchFamily="34" charset="0"/>
              </a:rPr>
              <a:t>leader</a:t>
            </a:r>
            <a:r>
              <a:rPr lang="zh-CN" altLang="en-US" dirty="0">
                <a:latin typeface="Arial" panose="020B0604020202020204" pitchFamily="34" charset="0"/>
                <a:ea typeface="SimHei" panose="02010609060101010101" pitchFamily="49" charset="-122"/>
                <a:cs typeface="Arial" panose="020B0604020202020204" pitchFamily="34" charset="0"/>
              </a:rPr>
              <a:t>才死掉，则分区现象就消失了。</a:t>
            </a:r>
            <a:endParaRPr lang="en-US" altLang="zh-CN" dirty="0">
              <a:latin typeface="Arial" panose="020B0604020202020204" pitchFamily="34" charset="0"/>
              <a:ea typeface="SimHei" panose="02010609060101010101" pitchFamily="49" charset="-122"/>
              <a:cs typeface="Arial" panose="020B0604020202020204" pitchFamily="34" charset="0"/>
            </a:endParaRPr>
          </a:p>
        </p:txBody>
      </p:sp>
      <p:sp>
        <p:nvSpPr>
          <p:cNvPr id="15" name="TextBox 14"/>
          <p:cNvSpPr txBox="1"/>
          <p:nvPr/>
        </p:nvSpPr>
        <p:spPr>
          <a:xfrm>
            <a:off x="539551" y="2432593"/>
            <a:ext cx="2191847" cy="461665"/>
          </a:xfrm>
          <a:prstGeom prst="rect">
            <a:avLst/>
          </a:prstGeom>
          <a:noFill/>
        </p:spPr>
        <p:txBody>
          <a:bodyPr wrap="square" rtlCol="0">
            <a:spAutoFit/>
          </a:bodyPr>
          <a:lstStyle/>
          <a:p>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有分区：</a:t>
            </a:r>
          </a:p>
        </p:txBody>
      </p:sp>
      <p:sp>
        <p:nvSpPr>
          <p:cNvPr id="16" name="矩形 15"/>
          <p:cNvSpPr/>
          <p:nvPr/>
        </p:nvSpPr>
        <p:spPr>
          <a:xfrm>
            <a:off x="5826986" y="3068960"/>
            <a:ext cx="2705454" cy="6480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7" name="矩形 16"/>
          <p:cNvSpPr/>
          <p:nvPr/>
        </p:nvSpPr>
        <p:spPr>
          <a:xfrm>
            <a:off x="2952182" y="3068960"/>
            <a:ext cx="2699938" cy="6480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8" name="圆角矩形 17"/>
          <p:cNvSpPr/>
          <p:nvPr/>
        </p:nvSpPr>
        <p:spPr>
          <a:xfrm>
            <a:off x="3209626" y="3140968"/>
            <a:ext cx="1091579" cy="360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A1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19" name="圆角矩形 18"/>
          <p:cNvSpPr/>
          <p:nvPr/>
        </p:nvSpPr>
        <p:spPr>
          <a:xfrm>
            <a:off x="4488533" y="3140968"/>
            <a:ext cx="1091579" cy="360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B2</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0" name="圆角矩形 19"/>
          <p:cNvSpPr/>
          <p:nvPr/>
        </p:nvSpPr>
        <p:spPr>
          <a:xfrm>
            <a:off x="6000701" y="3140968"/>
            <a:ext cx="1091579" cy="3600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B1</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1" name="圆角矩形 20"/>
          <p:cNvSpPr/>
          <p:nvPr/>
        </p:nvSpPr>
        <p:spPr>
          <a:xfrm>
            <a:off x="7296845" y="3140968"/>
            <a:ext cx="1091579" cy="36004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A2</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22" name="TextBox 21"/>
          <p:cNvSpPr txBox="1"/>
          <p:nvPr/>
        </p:nvSpPr>
        <p:spPr>
          <a:xfrm>
            <a:off x="539551" y="3208330"/>
            <a:ext cx="2191847" cy="461665"/>
          </a:xfrm>
          <a:prstGeom prst="rect">
            <a:avLst/>
          </a:prstGeom>
          <a:noFill/>
        </p:spPr>
        <p:txBody>
          <a:bodyPr wrap="square" rtlCol="0">
            <a:spAutoFit/>
          </a:bodyPr>
          <a:lstStyle/>
          <a:p>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没分区：</a:t>
            </a:r>
          </a:p>
        </p:txBody>
      </p:sp>
      <p:sp>
        <p:nvSpPr>
          <p:cNvPr id="23" name="TextBox 22"/>
          <p:cNvSpPr txBox="1"/>
          <p:nvPr/>
        </p:nvSpPr>
        <p:spPr>
          <a:xfrm>
            <a:off x="2952182" y="1779876"/>
            <a:ext cx="5724274" cy="461665"/>
          </a:xfrm>
          <a:prstGeom prst="rect">
            <a:avLst/>
          </a:prstGeom>
          <a:noFill/>
        </p:spPr>
        <p:txBody>
          <a:bodyPr wrap="square" rtlCol="0">
            <a:spAutoFit/>
          </a:bodyPr>
          <a:lstStyle/>
          <a:p>
            <a:r>
              <a:rPr lang="zh-CN" altLang="en-US" sz="2400" b="1" dirty="0">
                <a:latin typeface="Arial" panose="020B0604020202020204" pitchFamily="34" charset="0"/>
                <a:ea typeface="SimHei" panose="02010609060101010101" pitchFamily="49" charset="-122"/>
                <a:cs typeface="Arial" panose="020B0604020202020204" pitchFamily="34" charset="0"/>
              </a:rPr>
              <a:t>正常运行                      宕机、网络延迟</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rPr>
              <a:t>CAP</a:t>
            </a:r>
            <a:r>
              <a:rPr lang="zh-CN" altLang="en-US" sz="4800" dirty="0">
                <a:solidFill>
                  <a:srgbClr val="2826F5"/>
                </a:solidFill>
              </a:rPr>
              <a:t>定理</a:t>
            </a:r>
          </a:p>
        </p:txBody>
      </p:sp>
      <p:sp>
        <p:nvSpPr>
          <p:cNvPr id="9" name="内容占位符 8">
            <a:extLst>
              <a:ext uri="{FF2B5EF4-FFF2-40B4-BE49-F238E27FC236}">
                <a16:creationId xmlns:a16="http://schemas.microsoft.com/office/drawing/2014/main" id="{497E1EF0-6894-494A-9627-DCE2ECC665D7}"/>
              </a:ext>
            </a:extLst>
          </p:cNvPr>
          <p:cNvSpPr>
            <a:spLocks noGrp="1"/>
          </p:cNvSpPr>
          <p:nvPr>
            <p:ph idx="1"/>
          </p:nvPr>
        </p:nvSpPr>
        <p:spPr>
          <a:xfrm>
            <a:off x="107504" y="1115616"/>
            <a:ext cx="9036496" cy="5697760"/>
          </a:xfrm>
        </p:spPr>
        <p:txBody>
          <a:bodyPr/>
          <a:lstStyle/>
          <a:p>
            <a:r>
              <a:rPr lang="en-US" altLang="zh-CN" sz="2400" dirty="0">
                <a:latin typeface="Arial" panose="020B0604020202020204" pitchFamily="34" charset="0"/>
                <a:ea typeface="SimHei" panose="02010609060101010101" pitchFamily="49" charset="-122"/>
                <a:cs typeface="Arial" panose="020B0604020202020204" pitchFamily="34" charset="0"/>
              </a:rPr>
              <a:t>Consistency(</a:t>
            </a:r>
            <a:r>
              <a:rPr lang="zh-CN" altLang="en-US" sz="2400" dirty="0">
                <a:latin typeface="Arial" panose="020B0604020202020204" pitchFamily="34" charset="0"/>
                <a:ea typeface="SimHei" panose="02010609060101010101" pitchFamily="49" charset="-122"/>
                <a:cs typeface="Arial" panose="020B0604020202020204" pitchFamily="34" charset="0"/>
              </a:rPr>
              <a:t>一致性</a:t>
            </a:r>
            <a:r>
              <a:rPr lang="en-US" altLang="zh-CN" sz="2400" dirty="0">
                <a:latin typeface="Arial" panose="020B0604020202020204" pitchFamily="34" charset="0"/>
                <a:ea typeface="SimHei" panose="02010609060101010101" pitchFamily="49" charset="-122"/>
                <a:cs typeface="Arial" panose="020B0604020202020204" pitchFamily="34" charset="0"/>
              </a:rPr>
              <a:t>)</a:t>
            </a:r>
            <a:r>
              <a:rPr lang="zh-CN" altLang="en-US" sz="2400" dirty="0">
                <a:latin typeface="Arial" panose="020B0604020202020204" pitchFamily="34" charset="0"/>
                <a:ea typeface="SimHei" panose="02010609060101010101" pitchFamily="49" charset="-122"/>
                <a:cs typeface="Arial" panose="020B0604020202020204" pitchFamily="34" charset="0"/>
              </a:rPr>
              <a:t>、</a:t>
            </a:r>
            <a:r>
              <a:rPr lang="en-US" altLang="zh-CN" sz="2400" dirty="0">
                <a:latin typeface="Arial" panose="020B0604020202020204" pitchFamily="34" charset="0"/>
                <a:ea typeface="SimHei" panose="02010609060101010101" pitchFamily="49" charset="-122"/>
                <a:cs typeface="Arial" panose="020B0604020202020204" pitchFamily="34" charset="0"/>
              </a:rPr>
              <a:t> Availability(</a:t>
            </a:r>
            <a:r>
              <a:rPr lang="zh-CN" altLang="en-US" sz="2400" dirty="0">
                <a:latin typeface="Arial" panose="020B0604020202020204" pitchFamily="34" charset="0"/>
                <a:ea typeface="SimHei" panose="02010609060101010101" pitchFamily="49" charset="-122"/>
                <a:cs typeface="Arial" panose="020B0604020202020204" pitchFamily="34" charset="0"/>
              </a:rPr>
              <a:t>可用性</a:t>
            </a:r>
            <a:r>
              <a:rPr lang="en-US" altLang="zh-CN" sz="2400" dirty="0">
                <a:latin typeface="Arial" panose="020B0604020202020204" pitchFamily="34" charset="0"/>
                <a:ea typeface="SimHei" panose="02010609060101010101" pitchFamily="49" charset="-122"/>
                <a:cs typeface="Arial" panose="020B0604020202020204" pitchFamily="34" charset="0"/>
              </a:rPr>
              <a:t>)</a:t>
            </a:r>
            <a:r>
              <a:rPr lang="zh-CN" altLang="en-US" sz="2400" dirty="0">
                <a:latin typeface="Arial" panose="020B0604020202020204" pitchFamily="34" charset="0"/>
                <a:ea typeface="SimHei" panose="02010609060101010101" pitchFamily="49" charset="-122"/>
                <a:cs typeface="Arial" panose="020B0604020202020204" pitchFamily="34" charset="0"/>
              </a:rPr>
              <a:t>、</a:t>
            </a:r>
            <a:r>
              <a:rPr lang="en-US" altLang="zh-CN" sz="2400" dirty="0">
                <a:latin typeface="Arial" panose="020B0604020202020204" pitchFamily="34" charset="0"/>
                <a:ea typeface="SimHei" panose="02010609060101010101" pitchFamily="49" charset="-122"/>
                <a:cs typeface="Arial" panose="020B0604020202020204" pitchFamily="34" charset="0"/>
              </a:rPr>
              <a:t>Partition tolerance(</a:t>
            </a:r>
            <a:r>
              <a:rPr lang="zh-CN" altLang="en-US" sz="2400" dirty="0">
                <a:latin typeface="Arial" panose="020B0604020202020204" pitchFamily="34" charset="0"/>
                <a:ea typeface="SimHei" panose="02010609060101010101" pitchFamily="49" charset="-122"/>
                <a:cs typeface="Arial" panose="020B0604020202020204" pitchFamily="34" charset="0"/>
              </a:rPr>
              <a:t>分区容忍性</a:t>
            </a:r>
            <a:r>
              <a:rPr lang="en-US" altLang="zh-CN" sz="2400" dirty="0">
                <a:latin typeface="Arial" panose="020B0604020202020204" pitchFamily="34" charset="0"/>
                <a:ea typeface="SimHei" panose="02010609060101010101" pitchFamily="49" charset="-122"/>
                <a:cs typeface="Arial" panose="020B0604020202020204" pitchFamily="34" charset="0"/>
              </a:rPr>
              <a:t>) </a:t>
            </a:r>
          </a:p>
          <a:p>
            <a:pPr lvl="1"/>
            <a:r>
              <a:rPr lang="en-US" altLang="zh-CN" sz="2000" dirty="0">
                <a:latin typeface="Arial" panose="020B0604020202020204" pitchFamily="34" charset="0"/>
                <a:ea typeface="SimHei" panose="02010609060101010101" pitchFamily="49" charset="-122"/>
                <a:cs typeface="Arial" panose="020B0604020202020204" pitchFamily="34" charset="0"/>
              </a:rPr>
              <a:t>C(</a:t>
            </a:r>
            <a:r>
              <a:rPr lang="zh-CN" altLang="en-US" sz="2000" dirty="0">
                <a:latin typeface="Arial" panose="020B0604020202020204" pitchFamily="34" charset="0"/>
                <a:ea typeface="SimHei" panose="02010609060101010101" pitchFamily="49" charset="-122"/>
                <a:cs typeface="Arial" panose="020B0604020202020204" pitchFamily="34" charset="0"/>
              </a:rPr>
              <a:t>一致性</a:t>
            </a:r>
            <a:r>
              <a:rPr lang="en-US" altLang="zh-CN" sz="2000" dirty="0">
                <a:latin typeface="Arial" panose="020B0604020202020204" pitchFamily="34" charset="0"/>
                <a:ea typeface="SimHei" panose="02010609060101010101" pitchFamily="49" charset="-122"/>
                <a:cs typeface="Arial" panose="020B0604020202020204" pitchFamily="34" charset="0"/>
              </a:rPr>
              <a:t>)</a:t>
            </a:r>
            <a:r>
              <a:rPr lang="zh-CN" altLang="en-US" sz="2000" dirty="0">
                <a:latin typeface="Arial" panose="020B0604020202020204" pitchFamily="34" charset="0"/>
                <a:ea typeface="SimHei" panose="02010609060101010101" pitchFamily="49" charset="-122"/>
                <a:cs typeface="Arial" panose="020B0604020202020204" pitchFamily="34" charset="0"/>
              </a:rPr>
              <a:t>：一致性是系统的承诺（例如成功完成了某个操作），希望尽量信守承诺</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lvl="1"/>
            <a:r>
              <a:rPr lang="en-US" altLang="zh-CN" sz="2000" dirty="0">
                <a:latin typeface="Arial" panose="020B0604020202020204" pitchFamily="34" charset="0"/>
                <a:ea typeface="SimHei" panose="02010609060101010101" pitchFamily="49" charset="-122"/>
                <a:cs typeface="Arial" panose="020B0604020202020204" pitchFamily="34" charset="0"/>
              </a:rPr>
              <a:t>A (</a:t>
            </a:r>
            <a:r>
              <a:rPr lang="zh-CN" altLang="en-US" sz="2000" dirty="0">
                <a:latin typeface="Arial" panose="020B0604020202020204" pitchFamily="34" charset="0"/>
                <a:ea typeface="SimHei" panose="02010609060101010101" pitchFamily="49" charset="-122"/>
                <a:cs typeface="Arial" panose="020B0604020202020204" pitchFamily="34" charset="0"/>
              </a:rPr>
              <a:t>可用性</a:t>
            </a:r>
            <a:r>
              <a:rPr lang="en-US" altLang="zh-CN" sz="2000" dirty="0">
                <a:latin typeface="Arial" panose="020B0604020202020204" pitchFamily="34" charset="0"/>
                <a:ea typeface="SimHei" panose="02010609060101010101" pitchFamily="49" charset="-122"/>
                <a:cs typeface="Arial" panose="020B0604020202020204" pitchFamily="34" charset="0"/>
              </a:rPr>
              <a:t>)</a:t>
            </a:r>
            <a:r>
              <a:rPr lang="zh-CN" altLang="en-US" sz="2000" dirty="0">
                <a:latin typeface="Arial" panose="020B0604020202020204" pitchFamily="34" charset="0"/>
                <a:ea typeface="SimHei" panose="02010609060101010101" pitchFamily="49" charset="-122"/>
                <a:cs typeface="Arial" panose="020B0604020202020204" pitchFamily="34" charset="0"/>
              </a:rPr>
              <a:t>：用户访问服务，要有响应，而且希望越快越好</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lvl="1"/>
            <a:r>
              <a:rPr lang="en-US" altLang="zh-CN" sz="2000" dirty="0">
                <a:latin typeface="Arial" panose="020B0604020202020204" pitchFamily="34" charset="0"/>
                <a:ea typeface="SimHei" panose="02010609060101010101" pitchFamily="49" charset="-122"/>
                <a:cs typeface="Arial" panose="020B0604020202020204" pitchFamily="34" charset="0"/>
              </a:rPr>
              <a:t>P(</a:t>
            </a:r>
            <a:r>
              <a:rPr lang="zh-CN" altLang="en-US" sz="2000" dirty="0">
                <a:latin typeface="Arial" panose="020B0604020202020204" pitchFamily="34" charset="0"/>
                <a:ea typeface="SimHei" panose="02010609060101010101" pitchFamily="49" charset="-122"/>
                <a:cs typeface="Arial" panose="020B0604020202020204" pitchFamily="34" charset="0"/>
              </a:rPr>
              <a:t>分区容忍</a:t>
            </a:r>
            <a:r>
              <a:rPr lang="en-US" altLang="zh-CN" sz="2000" dirty="0">
                <a:latin typeface="Arial" panose="020B0604020202020204" pitchFamily="34" charset="0"/>
                <a:ea typeface="SimHei" panose="02010609060101010101" pitchFamily="49" charset="-122"/>
                <a:cs typeface="Arial" panose="020B0604020202020204" pitchFamily="34" charset="0"/>
              </a:rPr>
              <a:t>)</a:t>
            </a:r>
            <a:r>
              <a:rPr lang="zh-CN" altLang="en-US" sz="2000" dirty="0">
                <a:latin typeface="Arial" panose="020B0604020202020204" pitchFamily="34" charset="0"/>
                <a:ea typeface="SimHei" panose="02010609060101010101" pitchFamily="49" charset="-122"/>
                <a:cs typeface="Arial" panose="020B0604020202020204" pitchFamily="34" charset="0"/>
              </a:rPr>
              <a:t>：不可避免，但是在出现分区时，希望尽量兼顾</a:t>
            </a:r>
            <a:r>
              <a:rPr lang="en-US" altLang="zh-CN" sz="2000" dirty="0">
                <a:latin typeface="Arial" panose="020B0604020202020204" pitchFamily="34" charset="0"/>
                <a:ea typeface="SimHei" panose="02010609060101010101" pitchFamily="49" charset="-122"/>
                <a:cs typeface="Arial" panose="020B0604020202020204" pitchFamily="34" charset="0"/>
              </a:rPr>
              <a:t>A</a:t>
            </a:r>
            <a:r>
              <a:rPr lang="zh-CN" altLang="en-US" sz="2000" dirty="0">
                <a:latin typeface="Arial" panose="020B0604020202020204" pitchFamily="34" charset="0"/>
                <a:ea typeface="SimHei" panose="02010609060101010101" pitchFamily="49" charset="-122"/>
                <a:cs typeface="Arial" panose="020B0604020202020204" pitchFamily="34" charset="0"/>
              </a:rPr>
              <a:t>和</a:t>
            </a:r>
            <a:r>
              <a:rPr lang="en-US" altLang="zh-CN" sz="2000" dirty="0">
                <a:latin typeface="Arial" panose="020B0604020202020204" pitchFamily="34" charset="0"/>
                <a:ea typeface="SimHei" panose="02010609060101010101" pitchFamily="49" charset="-122"/>
                <a:cs typeface="Arial" panose="020B0604020202020204" pitchFamily="34" charset="0"/>
              </a:rPr>
              <a:t>C</a:t>
            </a:r>
          </a:p>
          <a:p>
            <a:pPr marL="285750" indent="-285750" latinLnBrk="1">
              <a:buFont typeface="Arial" panose="020B0604020202020204" pitchFamily="34" charset="0"/>
              <a:buChar char="•"/>
            </a:pPr>
            <a:r>
              <a:rPr lang="zh-CN" altLang="en-US" sz="2400" dirty="0">
                <a:latin typeface="Arial" panose="020B0604020202020204" pitchFamily="34" charset="0"/>
                <a:ea typeface="SimHei" panose="02010609060101010101" pitchFamily="49" charset="-122"/>
                <a:cs typeface="Arial" panose="020B0604020202020204" pitchFamily="34" charset="0"/>
              </a:rPr>
              <a:t>三选二</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685800" lvl="1" latinLnBrk="1">
              <a:buFont typeface="Arial" panose="020B0604020202020204" pitchFamily="34" charset="0"/>
              <a:buChar char="•"/>
            </a:pPr>
            <a:r>
              <a:rPr lang="en-US" altLang="zh-CN" sz="2000" dirty="0">
                <a:latin typeface="Arial" panose="020B0604020202020204" pitchFamily="34" charset="0"/>
                <a:ea typeface="SimHei" panose="02010609060101010101" pitchFamily="49" charset="-122"/>
                <a:cs typeface="Arial" panose="020B0604020202020204" pitchFamily="34" charset="0"/>
              </a:rPr>
              <a:t>CA w/o P</a:t>
            </a:r>
            <a:r>
              <a:rPr lang="zh-CN" altLang="en-US" sz="2000" dirty="0">
                <a:latin typeface="Arial" panose="020B0604020202020204" pitchFamily="34" charset="0"/>
                <a:ea typeface="SimHei" panose="02010609060101010101" pitchFamily="49" charset="-122"/>
                <a:cs typeface="Arial" panose="020B0604020202020204" pitchFamily="34" charset="0"/>
              </a:rPr>
              <a:t>：如果不要求</a:t>
            </a:r>
            <a:r>
              <a:rPr lang="en-US" altLang="zh-CN" sz="2000" dirty="0">
                <a:latin typeface="Arial" panose="020B0604020202020204" pitchFamily="34" charset="0"/>
                <a:ea typeface="SimHei" panose="02010609060101010101" pitchFamily="49" charset="-122"/>
                <a:cs typeface="Arial" panose="020B0604020202020204" pitchFamily="34" charset="0"/>
              </a:rPr>
              <a:t>P</a:t>
            </a:r>
            <a:r>
              <a:rPr lang="zh-CN" altLang="en-US" sz="2000" dirty="0">
                <a:latin typeface="Arial" panose="020B0604020202020204" pitchFamily="34" charset="0"/>
                <a:ea typeface="SimHei" panose="02010609060101010101" pitchFamily="49" charset="-122"/>
                <a:cs typeface="Arial" panose="020B0604020202020204" pitchFamily="34" charset="0"/>
              </a:rPr>
              <a:t>（不允许分区），则</a:t>
            </a:r>
            <a:r>
              <a:rPr lang="en-US" altLang="zh-CN" sz="2000" dirty="0">
                <a:latin typeface="Arial" panose="020B0604020202020204" pitchFamily="34" charset="0"/>
                <a:ea typeface="SimHei" panose="02010609060101010101" pitchFamily="49" charset="-122"/>
                <a:cs typeface="Arial" panose="020B0604020202020204" pitchFamily="34" charset="0"/>
              </a:rPr>
              <a:t>C</a:t>
            </a:r>
            <a:r>
              <a:rPr lang="zh-CN" altLang="en-US" sz="2000" dirty="0">
                <a:latin typeface="Arial" panose="020B0604020202020204" pitchFamily="34" charset="0"/>
                <a:ea typeface="SimHei" panose="02010609060101010101" pitchFamily="49" charset="-122"/>
                <a:cs typeface="Arial" panose="020B0604020202020204" pitchFamily="34" charset="0"/>
              </a:rPr>
              <a:t>（强一致性）和</a:t>
            </a:r>
            <a:r>
              <a:rPr lang="en-US" altLang="zh-CN" sz="2000" dirty="0">
                <a:latin typeface="Arial" panose="020B0604020202020204" pitchFamily="34" charset="0"/>
                <a:ea typeface="SimHei" panose="02010609060101010101" pitchFamily="49" charset="-122"/>
                <a:cs typeface="Arial" panose="020B0604020202020204" pitchFamily="34" charset="0"/>
              </a:rPr>
              <a:t>A</a:t>
            </a:r>
            <a:r>
              <a:rPr lang="zh-CN" altLang="en-US" sz="2000" dirty="0">
                <a:latin typeface="Arial" panose="020B0604020202020204" pitchFamily="34" charset="0"/>
                <a:ea typeface="SimHei" panose="02010609060101010101" pitchFamily="49" charset="-122"/>
                <a:cs typeface="Arial" panose="020B0604020202020204" pitchFamily="34" charset="0"/>
              </a:rPr>
              <a:t>（可用性）是可以保证的。但分区始终会存在，因此</a:t>
            </a:r>
            <a:r>
              <a:rPr lang="en-US" altLang="zh-CN" sz="2000" dirty="0">
                <a:latin typeface="Arial" panose="020B0604020202020204" pitchFamily="34" charset="0"/>
                <a:ea typeface="SimHei" panose="02010609060101010101" pitchFamily="49" charset="-122"/>
                <a:cs typeface="Arial" panose="020B0604020202020204" pitchFamily="34" charset="0"/>
              </a:rPr>
              <a:t>CA</a:t>
            </a:r>
            <a:r>
              <a:rPr lang="zh-CN" altLang="en-US" sz="2000" dirty="0">
                <a:latin typeface="Arial" panose="020B0604020202020204" pitchFamily="34" charset="0"/>
                <a:ea typeface="SimHei" panose="02010609060101010101" pitchFamily="49" charset="-122"/>
                <a:cs typeface="Arial" panose="020B0604020202020204" pitchFamily="34" charset="0"/>
              </a:rPr>
              <a:t>的系统更多的是允许分区后各子系统依然保持</a:t>
            </a:r>
            <a:r>
              <a:rPr lang="en-US" altLang="zh-CN" sz="2000" dirty="0">
                <a:latin typeface="Arial" panose="020B0604020202020204" pitchFamily="34" charset="0"/>
                <a:ea typeface="SimHei" panose="02010609060101010101" pitchFamily="49" charset="-122"/>
                <a:cs typeface="Arial" panose="020B0604020202020204" pitchFamily="34" charset="0"/>
              </a:rPr>
              <a:t>CA</a:t>
            </a:r>
            <a:endParaRPr lang="zh-CN" altLang="en-US" sz="2000" dirty="0">
              <a:latin typeface="Arial" panose="020B0604020202020204" pitchFamily="34" charset="0"/>
              <a:ea typeface="SimHei" panose="02010609060101010101" pitchFamily="49" charset="-122"/>
              <a:cs typeface="Arial" panose="020B0604020202020204" pitchFamily="34" charset="0"/>
            </a:endParaRPr>
          </a:p>
          <a:p>
            <a:pPr marL="685800" lvl="1" latinLnBrk="1">
              <a:buFont typeface="Arial" panose="020B0604020202020204" pitchFamily="34" charset="0"/>
              <a:buChar char="•"/>
            </a:pPr>
            <a:r>
              <a:rPr lang="en-US" altLang="zh-CN" sz="2000" dirty="0">
                <a:latin typeface="Arial" panose="020B0604020202020204" pitchFamily="34" charset="0"/>
                <a:ea typeface="SimHei" panose="02010609060101010101" pitchFamily="49" charset="-122"/>
                <a:cs typeface="Arial" panose="020B0604020202020204" pitchFamily="34" charset="0"/>
              </a:rPr>
              <a:t>CP w/o A</a:t>
            </a:r>
            <a:r>
              <a:rPr lang="zh-CN" altLang="en-US" sz="2000" dirty="0">
                <a:latin typeface="Arial" panose="020B0604020202020204" pitchFamily="34" charset="0"/>
                <a:ea typeface="SimHei" panose="02010609060101010101" pitchFamily="49" charset="-122"/>
                <a:cs typeface="Arial" panose="020B0604020202020204" pitchFamily="34" charset="0"/>
              </a:rPr>
              <a:t>：如果不要求</a:t>
            </a:r>
            <a:r>
              <a:rPr lang="en-US" altLang="zh-CN" sz="2000" dirty="0">
                <a:latin typeface="Arial" panose="020B0604020202020204" pitchFamily="34" charset="0"/>
                <a:ea typeface="SimHei" panose="02010609060101010101" pitchFamily="49" charset="-122"/>
                <a:cs typeface="Arial" panose="020B0604020202020204" pitchFamily="34" charset="0"/>
              </a:rPr>
              <a:t>A</a:t>
            </a:r>
            <a:r>
              <a:rPr lang="zh-CN" altLang="en-US" sz="2000" dirty="0">
                <a:latin typeface="Arial" panose="020B0604020202020204" pitchFamily="34" charset="0"/>
                <a:ea typeface="SimHei" panose="02010609060101010101" pitchFamily="49" charset="-122"/>
                <a:cs typeface="Arial" panose="020B0604020202020204" pitchFamily="34" charset="0"/>
              </a:rPr>
              <a:t>（可用），相当于每个请求都需要在</a:t>
            </a:r>
            <a:r>
              <a:rPr lang="en-US" altLang="zh-CN" sz="2000" dirty="0">
                <a:latin typeface="Arial" panose="020B0604020202020204" pitchFamily="34" charset="0"/>
                <a:ea typeface="SimHei" panose="02010609060101010101" pitchFamily="49" charset="-122"/>
                <a:cs typeface="Arial" panose="020B0604020202020204" pitchFamily="34" charset="0"/>
              </a:rPr>
              <a:t>Server</a:t>
            </a:r>
            <a:r>
              <a:rPr lang="zh-CN" altLang="en-US" sz="2000" dirty="0">
                <a:latin typeface="Arial" panose="020B0604020202020204" pitchFamily="34" charset="0"/>
                <a:ea typeface="SimHei" panose="02010609060101010101" pitchFamily="49" charset="-122"/>
                <a:cs typeface="Arial" panose="020B0604020202020204" pitchFamily="34" charset="0"/>
              </a:rPr>
              <a:t>之间强一致，而</a:t>
            </a:r>
            <a:r>
              <a:rPr lang="en-US" altLang="zh-CN" sz="2000" dirty="0">
                <a:latin typeface="Arial" panose="020B0604020202020204" pitchFamily="34" charset="0"/>
                <a:ea typeface="SimHei" panose="02010609060101010101" pitchFamily="49" charset="-122"/>
                <a:cs typeface="Arial" panose="020B0604020202020204" pitchFamily="34" charset="0"/>
              </a:rPr>
              <a:t>P</a:t>
            </a:r>
            <a:r>
              <a:rPr lang="zh-CN" altLang="en-US" sz="2000" dirty="0">
                <a:latin typeface="Arial" panose="020B0604020202020204" pitchFamily="34" charset="0"/>
                <a:ea typeface="SimHei" panose="02010609060101010101" pitchFamily="49" charset="-122"/>
                <a:cs typeface="Arial" panose="020B0604020202020204" pitchFamily="34" charset="0"/>
              </a:rPr>
              <a:t>（分区）会导致同步时间无限延长，如此</a:t>
            </a:r>
            <a:r>
              <a:rPr lang="en-US" altLang="zh-CN" sz="2000" dirty="0">
                <a:latin typeface="Arial" panose="020B0604020202020204" pitchFamily="34" charset="0"/>
                <a:ea typeface="SimHei" panose="02010609060101010101" pitchFamily="49" charset="-122"/>
                <a:cs typeface="Arial" panose="020B0604020202020204" pitchFamily="34" charset="0"/>
              </a:rPr>
              <a:t>CP</a:t>
            </a:r>
            <a:r>
              <a:rPr lang="zh-CN" altLang="en-US" sz="2000" dirty="0">
                <a:latin typeface="Arial" panose="020B0604020202020204" pitchFamily="34" charset="0"/>
                <a:ea typeface="SimHei" panose="02010609060101010101" pitchFamily="49" charset="-122"/>
                <a:cs typeface="Arial" panose="020B0604020202020204" pitchFamily="34" charset="0"/>
              </a:rPr>
              <a:t>也是可以保证的。很多传统的数据库分布式事务都属于这种模式</a:t>
            </a:r>
            <a:r>
              <a:rPr lang="en-US" altLang="zh-CN" sz="2000" dirty="0">
                <a:latin typeface="Arial" panose="020B0604020202020204" pitchFamily="34" charset="0"/>
                <a:ea typeface="SimHei" panose="02010609060101010101" pitchFamily="49" charset="-122"/>
                <a:cs typeface="Arial" panose="020B0604020202020204" pitchFamily="34" charset="0"/>
              </a:rPr>
              <a:t>(Redis, HBase)</a:t>
            </a:r>
            <a:endParaRPr lang="zh-CN" altLang="en-US" sz="2000" dirty="0">
              <a:latin typeface="Arial" panose="020B0604020202020204" pitchFamily="34" charset="0"/>
              <a:ea typeface="SimHei" panose="02010609060101010101" pitchFamily="49" charset="-122"/>
              <a:cs typeface="Arial" panose="020B0604020202020204" pitchFamily="34" charset="0"/>
            </a:endParaRPr>
          </a:p>
          <a:p>
            <a:pPr marL="685800" lvl="1" latinLnBrk="1">
              <a:buFont typeface="Arial" panose="020B0604020202020204" pitchFamily="34" charset="0"/>
              <a:buChar char="•"/>
            </a:pPr>
            <a:r>
              <a:rPr lang="en-US" altLang="zh-CN" sz="2000" dirty="0">
                <a:latin typeface="Arial" panose="020B0604020202020204" pitchFamily="34" charset="0"/>
                <a:ea typeface="SimHei" panose="02010609060101010101" pitchFamily="49" charset="-122"/>
                <a:cs typeface="Arial" panose="020B0604020202020204" pitchFamily="34" charset="0"/>
              </a:rPr>
              <a:t>AP w/o C</a:t>
            </a:r>
            <a:r>
              <a:rPr lang="zh-CN" altLang="en-US" sz="2000" dirty="0">
                <a:latin typeface="Arial" panose="020B0604020202020204" pitchFamily="34" charset="0"/>
                <a:ea typeface="SimHei" panose="02010609060101010101" pitchFamily="49" charset="-122"/>
                <a:cs typeface="Arial" panose="020B0604020202020204" pitchFamily="34" charset="0"/>
              </a:rPr>
              <a:t>：要高可用并允许分区，则需放弃一致性。一旦分区发生，节点之间可能会失去联系，为了高可用，每个节点只能用本地数据提供服务，而这样会导致全局数据的不一致性。现在众多的</a:t>
            </a:r>
            <a:r>
              <a:rPr lang="en-US" altLang="zh-CN" sz="2000" dirty="0">
                <a:latin typeface="Arial" panose="020B0604020202020204" pitchFamily="34" charset="0"/>
                <a:ea typeface="SimHei" panose="02010609060101010101" pitchFamily="49" charset="-122"/>
                <a:cs typeface="Arial" panose="020B0604020202020204" pitchFamily="34" charset="0"/>
              </a:rPr>
              <a:t>NoSQL</a:t>
            </a:r>
            <a:r>
              <a:rPr lang="zh-CN" altLang="en-US" sz="2000" dirty="0">
                <a:latin typeface="Arial" panose="020B0604020202020204" pitchFamily="34" charset="0"/>
                <a:ea typeface="SimHei" panose="02010609060101010101" pitchFamily="49" charset="-122"/>
                <a:cs typeface="Arial" panose="020B0604020202020204" pitchFamily="34" charset="0"/>
              </a:rPr>
              <a:t>都属于此类</a:t>
            </a:r>
          </a:p>
          <a:p>
            <a:endParaRPr lang="zh-CN" altLang="en-US" sz="2400" dirty="0">
              <a:latin typeface="Arial" panose="020B0604020202020204" pitchFamily="34" charset="0"/>
              <a:ea typeface="SimHei" panose="02010609060101010101" pitchFamily="49" charset="-122"/>
              <a:cs typeface="Arial" panose="020B0604020202020204" pitchFamily="34" charset="0"/>
            </a:endParaRPr>
          </a:p>
          <a:p>
            <a:endParaRPr kumimoji="1" lang="zh-CN" altLang="en-US" sz="2400" dirty="0">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rPr>
              <a:t>2</a:t>
            </a:r>
            <a:r>
              <a:rPr lang="zh-CN" altLang="en-US" sz="4800" dirty="0">
                <a:solidFill>
                  <a:srgbClr val="2826F5"/>
                </a:solidFill>
              </a:rPr>
              <a:t>、故障类型</a:t>
            </a:r>
          </a:p>
        </p:txBody>
      </p:sp>
      <p:sp>
        <p:nvSpPr>
          <p:cNvPr id="4" name="内容占位符 3">
            <a:extLst>
              <a:ext uri="{FF2B5EF4-FFF2-40B4-BE49-F238E27FC236}">
                <a16:creationId xmlns:a16="http://schemas.microsoft.com/office/drawing/2014/main" id="{A70C3AC3-CA1F-6540-938F-F3D605227BB8}"/>
              </a:ext>
            </a:extLst>
          </p:cNvPr>
          <p:cNvSpPr>
            <a:spLocks noGrp="1"/>
          </p:cNvSpPr>
          <p:nvPr>
            <p:ph idx="1"/>
          </p:nvPr>
        </p:nvSpPr>
        <p:spPr>
          <a:xfrm>
            <a:off x="179512" y="1166018"/>
            <a:ext cx="8229600" cy="4525963"/>
          </a:xfrm>
        </p:spPr>
        <p:txBody>
          <a:bodyPr/>
          <a:lstStyle/>
          <a:p>
            <a:pPr eaLnBrk="1" fontAlgn="ctr" hangingPunct="1"/>
            <a:r>
              <a:rPr lang="zh-CN" altLang="zh-CN" dirty="0">
                <a:latin typeface="SimHei" panose="02010609060101010101" pitchFamily="49" charset="-122"/>
                <a:ea typeface="SimHei" panose="02010609060101010101" pitchFamily="49" charset="-122"/>
              </a:rPr>
              <a:t>崩溃</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宕机</a:t>
            </a:r>
          </a:p>
          <a:p>
            <a:pPr eaLnBrk="1" fontAlgn="ctr" hangingPunct="1"/>
            <a:r>
              <a:rPr lang="zh-CN" altLang="zh-CN" dirty="0">
                <a:latin typeface="SimHei" panose="02010609060101010101" pitchFamily="49" charset="-122"/>
                <a:ea typeface="SimHei" panose="02010609060101010101" pitchFamily="49" charset="-122"/>
              </a:rPr>
              <a:t>遗漏</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不能响应请求，或者丢弃了一部分请求</a:t>
            </a:r>
          </a:p>
          <a:p>
            <a:pPr eaLnBrk="1" fontAlgn="ctr" hangingPunct="1"/>
            <a:r>
              <a:rPr lang="zh-CN" altLang="zh-CN" dirty="0">
                <a:latin typeface="SimHei" panose="02010609060101010101" pitchFamily="49" charset="-122"/>
                <a:ea typeface="SimHei" panose="02010609060101010101" pitchFamily="49" charset="-122"/>
              </a:rPr>
              <a:t>收发消息</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不能接收</a:t>
            </a:r>
            <a:r>
              <a:rPr lang="en-US" altLang="zh-CN"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发送消息</a:t>
            </a:r>
          </a:p>
          <a:p>
            <a:pPr eaLnBrk="1" fontAlgn="ctr" hangingPunct="1"/>
            <a:r>
              <a:rPr lang="zh-CN" altLang="zh-CN" dirty="0">
                <a:latin typeface="SimHei" panose="02010609060101010101" pitchFamily="49" charset="-122"/>
                <a:ea typeface="SimHei" panose="02010609060101010101" pitchFamily="49" charset="-122"/>
              </a:rPr>
              <a:t>超时</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响应超时</a:t>
            </a:r>
          </a:p>
          <a:p>
            <a:pPr eaLnBrk="1" fontAlgn="ctr" hangingPunct="1"/>
            <a:r>
              <a:rPr lang="zh-CN" altLang="zh-CN" dirty="0">
                <a:latin typeface="SimHei" panose="02010609060101010101" pitchFamily="49" charset="-122"/>
                <a:ea typeface="SimHei" panose="02010609060101010101" pitchFamily="49" charset="-122"/>
              </a:rPr>
              <a:t>值</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响应值是错误的</a:t>
            </a:r>
          </a:p>
          <a:p>
            <a:pPr eaLnBrk="1" fontAlgn="ctr" hangingPunct="1"/>
            <a:r>
              <a:rPr lang="zh-CN" altLang="zh-CN" dirty="0">
                <a:latin typeface="SimHei" panose="02010609060101010101" pitchFamily="49" charset="-122"/>
                <a:ea typeface="SimHei" panose="02010609060101010101" pitchFamily="49" charset="-122"/>
              </a:rPr>
              <a:t>随意</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随意的时间产生随意的响应</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27384"/>
            <a:ext cx="9144000" cy="1143000"/>
          </a:xfrm>
        </p:spPr>
        <p:txBody>
          <a:bodyPr/>
          <a:lstStyle/>
          <a:p>
            <a:r>
              <a:rPr lang="zh-CN" altLang="en-US" sz="4800" dirty="0">
                <a:solidFill>
                  <a:srgbClr val="2826F5"/>
                </a:solidFill>
              </a:rPr>
              <a:t>分布式系统的产生</a:t>
            </a:r>
          </a:p>
        </p:txBody>
      </p:sp>
      <p:sp>
        <p:nvSpPr>
          <p:cNvPr id="10243" name="Rectangle 3" descr="Rectangle: Click to edit Master text styles&#10;Second level&#10;Third level&#10;Fourth level&#10;Fifth level"/>
          <p:cNvSpPr>
            <a:spLocks noGrp="1" noChangeArrowheads="1"/>
          </p:cNvSpPr>
          <p:nvPr>
            <p:ph idx="1"/>
          </p:nvPr>
        </p:nvSpPr>
        <p:spPr>
          <a:xfrm>
            <a:off x="179512" y="1166018"/>
            <a:ext cx="8784976" cy="4525963"/>
          </a:xfrm>
        </p:spPr>
        <p:txBody>
          <a:bodyPr/>
          <a:lstStyle/>
          <a:p>
            <a:pPr>
              <a:buClr>
                <a:schemeClr val="tx1"/>
              </a:buClr>
            </a:pPr>
            <a:r>
              <a:rPr lang="zh-CN" altLang="en-US" sz="2800" dirty="0"/>
              <a:t>功能更强的微处理器的开发</a:t>
            </a:r>
          </a:p>
          <a:p>
            <a:pPr>
              <a:buClr>
                <a:schemeClr val="tx1"/>
              </a:buClr>
            </a:pPr>
            <a:r>
              <a:rPr lang="zh-CN" altLang="en-US" sz="2800" dirty="0"/>
              <a:t> 高速计算机网络的出现</a:t>
            </a:r>
          </a:p>
          <a:p>
            <a:pPr lvl="2">
              <a:buClr>
                <a:schemeClr val="tx1"/>
              </a:buClr>
              <a:buSzTx/>
              <a:buFont typeface="Wingdings" panose="05000000000000000000" pitchFamily="2" charset="2"/>
              <a:buChar char="¦"/>
            </a:pPr>
            <a:endParaRPr lang="zh-CN" altLang="en-US" sz="800" dirty="0"/>
          </a:p>
          <a:p>
            <a:pPr>
              <a:buClr>
                <a:schemeClr val="tx1"/>
              </a:buClr>
              <a:buSzTx/>
              <a:buFont typeface="Wingdings" panose="05000000000000000000" pitchFamily="2" charset="2"/>
              <a:buNone/>
            </a:pPr>
            <a:r>
              <a:rPr lang="zh-CN" altLang="en-US" sz="2800" dirty="0"/>
              <a:t>    将由大量计算机组成的系统通过高速网络连接起来，形成了分布式系统。</a:t>
            </a:r>
            <a:endParaRPr lang="zh-CN" altLang="en-US" sz="20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latin typeface="SimHei" panose="02010609060101010101" pitchFamily="49" charset="-122"/>
                <a:ea typeface="SimHei" panose="02010609060101010101" pitchFamily="49" charset="-122"/>
              </a:rPr>
              <a:t>3</a:t>
            </a:r>
            <a:r>
              <a:rPr lang="zh-CN" altLang="en-US" sz="4800" dirty="0">
                <a:solidFill>
                  <a:srgbClr val="2826F5"/>
                </a:solidFill>
                <a:latin typeface="SimHei" panose="02010609060101010101" pitchFamily="49" charset="-122"/>
                <a:ea typeface="SimHei" panose="02010609060101010101" pitchFamily="49" charset="-122"/>
              </a:rPr>
              <a:t>、分布式提交</a:t>
            </a:r>
          </a:p>
        </p:txBody>
      </p:sp>
      <p:graphicFrame>
        <p:nvGraphicFramePr>
          <p:cNvPr id="5" name="表格 4"/>
          <p:cNvGraphicFramePr>
            <a:graphicFrameLocks noGrp="1"/>
          </p:cNvGraphicFramePr>
          <p:nvPr>
            <p:extLst>
              <p:ext uri="{D42A27DB-BD31-4B8C-83A1-F6EECF244321}">
                <p14:modId xmlns:p14="http://schemas.microsoft.com/office/powerpoint/2010/main" val="923624965"/>
              </p:ext>
            </p:extLst>
          </p:nvPr>
        </p:nvGraphicFramePr>
        <p:xfrm>
          <a:off x="35496" y="2132858"/>
          <a:ext cx="9036496" cy="3325337"/>
        </p:xfrm>
        <a:graphic>
          <a:graphicData uri="http://schemas.openxmlformats.org/drawingml/2006/table">
            <a:tbl>
              <a:tblPr>
                <a:tableStyleId>{5C22544A-7EE6-4342-B048-85BDC9FD1C3A}</a:tableStyleId>
              </a:tblPr>
              <a:tblGrid>
                <a:gridCol w="559783">
                  <a:extLst>
                    <a:ext uri="{9D8B030D-6E8A-4147-A177-3AD203B41FA5}">
                      <a16:colId xmlns:a16="http://schemas.microsoft.com/office/drawing/2014/main" val="20000"/>
                    </a:ext>
                  </a:extLst>
                </a:gridCol>
                <a:gridCol w="1960497">
                  <a:extLst>
                    <a:ext uri="{9D8B030D-6E8A-4147-A177-3AD203B41FA5}">
                      <a16:colId xmlns:a16="http://schemas.microsoft.com/office/drawing/2014/main" val="20001"/>
                    </a:ext>
                  </a:extLst>
                </a:gridCol>
                <a:gridCol w="4392488">
                  <a:extLst>
                    <a:ext uri="{9D8B030D-6E8A-4147-A177-3AD203B41FA5}">
                      <a16:colId xmlns:a16="http://schemas.microsoft.com/office/drawing/2014/main" val="20002"/>
                    </a:ext>
                  </a:extLst>
                </a:gridCol>
                <a:gridCol w="2123728">
                  <a:extLst>
                    <a:ext uri="{9D8B030D-6E8A-4147-A177-3AD203B41FA5}">
                      <a16:colId xmlns:a16="http://schemas.microsoft.com/office/drawing/2014/main" val="20003"/>
                    </a:ext>
                  </a:extLst>
                </a:gridCol>
              </a:tblGrid>
              <a:tr h="259389">
                <a:tc>
                  <a:txBody>
                    <a:bodyPr/>
                    <a:lstStyle/>
                    <a:p>
                      <a:pPr algn="l" fontAlgn="ctr"/>
                      <a:r>
                        <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rPr>
                        <a:t>逻辑时钟</a:t>
                      </a:r>
                    </a:p>
                  </a:txBody>
                  <a:tcPr marL="9525" marR="9525" marT="9525" marB="0" anchor="ctr">
                    <a:solidFill>
                      <a:srgbClr val="92D050"/>
                    </a:solidFill>
                  </a:tcPr>
                </a:tc>
                <a:tc>
                  <a:txBody>
                    <a:bodyPr/>
                    <a:lstStyle/>
                    <a:p>
                      <a:pPr algn="l" fontAlgn="ctr"/>
                      <a:r>
                        <a:rPr lang="en-US" sz="1800" u="none" strike="noStrike" dirty="0">
                          <a:effectLst/>
                          <a:latin typeface="Arial" panose="020B0604020202020204" pitchFamily="34" charset="0"/>
                          <a:ea typeface="SimHei" panose="02010609060101010101" pitchFamily="49" charset="-122"/>
                          <a:cs typeface="Arial" panose="020B0604020202020204" pitchFamily="34" charset="0"/>
                        </a:rPr>
                        <a:t>client</a:t>
                      </a:r>
                      <a:endParaRPr 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协调者</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参与者</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0"/>
                  </a:ext>
                </a:extLst>
              </a:tr>
              <a:tr h="259389">
                <a:tc>
                  <a:txBody>
                    <a:bodyPr/>
                    <a:lstStyle/>
                    <a:p>
                      <a:pPr algn="l"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1</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发起请求给协调者</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259389">
                <a:tc>
                  <a:txBody>
                    <a:bodyPr/>
                    <a:lstStyle/>
                    <a:p>
                      <a:pPr algn="l"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2</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广播消息给参与者</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259389">
                <a:tc>
                  <a:txBody>
                    <a:bodyPr/>
                    <a:lstStyle/>
                    <a:p>
                      <a:pPr algn="l"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3</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参与者预处理并反馈</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505937">
                <a:tc>
                  <a:txBody>
                    <a:bodyPr/>
                    <a:lstStyle/>
                    <a:p>
                      <a:pPr algn="l"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4</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协调者等待全部参与者的反馈，或者超时</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259389">
                <a:tc>
                  <a:txBody>
                    <a:bodyPr/>
                    <a:lstStyle/>
                    <a:p>
                      <a:pPr algn="l"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5</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广播消息提交（</a:t>
                      </a: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client</a:t>
                      </a: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没死）</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259389">
                <a:tc>
                  <a:txBody>
                    <a:bodyPr/>
                    <a:lstStyle/>
                    <a:p>
                      <a:pPr algn="l"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6</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参与者提交并反馈</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259389">
                <a:tc>
                  <a:txBody>
                    <a:bodyPr/>
                    <a:lstStyle/>
                    <a:p>
                      <a:pPr algn="l" fontAlgn="ctr"/>
                      <a:r>
                        <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rPr>
                        <a:t>7</a:t>
                      </a:r>
                    </a:p>
                  </a:txBody>
                  <a:tcPr marL="9525" marR="9525" marT="9525" marB="0" anchor="ctr">
                    <a:solidFill>
                      <a:srgbClr val="92D050"/>
                    </a:solidFill>
                  </a:tcPr>
                </a:tc>
                <a:tc>
                  <a:txBody>
                    <a:bodyPr/>
                    <a:lstStyle/>
                    <a:p>
                      <a:pPr algn="l" fontAlgn="ct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协调者等待全部参与者的反馈超过阈值（</a:t>
                      </a:r>
                      <a:r>
                        <a:rPr lang="en-US" altLang="zh-CN" sz="1800" u="none" strike="noStrike" dirty="0">
                          <a:solidFill>
                            <a:srgbClr val="FF0000"/>
                          </a:solidFill>
                          <a:effectLst/>
                          <a:latin typeface="Arial" panose="020B0604020202020204" pitchFamily="34" charset="0"/>
                          <a:ea typeface="SimHei" panose="02010609060101010101" pitchFamily="49" charset="-122"/>
                          <a:cs typeface="Arial" panose="020B0604020202020204" pitchFamily="34" charset="0"/>
                        </a:rPr>
                        <a:t>Zookeeper</a:t>
                      </a:r>
                      <a:r>
                        <a:rPr lang="zh-CN" altLang="en-US" sz="1800" u="none" strike="noStrike" dirty="0">
                          <a:solidFill>
                            <a:srgbClr val="FF0000"/>
                          </a:solidFill>
                          <a:effectLst/>
                          <a:latin typeface="Arial" panose="020B0604020202020204" pitchFamily="34" charset="0"/>
                          <a:ea typeface="SimHei" panose="02010609060101010101" pitchFamily="49" charset="-122"/>
                          <a:cs typeface="Arial" panose="020B0604020202020204" pitchFamily="34" charset="0"/>
                        </a:rPr>
                        <a:t>是一半</a:t>
                      </a: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），或者超时</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r h="259389">
                <a:tc>
                  <a:txBody>
                    <a:bodyPr/>
                    <a:lstStyle/>
                    <a:p>
                      <a:pPr algn="l" fontAlgn="ctr"/>
                      <a:r>
                        <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rPr>
                        <a:t>8</a:t>
                      </a:r>
                    </a:p>
                  </a:txBody>
                  <a:tcPr marL="9525" marR="9525" marT="9525" marB="0" anchor="ctr">
                    <a:solidFill>
                      <a:srgbClr val="92D050"/>
                    </a:solidFill>
                  </a:tcPr>
                </a:tc>
                <a:tc>
                  <a:txBody>
                    <a:bodyPr/>
                    <a:lstStyle/>
                    <a:p>
                      <a:pPr algn="l" fontAlgn="ct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rPr>
                        <a:t>反馈</a:t>
                      </a:r>
                      <a:r>
                        <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rPr>
                        <a:t>client</a:t>
                      </a:r>
                      <a:r>
                        <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rPr>
                        <a:t>是否成功</a:t>
                      </a:r>
                    </a:p>
                  </a:txBody>
                  <a:tcPr marL="9525" marR="9525" marT="9525" marB="0" anchor="ct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8"/>
                  </a:ext>
                </a:extLst>
              </a:tr>
            </a:tbl>
          </a:graphicData>
        </a:graphic>
      </p:graphicFrame>
      <p:cxnSp>
        <p:nvCxnSpPr>
          <p:cNvPr id="7" name="直接箭头连接符 6"/>
          <p:cNvCxnSpPr>
            <a:cxnSpLocks/>
          </p:cNvCxnSpPr>
          <p:nvPr/>
        </p:nvCxnSpPr>
        <p:spPr>
          <a:xfrm>
            <a:off x="6444208" y="3068960"/>
            <a:ext cx="9361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cxnSpLocks/>
          </p:cNvCxnSpPr>
          <p:nvPr/>
        </p:nvCxnSpPr>
        <p:spPr>
          <a:xfrm flipH="1">
            <a:off x="5697243" y="3429000"/>
            <a:ext cx="120589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444208" y="4149080"/>
            <a:ext cx="72008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cxnSpLocks/>
          </p:cNvCxnSpPr>
          <p:nvPr/>
        </p:nvCxnSpPr>
        <p:spPr>
          <a:xfrm flipH="1">
            <a:off x="6039045" y="4509120"/>
            <a:ext cx="86409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0" y="1196752"/>
            <a:ext cx="9036496" cy="50405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r>
              <a:rPr lang="zh-CN" altLang="en-US" sz="2600" dirty="0">
                <a:solidFill>
                  <a:srgbClr val="FF0000"/>
                </a:solidFill>
                <a:latin typeface="SimHei" panose="02010609060101010101" pitchFamily="49" charset="-122"/>
                <a:ea typeface="SimHei" panose="02010609060101010101" pitchFamily="49" charset="-122"/>
              </a:rPr>
              <a:t>两段式提交</a:t>
            </a:r>
            <a:r>
              <a:rPr lang="zh-CN" altLang="en-US" sz="2600" dirty="0">
                <a:latin typeface="SimHei" panose="02010609060101010101" pitchFamily="49" charset="-122"/>
                <a:ea typeface="SimHei" panose="02010609060101010101" pitchFamily="49" charset="-122"/>
              </a:rPr>
              <a:t>：这里的两段式是指协调者和参与者有两轮通信。</a:t>
            </a:r>
          </a:p>
        </p:txBody>
      </p:sp>
      <p:cxnSp>
        <p:nvCxnSpPr>
          <p:cNvPr id="16" name="直接箭头连接符 15"/>
          <p:cNvCxnSpPr/>
          <p:nvPr/>
        </p:nvCxnSpPr>
        <p:spPr>
          <a:xfrm>
            <a:off x="2411760" y="2852936"/>
            <a:ext cx="79208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763688" y="5301208"/>
            <a:ext cx="79208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分布式提交</a:t>
            </a:r>
          </a:p>
        </p:txBody>
      </p:sp>
      <p:sp>
        <p:nvSpPr>
          <p:cNvPr id="4" name="矩形 3"/>
          <p:cNvSpPr/>
          <p:nvPr/>
        </p:nvSpPr>
        <p:spPr>
          <a:xfrm>
            <a:off x="107504" y="1124744"/>
            <a:ext cx="2592288" cy="50405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r>
              <a:rPr lang="zh-CN" altLang="en-US" sz="2800" dirty="0">
                <a:solidFill>
                  <a:srgbClr val="FF0000"/>
                </a:solidFill>
                <a:latin typeface="SimHei" panose="02010609060101010101" pitchFamily="49" charset="-122"/>
                <a:ea typeface="SimHei" panose="02010609060101010101" pitchFamily="49" charset="-122"/>
              </a:rPr>
              <a:t>三段式提交</a:t>
            </a:r>
          </a:p>
        </p:txBody>
      </p:sp>
      <p:graphicFrame>
        <p:nvGraphicFramePr>
          <p:cNvPr id="6" name="表格 5"/>
          <p:cNvGraphicFramePr>
            <a:graphicFrameLocks noGrp="1"/>
          </p:cNvGraphicFramePr>
          <p:nvPr>
            <p:extLst>
              <p:ext uri="{D42A27DB-BD31-4B8C-83A1-F6EECF244321}">
                <p14:modId xmlns:p14="http://schemas.microsoft.com/office/powerpoint/2010/main" val="2301029020"/>
              </p:ext>
            </p:extLst>
          </p:nvPr>
        </p:nvGraphicFramePr>
        <p:xfrm>
          <a:off x="117211" y="1784595"/>
          <a:ext cx="8919285" cy="4186397"/>
        </p:xfrm>
        <a:graphic>
          <a:graphicData uri="http://schemas.openxmlformats.org/drawingml/2006/table">
            <a:tbl>
              <a:tblPr>
                <a:tableStyleId>{5C22544A-7EE6-4342-B048-85BDC9FD1C3A}</a:tableStyleId>
              </a:tblPr>
              <a:tblGrid>
                <a:gridCol w="557455">
                  <a:extLst>
                    <a:ext uri="{9D8B030D-6E8A-4147-A177-3AD203B41FA5}">
                      <a16:colId xmlns:a16="http://schemas.microsoft.com/office/drawing/2014/main" val="20000"/>
                    </a:ext>
                  </a:extLst>
                </a:gridCol>
                <a:gridCol w="1953118">
                  <a:extLst>
                    <a:ext uri="{9D8B030D-6E8A-4147-A177-3AD203B41FA5}">
                      <a16:colId xmlns:a16="http://schemas.microsoft.com/office/drawing/2014/main" val="20001"/>
                    </a:ext>
                  </a:extLst>
                </a:gridCol>
                <a:gridCol w="4968552">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tblGrid>
              <a:tr h="259389">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时间</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en-US" sz="1800" u="none" strike="noStrike" dirty="0">
                          <a:effectLst/>
                          <a:latin typeface="Arial" panose="020B0604020202020204" pitchFamily="34" charset="0"/>
                          <a:ea typeface="SimHei" panose="02010609060101010101" pitchFamily="49" charset="-122"/>
                          <a:cs typeface="Arial" panose="020B0604020202020204" pitchFamily="34" charset="0"/>
                        </a:rPr>
                        <a:t>client</a:t>
                      </a:r>
                      <a:endParaRPr 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协调者</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参与者</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0"/>
                  </a:ext>
                </a:extLst>
              </a:tr>
              <a:tr h="259389">
                <a:tc>
                  <a:txBody>
                    <a:bodyPr/>
                    <a:lstStyle/>
                    <a:p>
                      <a:pPr algn="r"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1</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发起请求给协调者</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259389">
                <a:tc>
                  <a:txBody>
                    <a:bodyPr/>
                    <a:lstStyle/>
                    <a:p>
                      <a:pPr algn="r"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2</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广播消息给参与者</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259389">
                <a:tc>
                  <a:txBody>
                    <a:bodyPr/>
                    <a:lstStyle/>
                    <a:p>
                      <a:pPr algn="r"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3</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参与者反馈</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505937">
                <a:tc>
                  <a:txBody>
                    <a:bodyPr/>
                    <a:lstStyle/>
                    <a:p>
                      <a:pPr algn="r"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4</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协调者等待全部参与者的反馈，或者超时</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259389">
                <a:tc>
                  <a:txBody>
                    <a:bodyPr/>
                    <a:lstStyle/>
                    <a:p>
                      <a:pPr algn="r" fontAlgn="ct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广播消息给参与者</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259389">
                <a:tc>
                  <a:txBody>
                    <a:bodyPr/>
                    <a:lstStyle/>
                    <a:p>
                      <a:pPr algn="r"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5</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参与者预处理</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259389">
                <a:tc>
                  <a:txBody>
                    <a:bodyPr/>
                    <a:lstStyle/>
                    <a:p>
                      <a:pPr algn="r" fontAlgn="ctr"/>
                      <a:r>
                        <a:rPr lang="en-US" altLang="zh-CN" sz="1800" u="none" strike="noStrike" dirty="0">
                          <a:effectLst/>
                          <a:latin typeface="Arial" panose="020B0604020202020204" pitchFamily="34" charset="0"/>
                          <a:ea typeface="SimHei" panose="02010609060101010101" pitchFamily="49" charset="-122"/>
                          <a:cs typeface="Arial" panose="020B0604020202020204" pitchFamily="34" charset="0"/>
                        </a:rPr>
                        <a:t>6</a:t>
                      </a: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r>
                        <a:rPr lang="zh-CN" altLang="en-US" sz="1800" u="none" strike="noStrike">
                          <a:effectLst/>
                          <a:latin typeface="Arial" panose="020B0604020202020204" pitchFamily="34" charset="0"/>
                          <a:ea typeface="SimHei" panose="02010609060101010101" pitchFamily="49" charset="-122"/>
                          <a:cs typeface="Arial" panose="020B0604020202020204" pitchFamily="34" charset="0"/>
                        </a:rPr>
                        <a:t>　</a:t>
                      </a: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参与者反馈</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r h="259389">
                <a:tc>
                  <a:txBody>
                    <a:bodyPr/>
                    <a:lstStyle/>
                    <a:p>
                      <a:pPr algn="r" fontAlgn="ct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广播消息给参与者</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08"/>
                  </a:ext>
                </a:extLst>
              </a:tr>
              <a:tr h="259389">
                <a:tc>
                  <a:txBody>
                    <a:bodyPr/>
                    <a:lstStyle/>
                    <a:p>
                      <a:pPr algn="r" fontAlgn="ct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r>
                        <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rPr>
                        <a:t>参与者提交</a:t>
                      </a:r>
                    </a:p>
                  </a:txBody>
                  <a:tcPr marL="9525" marR="9525" marT="9525" marB="0" anchor="ctr"/>
                </a:tc>
                <a:extLst>
                  <a:ext uri="{0D108BD9-81ED-4DB2-BD59-A6C34878D82A}">
                    <a16:rowId xmlns:a16="http://schemas.microsoft.com/office/drawing/2014/main" val="10009"/>
                  </a:ext>
                </a:extLst>
              </a:tr>
              <a:tr h="259389">
                <a:tc>
                  <a:txBody>
                    <a:bodyPr/>
                    <a:lstStyle/>
                    <a:p>
                      <a:pPr algn="r" fontAlgn="ctr"/>
                      <a:endPar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rgbClr val="92D050"/>
                    </a:solidFill>
                  </a:tcPr>
                </a:tc>
                <a:tc>
                  <a:txBody>
                    <a:bodyPr/>
                    <a:lstStyle/>
                    <a:p>
                      <a:pPr algn="l" fontAlgn="ct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r>
                        <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rPr>
                        <a:t>参与者反馈</a:t>
                      </a:r>
                    </a:p>
                  </a:txBody>
                  <a:tcPr marL="9525" marR="9525" marT="9525" marB="0" anchor="ctr"/>
                </a:tc>
                <a:extLst>
                  <a:ext uri="{0D108BD9-81ED-4DB2-BD59-A6C34878D82A}">
                    <a16:rowId xmlns:a16="http://schemas.microsoft.com/office/drawing/2014/main" val="10010"/>
                  </a:ext>
                </a:extLst>
              </a:tr>
              <a:tr h="259389">
                <a:tc>
                  <a:txBody>
                    <a:bodyPr/>
                    <a:lstStyle/>
                    <a:p>
                      <a:pPr algn="r" fontAlgn="ctr"/>
                      <a:r>
                        <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rPr>
                        <a:t>7</a:t>
                      </a:r>
                    </a:p>
                  </a:txBody>
                  <a:tcPr marL="9525" marR="9525" marT="9525" marB="0" anchor="ctr">
                    <a:solidFill>
                      <a:srgbClr val="92D050"/>
                    </a:solidFill>
                  </a:tcPr>
                </a:tc>
                <a:tc>
                  <a:txBody>
                    <a:bodyPr/>
                    <a:lstStyle/>
                    <a:p>
                      <a:pPr algn="l" fontAlgn="ct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协调者等待全部参与者的反馈超过阈值（</a:t>
                      </a:r>
                      <a:r>
                        <a:rPr lang="en-US" altLang="zh-CN" sz="1800" u="none" strike="noStrike" dirty="0">
                          <a:solidFill>
                            <a:srgbClr val="FF0000"/>
                          </a:solidFill>
                          <a:effectLst/>
                          <a:latin typeface="Arial" panose="020B0604020202020204" pitchFamily="34" charset="0"/>
                          <a:ea typeface="SimHei" panose="02010609060101010101" pitchFamily="49" charset="-122"/>
                          <a:cs typeface="Arial" panose="020B0604020202020204" pitchFamily="34" charset="0"/>
                        </a:rPr>
                        <a:t>Zookeeper</a:t>
                      </a:r>
                      <a:r>
                        <a:rPr lang="zh-CN" altLang="en-US" sz="1800" u="none" strike="noStrike" dirty="0">
                          <a:solidFill>
                            <a:srgbClr val="FF0000"/>
                          </a:solidFill>
                          <a:effectLst/>
                          <a:latin typeface="Arial" panose="020B0604020202020204" pitchFamily="34" charset="0"/>
                          <a:ea typeface="SimHei" panose="02010609060101010101" pitchFamily="49" charset="-122"/>
                          <a:cs typeface="Arial" panose="020B0604020202020204" pitchFamily="34" charset="0"/>
                        </a:rPr>
                        <a:t>是一半</a:t>
                      </a:r>
                      <a:r>
                        <a:rPr lang="zh-CN" altLang="en-US" sz="1800" u="none" strike="noStrike" dirty="0">
                          <a:effectLst/>
                          <a:latin typeface="Arial" panose="020B0604020202020204" pitchFamily="34" charset="0"/>
                          <a:ea typeface="SimHei" panose="02010609060101010101" pitchFamily="49" charset="-122"/>
                          <a:cs typeface="Arial" panose="020B0604020202020204" pitchFamily="34" charset="0"/>
                        </a:rPr>
                        <a:t>），或者超时</a:t>
                      </a: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11"/>
                  </a:ext>
                </a:extLst>
              </a:tr>
              <a:tr h="259389">
                <a:tc>
                  <a:txBody>
                    <a:bodyPr/>
                    <a:lstStyle/>
                    <a:p>
                      <a:pPr algn="r" fontAlgn="ctr"/>
                      <a:r>
                        <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rPr>
                        <a:t>8</a:t>
                      </a:r>
                    </a:p>
                  </a:txBody>
                  <a:tcPr marL="9525" marR="9525" marT="9525" marB="0" anchor="ctr">
                    <a:solidFill>
                      <a:srgbClr val="92D050"/>
                    </a:solidFill>
                  </a:tcPr>
                </a:tc>
                <a:tc>
                  <a:txBody>
                    <a:bodyPr/>
                    <a:lstStyle/>
                    <a:p>
                      <a:pPr algn="l" fontAlgn="ctr"/>
                      <a:endParaRPr lang="zh-CN" altLang="en-US" sz="1800" b="0" i="0" u="none" strike="noStrike">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tc>
                  <a:txBody>
                    <a:bodyPr/>
                    <a:lstStyle/>
                    <a:p>
                      <a:pPr algn="l" fontAlgn="ctr"/>
                      <a:r>
                        <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rPr>
                        <a:t>反馈</a:t>
                      </a:r>
                      <a:r>
                        <a:rPr lang="en-US" altLang="zh-CN" sz="1800" b="0" i="0" u="none" strike="noStrike" dirty="0">
                          <a:effectLst/>
                          <a:latin typeface="Arial" panose="020B0604020202020204" pitchFamily="34" charset="0"/>
                          <a:ea typeface="SimHei" panose="02010609060101010101" pitchFamily="49" charset="-122"/>
                          <a:cs typeface="Arial" panose="020B0604020202020204" pitchFamily="34" charset="0"/>
                        </a:rPr>
                        <a:t>client</a:t>
                      </a:r>
                      <a:r>
                        <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rPr>
                        <a:t>是否成功</a:t>
                      </a:r>
                    </a:p>
                  </a:txBody>
                  <a:tcPr marL="9525" marR="9525" marT="9525" marB="0" anchor="ctr">
                    <a:solidFill>
                      <a:schemeClr val="accent6">
                        <a:lumMod val="60000"/>
                        <a:lumOff val="40000"/>
                      </a:schemeClr>
                    </a:solidFill>
                  </a:tcPr>
                </a:tc>
                <a:tc>
                  <a:txBody>
                    <a:bodyPr/>
                    <a:lstStyle/>
                    <a:p>
                      <a:pPr algn="l" fontAlgn="ctr"/>
                      <a:endParaRPr lang="zh-CN" altLang="en-US" sz="1800" b="0" i="0" u="none" strike="noStrike" dirty="0">
                        <a:effectLst/>
                        <a:latin typeface="Arial" panose="020B0604020202020204" pitchFamily="34" charset="0"/>
                        <a:ea typeface="SimHei" panose="02010609060101010101" pitchFamily="49" charset="-122"/>
                        <a:cs typeface="Arial" panose="020B0604020202020204" pitchFamily="34" charset="0"/>
                      </a:endParaRPr>
                    </a:p>
                  </a:txBody>
                  <a:tcPr marL="9525" marR="9525" marT="9525" marB="0" anchor="ctr"/>
                </a:tc>
                <a:extLst>
                  <a:ext uri="{0D108BD9-81ED-4DB2-BD59-A6C34878D82A}">
                    <a16:rowId xmlns:a16="http://schemas.microsoft.com/office/drawing/2014/main" val="10012"/>
                  </a:ext>
                </a:extLst>
              </a:tr>
            </a:tbl>
          </a:graphicData>
        </a:graphic>
      </p:graphicFrame>
      <p:cxnSp>
        <p:nvCxnSpPr>
          <p:cNvPr id="7" name="直接箭头连接符 6"/>
          <p:cNvCxnSpPr>
            <a:cxnSpLocks/>
          </p:cNvCxnSpPr>
          <p:nvPr/>
        </p:nvCxnSpPr>
        <p:spPr>
          <a:xfrm>
            <a:off x="6876256" y="2492896"/>
            <a:ext cx="100811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cxnSpLocks/>
          </p:cNvCxnSpPr>
          <p:nvPr/>
        </p:nvCxnSpPr>
        <p:spPr>
          <a:xfrm flipH="1">
            <a:off x="6444208" y="2807803"/>
            <a:ext cx="109524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164288" y="3573016"/>
            <a:ext cx="72008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555776" y="2204864"/>
            <a:ext cx="79208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6732240" y="4149080"/>
            <a:ext cx="86409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6710358" y="5013176"/>
            <a:ext cx="86409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835696" y="5805264"/>
            <a:ext cx="79208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7164288" y="4437112"/>
            <a:ext cx="66583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latin typeface="SimHei" panose="02010609060101010101" pitchFamily="49" charset="-122"/>
                <a:ea typeface="SimHei" panose="02010609060101010101" pitchFamily="49" charset="-122"/>
              </a:rPr>
              <a:t>4</a:t>
            </a:r>
            <a:r>
              <a:rPr lang="zh-CN" altLang="en-US" sz="4800" dirty="0">
                <a:solidFill>
                  <a:srgbClr val="2826F5"/>
                </a:solidFill>
                <a:latin typeface="SimHei" panose="02010609060101010101" pitchFamily="49" charset="-122"/>
                <a:ea typeface="SimHei" panose="02010609060101010101" pitchFamily="49" charset="-122"/>
              </a:rPr>
              <a:t>、故障恢复</a:t>
            </a:r>
          </a:p>
        </p:txBody>
      </p:sp>
      <p:sp>
        <p:nvSpPr>
          <p:cNvPr id="9" name="内容占位符 8">
            <a:extLst>
              <a:ext uri="{FF2B5EF4-FFF2-40B4-BE49-F238E27FC236}">
                <a16:creationId xmlns:a16="http://schemas.microsoft.com/office/drawing/2014/main" id="{EB9027D3-ACE0-4848-BA72-8EB71FB2C17F}"/>
              </a:ext>
            </a:extLst>
          </p:cNvPr>
          <p:cNvSpPr>
            <a:spLocks noGrp="1"/>
          </p:cNvSpPr>
          <p:nvPr>
            <p:ph idx="1"/>
          </p:nvPr>
        </p:nvSpPr>
        <p:spPr>
          <a:xfrm>
            <a:off x="179512" y="1115616"/>
            <a:ext cx="8856984" cy="5337720"/>
          </a:xfrm>
        </p:spPr>
        <p:txBody>
          <a:bodyPr/>
          <a:lstStyle/>
          <a:p>
            <a:r>
              <a:rPr lang="zh-CN" altLang="en-US" dirty="0">
                <a:latin typeface="Arial" panose="020B0604020202020204" pitchFamily="34" charset="0"/>
                <a:ea typeface="SimHei" panose="02010609060101010101" pitchFamily="49" charset="-122"/>
                <a:cs typeface="Arial" panose="020B0604020202020204" pitchFamily="34" charset="0"/>
              </a:rPr>
              <a:t>容错的基本要求就是系统能够在故障中恢复</a:t>
            </a:r>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目前来看比较有效的就是回退方式</a:t>
            </a:r>
          </a:p>
          <a:p>
            <a:r>
              <a:rPr lang="en-US" altLang="zh-CN" dirty="0">
                <a:latin typeface="Arial" panose="020B0604020202020204" pitchFamily="34" charset="0"/>
                <a:ea typeface="SimHei" panose="02010609060101010101" pitchFamily="49" charset="-122"/>
                <a:cs typeface="Arial" panose="020B0604020202020204" pitchFamily="34" charset="0"/>
              </a:rPr>
              <a:t>checkpoint</a:t>
            </a:r>
            <a:endParaRPr lang="zh-CN" altLang="en-US" dirty="0">
              <a:latin typeface="Arial" panose="020B0604020202020204" pitchFamily="34" charset="0"/>
              <a:ea typeface="SimHei" panose="02010609060101010101" pitchFamily="49" charset="-122"/>
              <a:cs typeface="Arial" panose="020B0604020202020204" pitchFamily="34" charset="0"/>
            </a:endParaRPr>
          </a:p>
          <a:p>
            <a:pPr lvl="1"/>
            <a:r>
              <a:rPr lang="zh-CN" altLang="en-US" dirty="0">
                <a:latin typeface="Arial" panose="020B0604020202020204" pitchFamily="34" charset="0"/>
                <a:ea typeface="SimHei" panose="02010609060101010101" pitchFamily="49" charset="-122"/>
                <a:cs typeface="Arial" panose="020B0604020202020204" pitchFamily="34" charset="0"/>
              </a:rPr>
              <a:t>系统需要定时找到一个全局的一致性切面，形成一个快照保存下来，这个快照也称为恢复线路</a:t>
            </a:r>
            <a:endParaRPr lang="en-US" altLang="zh-CN" dirty="0">
              <a:latin typeface="Arial" panose="020B0604020202020204" pitchFamily="34" charset="0"/>
              <a:ea typeface="SimHei" panose="02010609060101010101" pitchFamily="49" charset="-122"/>
              <a:cs typeface="Arial" panose="020B0604020202020204" pitchFamily="34" charset="0"/>
            </a:endParaRPr>
          </a:p>
          <a:p>
            <a:pPr lvl="1"/>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仅仅基于</a:t>
            </a:r>
            <a:r>
              <a:rPr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checkpoint</a:t>
            </a:r>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的回退是有损的恢复方式</a:t>
            </a:r>
            <a:endParaRPr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endParaRPr>
          </a:p>
          <a:p>
            <a:r>
              <a:rPr lang="zh-CN" altLang="en-US" dirty="0">
                <a:latin typeface="Arial" panose="020B0604020202020204" pitchFamily="34" charset="0"/>
                <a:ea typeface="SimHei" panose="02010609060101010101" pitchFamily="49" charset="-122"/>
                <a:cs typeface="Arial" panose="020B0604020202020204" pitchFamily="34" charset="0"/>
              </a:rPr>
              <a:t>基于消息日志</a:t>
            </a:r>
            <a:endParaRPr lang="en-US" altLang="zh-CN" dirty="0">
              <a:latin typeface="Arial" panose="020B0604020202020204" pitchFamily="34" charset="0"/>
              <a:ea typeface="SimHei" panose="02010609060101010101" pitchFamily="49" charset="-122"/>
              <a:cs typeface="Arial" panose="020B0604020202020204" pitchFamily="34" charset="0"/>
            </a:endParaRPr>
          </a:p>
          <a:p>
            <a:pPr lvl="1"/>
            <a:r>
              <a:rPr lang="zh-CN" altLang="en-US" dirty="0">
                <a:latin typeface="Arial" panose="020B0604020202020204" pitchFamily="34" charset="0"/>
                <a:ea typeface="SimHei" panose="02010609060101010101" pitchFamily="49" charset="-122"/>
                <a:cs typeface="Arial" panose="020B0604020202020204" pitchFamily="34" charset="0"/>
              </a:rPr>
              <a:t>如果消息的传输可以重放，那么就可以在某个</a:t>
            </a:r>
            <a:r>
              <a:rPr lang="en-US" altLang="zh-CN" dirty="0">
                <a:latin typeface="Arial" panose="020B0604020202020204" pitchFamily="34" charset="0"/>
                <a:ea typeface="SimHei" panose="02010609060101010101" pitchFamily="49" charset="-122"/>
                <a:cs typeface="Arial" panose="020B0604020202020204" pitchFamily="34" charset="0"/>
              </a:rPr>
              <a:t>checkpoint</a:t>
            </a:r>
            <a:r>
              <a:rPr lang="zh-CN" altLang="en-US" dirty="0">
                <a:latin typeface="Arial" panose="020B0604020202020204" pitchFamily="34" charset="0"/>
                <a:ea typeface="SimHei" panose="02010609060101010101" pitchFamily="49" charset="-122"/>
                <a:cs typeface="Arial" panose="020B0604020202020204" pitchFamily="34" charset="0"/>
              </a:rPr>
              <a:t>的基础上，重放之后的消息，达到一个全局一致性</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9DCA1-3953-1346-A0D9-A3755335AB05}"/>
              </a:ext>
            </a:extLst>
          </p:cNvPr>
          <p:cNvSpPr>
            <a:spLocks noGrp="1"/>
          </p:cNvSpPr>
          <p:nvPr>
            <p:ph type="title"/>
          </p:nvPr>
        </p:nvSpPr>
        <p:spPr>
          <a:xfrm>
            <a:off x="0" y="-27384"/>
            <a:ext cx="9144000" cy="1143000"/>
          </a:xfrm>
        </p:spPr>
        <p:txBody>
          <a:bodyPr/>
          <a:lstStyle/>
          <a:p>
            <a:r>
              <a:rPr lang="zh-CN" altLang="en-US" sz="4800" dirty="0">
                <a:solidFill>
                  <a:srgbClr val="2826F5"/>
                </a:solidFill>
              </a:rPr>
              <a:t>脑裂</a:t>
            </a:r>
            <a:endParaRPr kumimoji="1" lang="zh-CN" altLang="en-US" sz="4800" dirty="0">
              <a:solidFill>
                <a:srgbClr val="2826F5"/>
              </a:solidFill>
            </a:endParaRPr>
          </a:p>
        </p:txBody>
      </p:sp>
      <p:sp>
        <p:nvSpPr>
          <p:cNvPr id="3" name="内容占位符 2">
            <a:extLst>
              <a:ext uri="{FF2B5EF4-FFF2-40B4-BE49-F238E27FC236}">
                <a16:creationId xmlns:a16="http://schemas.microsoft.com/office/drawing/2014/main" id="{FA8B71FC-F200-9744-A375-170376187825}"/>
              </a:ext>
            </a:extLst>
          </p:cNvPr>
          <p:cNvSpPr>
            <a:spLocks noGrp="1"/>
          </p:cNvSpPr>
          <p:nvPr>
            <p:ph idx="1"/>
          </p:nvPr>
        </p:nvSpPr>
        <p:spPr>
          <a:xfrm>
            <a:off x="32998" y="1166018"/>
            <a:ext cx="8856984" cy="5287318"/>
          </a:xfrm>
        </p:spPr>
        <p:txBody>
          <a:bodyPr/>
          <a:lstStyle/>
          <a:p>
            <a:r>
              <a:rPr lang="zh-CN" altLang="en-US" sz="2800" dirty="0">
                <a:latin typeface="Arial" panose="020B0604020202020204" pitchFamily="34" charset="0"/>
                <a:ea typeface="SimHei" panose="02010609060101010101" pitchFamily="49" charset="-122"/>
                <a:cs typeface="Arial" panose="020B0604020202020204" pitchFamily="34" charset="0"/>
              </a:rPr>
              <a:t>脑裂（</a:t>
            </a:r>
            <a:r>
              <a:rPr lang="en-US" altLang="zh-CN" sz="2800" dirty="0">
                <a:latin typeface="Arial" panose="020B0604020202020204" pitchFamily="34" charset="0"/>
                <a:ea typeface="SimHei" panose="02010609060101010101" pitchFamily="49" charset="-122"/>
                <a:cs typeface="Arial" panose="020B0604020202020204" pitchFamily="34" charset="0"/>
              </a:rPr>
              <a:t>split-brain</a:t>
            </a:r>
            <a:r>
              <a:rPr lang="zh-CN" altLang="en-US" sz="2800" dirty="0">
                <a:latin typeface="Arial" panose="020B0604020202020204" pitchFamily="34" charset="0"/>
                <a:ea typeface="SimHei" panose="02010609060101010101" pitchFamily="49" charset="-122"/>
                <a:cs typeface="Arial" panose="020B0604020202020204" pitchFamily="34" charset="0"/>
              </a:rPr>
              <a:t>），指在一个高可用（</a:t>
            </a:r>
            <a:r>
              <a:rPr lang="en-US" altLang="zh-CN" sz="2800" dirty="0">
                <a:latin typeface="Arial" panose="020B0604020202020204" pitchFamily="34" charset="0"/>
                <a:ea typeface="SimHei" panose="02010609060101010101" pitchFamily="49" charset="-122"/>
                <a:cs typeface="Arial" panose="020B0604020202020204" pitchFamily="34" charset="0"/>
              </a:rPr>
              <a:t>HA</a:t>
            </a:r>
            <a:r>
              <a:rPr lang="zh-CN" altLang="en-US" sz="2800" dirty="0">
                <a:latin typeface="Arial" panose="020B0604020202020204" pitchFamily="34" charset="0"/>
                <a:ea typeface="SimHei" panose="02010609060101010101" pitchFamily="49" charset="-122"/>
                <a:cs typeface="Arial" panose="020B0604020202020204" pitchFamily="34" charset="0"/>
              </a:rPr>
              <a:t>）系统中，本来为一个整体的系统，分裂为两个独立系统，结果会导致系统混乱，数据损坏等</a:t>
            </a:r>
          </a:p>
          <a:p>
            <a:r>
              <a:rPr lang="zh-CN" altLang="en-US" sz="2800" dirty="0">
                <a:latin typeface="Arial" panose="020B0604020202020204" pitchFamily="34" charset="0"/>
                <a:ea typeface="SimHei" panose="02010609060101010101" pitchFamily="49" charset="-122"/>
                <a:cs typeface="Arial" panose="020B0604020202020204" pitchFamily="34" charset="0"/>
              </a:rPr>
              <a:t>如何防止</a:t>
            </a:r>
            <a:r>
              <a:rPr lang="en-US" altLang="zh-CN" sz="2800" dirty="0">
                <a:latin typeface="Arial" panose="020B0604020202020204" pitchFamily="34" charset="0"/>
                <a:ea typeface="SimHei" panose="02010609060101010101" pitchFamily="49" charset="-122"/>
                <a:cs typeface="Arial" panose="020B0604020202020204" pitchFamily="34" charset="0"/>
              </a:rPr>
              <a:t>HA</a:t>
            </a:r>
            <a:r>
              <a:rPr lang="zh-CN" altLang="en-US" sz="2800" dirty="0">
                <a:latin typeface="Arial" panose="020B0604020202020204" pitchFamily="34" charset="0"/>
                <a:ea typeface="SimHei" panose="02010609060101010101" pitchFamily="49" charset="-122"/>
                <a:cs typeface="Arial" panose="020B0604020202020204" pitchFamily="34" charset="0"/>
              </a:rPr>
              <a:t>集群脑裂</a:t>
            </a:r>
          </a:p>
          <a:p>
            <a:pPr lvl="1"/>
            <a:r>
              <a:rPr lang="zh-CN" altLang="en-US" sz="2400" dirty="0">
                <a:latin typeface="Arial" panose="020B0604020202020204" pitchFamily="34" charset="0"/>
                <a:ea typeface="SimHei" panose="02010609060101010101" pitchFamily="49" charset="-122"/>
                <a:cs typeface="Arial" panose="020B0604020202020204" pitchFamily="34" charset="0"/>
              </a:rPr>
              <a:t>仲裁</a:t>
            </a:r>
            <a:r>
              <a:rPr lang="en-US" altLang="zh-CN" sz="2400" dirty="0">
                <a:latin typeface="Arial" panose="020B0604020202020204" pitchFamily="34" charset="0"/>
                <a:ea typeface="SimHei" panose="02010609060101010101" pitchFamily="49" charset="-122"/>
                <a:cs typeface="Arial" panose="020B0604020202020204" pitchFamily="34" charset="0"/>
              </a:rPr>
              <a:t>(</a:t>
            </a:r>
            <a:r>
              <a:rPr lang="zh-CN" altLang="en-US" sz="2400" dirty="0">
                <a:latin typeface="Arial" panose="020B0604020202020204" pitchFamily="34" charset="0"/>
                <a:ea typeface="SimHei" panose="02010609060101010101" pitchFamily="49" charset="-122"/>
                <a:cs typeface="Arial" panose="020B0604020202020204" pitchFamily="34" charset="0"/>
              </a:rPr>
              <a:t>必不可少</a:t>
            </a:r>
            <a:r>
              <a:rPr lang="en-US" altLang="zh-CN" sz="2400" dirty="0">
                <a:latin typeface="Arial" panose="020B0604020202020204" pitchFamily="34" charset="0"/>
                <a:ea typeface="SimHei" panose="02010609060101010101" pitchFamily="49" charset="-122"/>
                <a:cs typeface="Arial" panose="020B0604020202020204" pitchFamily="34" charset="0"/>
              </a:rPr>
              <a:t>)</a:t>
            </a:r>
            <a:endParaRPr lang="zh-CN" altLang="en-US" sz="2400" dirty="0">
              <a:latin typeface="Arial" panose="020B0604020202020204" pitchFamily="34" charset="0"/>
              <a:ea typeface="SimHei" panose="02010609060101010101" pitchFamily="49" charset="-122"/>
              <a:cs typeface="Arial" panose="020B0604020202020204" pitchFamily="34" charset="0"/>
            </a:endParaRPr>
          </a:p>
          <a:p>
            <a:pPr marL="1014413" lvl="2" indent="-214313">
              <a:buFont typeface="Arial" panose="020B0604020202020204" pitchFamily="34" charset="0"/>
              <a:buChar char="•"/>
            </a:pPr>
            <a:r>
              <a:rPr lang="zh-CN" altLang="en-US" sz="1800" dirty="0">
                <a:latin typeface="Arial" panose="020B0604020202020204" pitchFamily="34" charset="0"/>
                <a:ea typeface="SimHei" panose="02010609060101010101" pitchFamily="49" charset="-122"/>
                <a:cs typeface="Arial" panose="020B0604020202020204" pitchFamily="34" charset="0"/>
              </a:rPr>
              <a:t>当两个节点出现分歧时，由第</a:t>
            </a:r>
            <a:r>
              <a:rPr lang="en-US" altLang="zh-CN" sz="1800" dirty="0">
                <a:latin typeface="Arial" panose="020B0604020202020204" pitchFamily="34" charset="0"/>
                <a:ea typeface="SimHei" panose="02010609060101010101" pitchFamily="49" charset="-122"/>
                <a:cs typeface="Arial" panose="020B0604020202020204" pitchFamily="34" charset="0"/>
              </a:rPr>
              <a:t>3</a:t>
            </a:r>
            <a:r>
              <a:rPr lang="zh-CN" altLang="en-US" sz="1800" dirty="0">
                <a:latin typeface="Arial" panose="020B0604020202020204" pitchFamily="34" charset="0"/>
                <a:ea typeface="SimHei" panose="02010609060101010101" pitchFamily="49" charset="-122"/>
                <a:cs typeface="Arial" panose="020B0604020202020204" pitchFamily="34" charset="0"/>
              </a:rPr>
              <a:t>方的仲裁者决定听谁的。这个仲裁者，可能是一个锁服务，一个共享盘或者其它什么东西</a:t>
            </a:r>
            <a:endParaRPr lang="en-US" altLang="zh-CN" sz="1800" dirty="0">
              <a:latin typeface="Arial" panose="020B0604020202020204" pitchFamily="34" charset="0"/>
              <a:ea typeface="SimHei" panose="02010609060101010101" pitchFamily="49" charset="-122"/>
              <a:cs typeface="Arial" panose="020B0604020202020204" pitchFamily="34" charset="0"/>
            </a:endParaRPr>
          </a:p>
          <a:p>
            <a:pPr marL="1014413" lvl="2" indent="-214313">
              <a:buFont typeface="Arial" panose="020B0604020202020204" pitchFamily="34" charset="0"/>
              <a:buChar char="•"/>
            </a:pPr>
            <a:r>
              <a:rPr lang="zh-CN" altLang="en-US" sz="1800" dirty="0">
                <a:solidFill>
                  <a:srgbClr val="FF0000"/>
                </a:solidFill>
                <a:latin typeface="Arial" panose="020B0604020202020204" pitchFamily="34" charset="0"/>
                <a:ea typeface="SimHei" panose="02010609060101010101" pitchFamily="49" charset="-122"/>
                <a:cs typeface="Arial" panose="020B0604020202020204" pitchFamily="34" charset="0"/>
              </a:rPr>
              <a:t>第三方本身也需要高可用，</a:t>
            </a:r>
            <a:r>
              <a:rPr lang="en-US" altLang="zh-CN" sz="1800" dirty="0">
                <a:solidFill>
                  <a:srgbClr val="FF0000"/>
                </a:solidFill>
                <a:latin typeface="Arial" panose="020B0604020202020204" pitchFamily="34" charset="0"/>
                <a:ea typeface="SimHei" panose="02010609060101010101" pitchFamily="49" charset="-122"/>
                <a:cs typeface="Arial" panose="020B0604020202020204" pitchFamily="34" charset="0"/>
              </a:rPr>
              <a:t>HDFS</a:t>
            </a:r>
            <a:r>
              <a:rPr lang="zh-CN" altLang="en-US" sz="1800" dirty="0">
                <a:solidFill>
                  <a:srgbClr val="FF0000"/>
                </a:solidFill>
                <a:latin typeface="Arial" panose="020B0604020202020204" pitchFamily="34" charset="0"/>
                <a:ea typeface="SimHei" panose="02010609060101010101" pitchFamily="49" charset="-122"/>
                <a:cs typeface="Arial" panose="020B0604020202020204" pitchFamily="34" charset="0"/>
              </a:rPr>
              <a:t>的</a:t>
            </a:r>
            <a:r>
              <a:rPr lang="en-US" altLang="zh-CN" sz="1800" dirty="0">
                <a:solidFill>
                  <a:srgbClr val="FF0000"/>
                </a:solidFill>
                <a:latin typeface="Arial" panose="020B0604020202020204" pitchFamily="34" charset="0"/>
                <a:ea typeface="SimHei" panose="02010609060101010101" pitchFamily="49" charset="-122"/>
                <a:cs typeface="Arial" panose="020B0604020202020204" pitchFamily="34" charset="0"/>
              </a:rPr>
              <a:t>HA</a:t>
            </a:r>
            <a:r>
              <a:rPr lang="zh-CN" altLang="en-US" sz="1800" dirty="0">
                <a:solidFill>
                  <a:srgbClr val="FF0000"/>
                </a:solidFill>
                <a:latin typeface="Arial" panose="020B0604020202020204" pitchFamily="34" charset="0"/>
                <a:ea typeface="SimHei" panose="02010609060101010101" pitchFamily="49" charset="-122"/>
                <a:cs typeface="Arial" panose="020B0604020202020204" pitchFamily="34" charset="0"/>
              </a:rPr>
              <a:t>使用的是</a:t>
            </a:r>
            <a:r>
              <a:rPr lang="en-US" altLang="zh-CN" sz="1800" dirty="0">
                <a:solidFill>
                  <a:srgbClr val="FF0000"/>
                </a:solidFill>
                <a:latin typeface="Arial" panose="020B0604020202020204" pitchFamily="34" charset="0"/>
                <a:ea typeface="SimHei" panose="02010609060101010101" pitchFamily="49" charset="-122"/>
                <a:cs typeface="Arial" panose="020B0604020202020204" pitchFamily="34" charset="0"/>
              </a:rPr>
              <a:t>Zookeeper</a:t>
            </a:r>
          </a:p>
          <a:p>
            <a:pPr marL="614363" lvl="1" indent="-214313">
              <a:buFont typeface="Arial" panose="020B0604020202020204" pitchFamily="34" charset="0"/>
              <a:buChar char="•"/>
            </a:pPr>
            <a:r>
              <a:rPr lang="en-US" altLang="zh-CN" sz="2400" dirty="0">
                <a:latin typeface="Arial" panose="020B0604020202020204" pitchFamily="34" charset="0"/>
                <a:ea typeface="SimHei" panose="02010609060101010101" pitchFamily="49" charset="-122"/>
                <a:cs typeface="Arial" panose="020B0604020202020204" pitchFamily="34" charset="0"/>
              </a:rPr>
              <a:t>Fencing</a:t>
            </a:r>
          </a:p>
          <a:p>
            <a:pPr marL="1014413" lvl="2" indent="-214313">
              <a:buFont typeface="Arial" panose="020B0604020202020204" pitchFamily="34" charset="0"/>
              <a:buChar char="•"/>
            </a:pPr>
            <a:r>
              <a:rPr lang="zh-CN" altLang="en-US" sz="1800" dirty="0">
                <a:latin typeface="Arial" panose="020B0604020202020204" pitchFamily="34" charset="0"/>
                <a:ea typeface="SimHei" panose="02010609060101010101" pitchFamily="49" charset="-122"/>
                <a:cs typeface="Arial" panose="020B0604020202020204" pitchFamily="34" charset="0"/>
              </a:rPr>
              <a:t>当不能确定某个节点的状态时，通过</a:t>
            </a:r>
            <a:r>
              <a:rPr lang="en-US" altLang="zh-CN" sz="1800" dirty="0">
                <a:latin typeface="Arial" panose="020B0604020202020204" pitchFamily="34" charset="0"/>
                <a:ea typeface="SimHei" panose="02010609060101010101" pitchFamily="49" charset="-122"/>
                <a:cs typeface="Arial" panose="020B0604020202020204" pitchFamily="34" charset="0"/>
              </a:rPr>
              <a:t>fencing</a:t>
            </a:r>
            <a:r>
              <a:rPr lang="zh-CN" altLang="en-US" sz="1800" dirty="0">
                <a:latin typeface="Arial" panose="020B0604020202020204" pitchFamily="34" charset="0"/>
                <a:ea typeface="SimHei" panose="02010609060101010101" pitchFamily="49" charset="-122"/>
                <a:cs typeface="Arial" panose="020B0604020202020204" pitchFamily="34" charset="0"/>
              </a:rPr>
              <a:t>（隔离）把对方干掉，确保共享资源被完全释放，前提是必须要有可靠的</a:t>
            </a:r>
            <a:r>
              <a:rPr lang="en-US" altLang="zh-CN" sz="1800" dirty="0">
                <a:latin typeface="Arial" panose="020B0604020202020204" pitchFamily="34" charset="0"/>
                <a:ea typeface="SimHei" panose="02010609060101010101" pitchFamily="49" charset="-122"/>
                <a:cs typeface="Arial" panose="020B0604020202020204" pitchFamily="34" charset="0"/>
              </a:rPr>
              <a:t>fence</a:t>
            </a:r>
            <a:r>
              <a:rPr lang="zh-CN" altLang="en-US" sz="1800" dirty="0">
                <a:latin typeface="Arial" panose="020B0604020202020204" pitchFamily="34" charset="0"/>
                <a:ea typeface="SimHei" panose="02010609060101010101" pitchFamily="49" charset="-122"/>
                <a:cs typeface="Arial" panose="020B0604020202020204" pitchFamily="34" charset="0"/>
              </a:rPr>
              <a:t>设备</a:t>
            </a:r>
            <a:endParaRPr lang="en-US" altLang="zh-CN" sz="1800" dirty="0">
              <a:latin typeface="Arial" panose="020B0604020202020204" pitchFamily="34" charset="0"/>
              <a:ea typeface="SimHei" panose="02010609060101010101" pitchFamily="49" charset="-122"/>
              <a:cs typeface="Arial" panose="020B0604020202020204" pitchFamily="34" charset="0"/>
            </a:endParaRPr>
          </a:p>
          <a:p>
            <a:pPr marL="614363" lvl="1" indent="-214313">
              <a:buFont typeface="Arial" panose="020B0604020202020204" pitchFamily="34" charset="0"/>
              <a:buChar char="•"/>
            </a:pPr>
            <a:r>
              <a:rPr lang="zh-CN" altLang="en-US" sz="2400" dirty="0">
                <a:solidFill>
                  <a:srgbClr val="FF0000"/>
                </a:solidFill>
                <a:latin typeface="Arial" panose="020B0604020202020204" pitchFamily="34" charset="0"/>
                <a:ea typeface="SimHei" panose="02010609060101010101" pitchFamily="49" charset="-122"/>
                <a:cs typeface="Arial" panose="020B0604020202020204" pitchFamily="34" charset="0"/>
              </a:rPr>
              <a:t>如果只有</a:t>
            </a:r>
            <a:r>
              <a:rPr lang="en-US" altLang="zh-CN" sz="2400" dirty="0">
                <a:solidFill>
                  <a:srgbClr val="FF0000"/>
                </a:solidFill>
                <a:latin typeface="Arial" panose="020B0604020202020204" pitchFamily="34" charset="0"/>
                <a:ea typeface="SimHei" panose="02010609060101010101" pitchFamily="49" charset="-122"/>
                <a:cs typeface="Arial" panose="020B0604020202020204" pitchFamily="34" charset="0"/>
              </a:rPr>
              <a:t>fencing</a:t>
            </a:r>
            <a:r>
              <a:rPr lang="zh-CN" altLang="en-US" sz="2400" dirty="0">
                <a:solidFill>
                  <a:srgbClr val="FF0000"/>
                </a:solidFill>
                <a:latin typeface="Arial" panose="020B0604020202020204" pitchFamily="34" charset="0"/>
                <a:ea typeface="SimHei" panose="02010609060101010101" pitchFamily="49" charset="-122"/>
                <a:cs typeface="Arial" panose="020B0604020202020204" pitchFamily="34" charset="0"/>
              </a:rPr>
              <a:t>，可能出现同归于尽的情况</a:t>
            </a:r>
            <a:endParaRPr lang="en-US" altLang="zh-CN" sz="2400" dirty="0">
              <a:solidFill>
                <a:srgbClr val="FF0000"/>
              </a:solidFill>
              <a:latin typeface="Arial" panose="020B0604020202020204" pitchFamily="34" charset="0"/>
              <a:ea typeface="SimHei" panose="02010609060101010101" pitchFamily="49" charset="-122"/>
              <a:cs typeface="Arial" panose="020B0604020202020204" pitchFamily="34" charset="0"/>
            </a:endParaRPr>
          </a:p>
          <a:p>
            <a:pPr marL="614363" lvl="1" indent="-214313">
              <a:buFont typeface="Arial" panose="020B0604020202020204" pitchFamily="34" charset="0"/>
              <a:buChar char="•"/>
            </a:pPr>
            <a:r>
              <a:rPr lang="zh-CN" altLang="en-US" sz="2400" dirty="0">
                <a:solidFill>
                  <a:srgbClr val="FF0000"/>
                </a:solidFill>
                <a:latin typeface="Arial" panose="020B0604020202020204" pitchFamily="34" charset="0"/>
                <a:ea typeface="SimHei" panose="02010609060101010101" pitchFamily="49" charset="-122"/>
                <a:cs typeface="Arial" panose="020B0604020202020204" pitchFamily="34" charset="0"/>
              </a:rPr>
              <a:t>如果只有仲裁，有问题的节点就无法退出</a:t>
            </a:r>
          </a:p>
        </p:txBody>
      </p:sp>
    </p:spTree>
    <p:extLst>
      <p:ext uri="{BB962C8B-B14F-4D97-AF65-F5344CB8AC3E}">
        <p14:creationId xmlns:p14="http://schemas.microsoft.com/office/powerpoint/2010/main" val="1527158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五、安全性</a:t>
            </a:r>
          </a:p>
        </p:txBody>
      </p:sp>
      <p:sp>
        <p:nvSpPr>
          <p:cNvPr id="6" name="内容占位符 5">
            <a:extLst>
              <a:ext uri="{FF2B5EF4-FFF2-40B4-BE49-F238E27FC236}">
                <a16:creationId xmlns:a16="http://schemas.microsoft.com/office/drawing/2014/main" id="{2CC2775C-3B1A-D34D-94AD-9E1B9C4A1C8E}"/>
              </a:ext>
            </a:extLst>
          </p:cNvPr>
          <p:cNvSpPr>
            <a:spLocks noGrp="1"/>
          </p:cNvSpPr>
          <p:nvPr>
            <p:ph idx="1"/>
          </p:nvPr>
        </p:nvSpPr>
        <p:spPr>
          <a:xfrm>
            <a:off x="179512" y="1166018"/>
            <a:ext cx="8784976" cy="4525963"/>
          </a:xfrm>
        </p:spPr>
        <p:txBody>
          <a:bodyPr/>
          <a:lstStyle/>
          <a:p>
            <a:pPr marL="0" indent="0">
              <a:buNone/>
            </a:pPr>
            <a:r>
              <a:rPr lang="zh-CN" altLang="en-US" dirty="0">
                <a:latin typeface="SimHei" panose="02010609060101010101" pitchFamily="49" charset="-122"/>
                <a:ea typeface="SimHei" panose="02010609060101010101" pitchFamily="49" charset="-122"/>
              </a:rPr>
              <a:t>为了兑现系统对外的承诺，需要保护系统和数据不受安全的威胁</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安全威胁</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系统设计</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访问控制</a:t>
            </a:r>
          </a:p>
          <a:p>
            <a:endParaRPr kumimoji="1" lang="zh-CN" altLang="en-US" dirty="0">
              <a:latin typeface="SimHei" panose="02010609060101010101" pitchFamily="49" charset="-122"/>
              <a:ea typeface="SimHei" panose="02010609060101010101"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1560" y="2666529"/>
            <a:ext cx="1296144" cy="2346647"/>
          </a:xfrm>
          <a:prstGeom prst="rect">
            <a:avLst/>
          </a:prstGeom>
          <a:ln>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sym typeface="+mn-ea"/>
              </a:rPr>
              <a:t>1</a:t>
            </a:r>
            <a:r>
              <a:rPr lang="zh-CN" altLang="en-US" sz="4800" dirty="0">
                <a:solidFill>
                  <a:srgbClr val="2826F5"/>
                </a:solidFill>
                <a:sym typeface="+mn-ea"/>
              </a:rPr>
              <a:t>、</a:t>
            </a:r>
            <a:r>
              <a:rPr lang="zh-CN" altLang="en-US" sz="4800" dirty="0">
                <a:solidFill>
                  <a:srgbClr val="2826F5"/>
                </a:solidFill>
              </a:rPr>
              <a:t>安全威胁</a:t>
            </a:r>
          </a:p>
        </p:txBody>
      </p:sp>
      <p:sp>
        <p:nvSpPr>
          <p:cNvPr id="5" name="TextBox 4"/>
          <p:cNvSpPr txBox="1"/>
          <p:nvPr/>
        </p:nvSpPr>
        <p:spPr>
          <a:xfrm>
            <a:off x="521550" y="1916832"/>
            <a:ext cx="1638182" cy="461665"/>
          </a:xfrm>
          <a:prstGeom prst="rect">
            <a:avLst/>
          </a:prstGeom>
          <a:noFill/>
        </p:spPr>
        <p:txBody>
          <a:bodyPr wrap="square" rtlCol="0">
            <a:spAutoFit/>
          </a:bodyPr>
          <a:lstStyle/>
          <a:p>
            <a:r>
              <a:rPr lang="zh-CN" altLang="en-US" sz="2400" b="1" dirty="0">
                <a:latin typeface="Arial" panose="020B0604020202020204" pitchFamily="34" charset="0"/>
                <a:ea typeface="SimHei" panose="02010609060101010101" pitchFamily="49" charset="-122"/>
                <a:cs typeface="Arial" panose="020B0604020202020204" pitchFamily="34" charset="0"/>
              </a:rPr>
              <a:t>安全威胁</a:t>
            </a:r>
          </a:p>
        </p:txBody>
      </p:sp>
      <p:sp>
        <p:nvSpPr>
          <p:cNvPr id="6" name="矩形 5"/>
          <p:cNvSpPr/>
          <p:nvPr/>
        </p:nvSpPr>
        <p:spPr>
          <a:xfrm>
            <a:off x="755576" y="2924944"/>
            <a:ext cx="97210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窃听</a:t>
            </a:r>
          </a:p>
        </p:txBody>
      </p:sp>
      <p:sp>
        <p:nvSpPr>
          <p:cNvPr id="7" name="矩形 6"/>
          <p:cNvSpPr/>
          <p:nvPr/>
        </p:nvSpPr>
        <p:spPr>
          <a:xfrm>
            <a:off x="755576" y="4365104"/>
            <a:ext cx="97210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伪造</a:t>
            </a:r>
          </a:p>
        </p:txBody>
      </p:sp>
      <p:sp>
        <p:nvSpPr>
          <p:cNvPr id="8" name="矩形 7"/>
          <p:cNvSpPr/>
          <p:nvPr/>
        </p:nvSpPr>
        <p:spPr>
          <a:xfrm>
            <a:off x="755576" y="3356992"/>
            <a:ext cx="97210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篡改</a:t>
            </a:r>
          </a:p>
        </p:txBody>
      </p:sp>
      <p:sp>
        <p:nvSpPr>
          <p:cNvPr id="9" name="矩形 8"/>
          <p:cNvSpPr/>
          <p:nvPr/>
        </p:nvSpPr>
        <p:spPr>
          <a:xfrm>
            <a:off x="755576" y="3861048"/>
            <a:ext cx="97210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中断</a:t>
            </a:r>
          </a:p>
        </p:txBody>
      </p:sp>
      <p:sp>
        <p:nvSpPr>
          <p:cNvPr id="11" name="矩形 10"/>
          <p:cNvSpPr/>
          <p:nvPr/>
        </p:nvSpPr>
        <p:spPr>
          <a:xfrm>
            <a:off x="2843808" y="2708920"/>
            <a:ext cx="1296144" cy="2346647"/>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2" name="矩形 11"/>
          <p:cNvSpPr/>
          <p:nvPr/>
        </p:nvSpPr>
        <p:spPr>
          <a:xfrm>
            <a:off x="2987824" y="2967335"/>
            <a:ext cx="972108" cy="3600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加密</a:t>
            </a:r>
          </a:p>
        </p:txBody>
      </p:sp>
      <p:sp>
        <p:nvSpPr>
          <p:cNvPr id="13" name="矩形 12"/>
          <p:cNvSpPr/>
          <p:nvPr/>
        </p:nvSpPr>
        <p:spPr>
          <a:xfrm>
            <a:off x="2987824" y="4407495"/>
            <a:ext cx="972108" cy="3600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审计</a:t>
            </a:r>
          </a:p>
        </p:txBody>
      </p:sp>
      <p:sp>
        <p:nvSpPr>
          <p:cNvPr id="14" name="矩形 13"/>
          <p:cNvSpPr/>
          <p:nvPr/>
        </p:nvSpPr>
        <p:spPr>
          <a:xfrm>
            <a:off x="2915816" y="3399383"/>
            <a:ext cx="1152128" cy="3600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身份认证</a:t>
            </a:r>
          </a:p>
        </p:txBody>
      </p:sp>
      <p:sp>
        <p:nvSpPr>
          <p:cNvPr id="15" name="矩形 14"/>
          <p:cNvSpPr/>
          <p:nvPr/>
        </p:nvSpPr>
        <p:spPr>
          <a:xfrm>
            <a:off x="2987824" y="3903439"/>
            <a:ext cx="972108" cy="3600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授权</a:t>
            </a:r>
          </a:p>
        </p:txBody>
      </p:sp>
      <p:sp>
        <p:nvSpPr>
          <p:cNvPr id="17" name="TextBox 16"/>
          <p:cNvSpPr txBox="1"/>
          <p:nvPr/>
        </p:nvSpPr>
        <p:spPr>
          <a:xfrm>
            <a:off x="2697614" y="1916832"/>
            <a:ext cx="1440160" cy="461665"/>
          </a:xfrm>
          <a:prstGeom prst="rect">
            <a:avLst/>
          </a:prstGeom>
          <a:noFill/>
        </p:spPr>
        <p:txBody>
          <a:bodyPr wrap="square" rtlCol="0">
            <a:spAutoFit/>
          </a:bodyPr>
          <a:lstStyle/>
          <a:p>
            <a:r>
              <a:rPr lang="zh-CN" altLang="en-US" sz="2400" b="1" dirty="0">
                <a:latin typeface="Arial" panose="020B0604020202020204" pitchFamily="34" charset="0"/>
                <a:ea typeface="SimHei" panose="02010609060101010101" pitchFamily="49" charset="-122"/>
                <a:cs typeface="Arial" panose="020B0604020202020204" pitchFamily="34" charset="0"/>
              </a:rPr>
              <a:t>应对手段</a:t>
            </a:r>
          </a:p>
        </p:txBody>
      </p:sp>
      <p:sp>
        <p:nvSpPr>
          <p:cNvPr id="18" name="TextBox 17"/>
          <p:cNvSpPr txBox="1"/>
          <p:nvPr/>
        </p:nvSpPr>
        <p:spPr>
          <a:xfrm>
            <a:off x="4355976" y="1120675"/>
            <a:ext cx="4680520" cy="526297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加密</a:t>
            </a:r>
            <a:r>
              <a:rPr lang="zh-CN" altLang="en-US" sz="2400" b="1" dirty="0">
                <a:latin typeface="Arial" panose="020B0604020202020204" pitchFamily="34" charset="0"/>
                <a:ea typeface="SimHei" panose="02010609060101010101" pitchFamily="49" charset="-122"/>
                <a:cs typeface="Arial" panose="020B0604020202020204" pitchFamily="34" charset="0"/>
              </a:rPr>
              <a:t>：</a:t>
            </a:r>
            <a:r>
              <a:rPr lang="zh-CN" altLang="en-US" sz="2400" dirty="0">
                <a:latin typeface="Arial" panose="020B0604020202020204" pitchFamily="34" charset="0"/>
                <a:ea typeface="SimHei" panose="02010609060101010101" pitchFamily="49" charset="-122"/>
                <a:cs typeface="Arial" panose="020B0604020202020204" pitchFamily="34" charset="0"/>
              </a:rPr>
              <a:t>数据结构转换为一些攻击者无法理解的形式</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342900" indent="-342900">
              <a:buFont typeface="Arial" panose="020B0604020202020204" pitchFamily="34" charset="0"/>
              <a:buChar char="•"/>
            </a:pPr>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身份认证和授权</a:t>
            </a:r>
            <a:r>
              <a:rPr lang="zh-CN" altLang="en-US" sz="2400" b="1" dirty="0">
                <a:latin typeface="Arial" panose="020B0604020202020204" pitchFamily="34" charset="0"/>
                <a:ea typeface="SimHei" panose="02010609060101010101" pitchFamily="49" charset="-122"/>
                <a:cs typeface="Arial" panose="020B0604020202020204" pitchFamily="34" charset="0"/>
              </a:rPr>
              <a:t>：</a:t>
            </a:r>
            <a:r>
              <a:rPr lang="zh-CN" altLang="en-US" sz="2400" dirty="0">
                <a:latin typeface="Arial" panose="020B0604020202020204" pitchFamily="34" charset="0"/>
                <a:ea typeface="SimHei" panose="02010609060101010101" pitchFamily="49" charset="-122"/>
                <a:cs typeface="Arial" panose="020B0604020202020204" pitchFamily="34" charset="0"/>
              </a:rPr>
              <a:t>一般是基于用户名密码的认证方式，会涉及</a:t>
            </a:r>
            <a:r>
              <a:rPr lang="en-US" altLang="zh-CN" sz="2400" dirty="0" err="1">
                <a:latin typeface="Arial" panose="020B0604020202020204" pitchFamily="34" charset="0"/>
                <a:ea typeface="SimHei" panose="02010609060101010101" pitchFamily="49" charset="-122"/>
                <a:cs typeface="Arial" panose="020B0604020202020204" pitchFamily="34" charset="0"/>
              </a:rPr>
              <a:t>ip</a:t>
            </a:r>
            <a:r>
              <a:rPr lang="zh-CN" altLang="en-US" sz="2400" dirty="0">
                <a:latin typeface="Arial" panose="020B0604020202020204" pitchFamily="34" charset="0"/>
                <a:ea typeface="SimHei" panose="02010609060101010101" pitchFamily="49" charset="-122"/>
                <a:cs typeface="Arial" panose="020B0604020202020204" pitchFamily="34" charset="0"/>
              </a:rPr>
              <a:t>白名单，数字签名、数字证书、秘钥、授权和确权等</a:t>
            </a:r>
            <a:endParaRPr lang="en-US" altLang="zh-CN" sz="2400" b="1" dirty="0">
              <a:latin typeface="Arial" panose="020B0604020202020204" pitchFamily="34" charset="0"/>
              <a:ea typeface="SimHei" panose="02010609060101010101" pitchFamily="49" charset="-122"/>
              <a:cs typeface="Arial" panose="020B0604020202020204" pitchFamily="34" charset="0"/>
            </a:endParaRPr>
          </a:p>
          <a:p>
            <a:pPr marL="342900" indent="-342900">
              <a:buFont typeface="Arial" panose="020B0604020202020204" pitchFamily="34" charset="0"/>
              <a:buChar char="•"/>
            </a:pPr>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审计</a:t>
            </a:r>
            <a:r>
              <a:rPr lang="zh-CN" altLang="en-US" sz="2400" b="1" dirty="0">
                <a:latin typeface="Arial" panose="020B0604020202020204" pitchFamily="34" charset="0"/>
                <a:ea typeface="SimHei" panose="02010609060101010101" pitchFamily="49" charset="-122"/>
                <a:cs typeface="Arial" panose="020B0604020202020204" pitchFamily="34" charset="0"/>
              </a:rPr>
              <a:t>：攻击者通常不希望留下痕迹，</a:t>
            </a:r>
            <a:r>
              <a:rPr lang="zh-CN" altLang="en-US" sz="2400" dirty="0">
                <a:latin typeface="Arial" panose="020B0604020202020204" pitchFamily="34" charset="0"/>
                <a:ea typeface="SimHei" panose="02010609060101010101" pitchFamily="49" charset="-122"/>
                <a:cs typeface="Arial" panose="020B0604020202020204" pitchFamily="34" charset="0"/>
              </a:rPr>
              <a:t>追踪各个客户的访问内容和访问方式，虽然不能提供任何具体的安全威胁有关的防护，但是在发生了安全破坏之后对分析入侵和破坏行为非常有意义</a:t>
            </a:r>
            <a:r>
              <a:rPr lang="zh-CN" altLang="en-US" sz="2400" b="1" dirty="0">
                <a:latin typeface="Arial" panose="020B0604020202020204" pitchFamily="34" charset="0"/>
                <a:ea typeface="SimHei" panose="02010609060101010101" pitchFamily="49" charset="-122"/>
                <a:cs typeface="Arial" panose="020B0604020202020204" pitchFamily="34" charset="0"/>
              </a:rPr>
              <a:t>。因此对攻击者有震慑作用</a:t>
            </a:r>
            <a:endParaRPr lang="en-US" altLang="zh-CN" sz="2400" dirty="0">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安全威胁</a:t>
            </a:r>
          </a:p>
        </p:txBody>
      </p:sp>
      <p:sp>
        <p:nvSpPr>
          <p:cNvPr id="5" name="圆角矩形 4"/>
          <p:cNvSpPr/>
          <p:nvPr/>
        </p:nvSpPr>
        <p:spPr>
          <a:xfrm>
            <a:off x="467543" y="1340768"/>
            <a:ext cx="2821791" cy="43204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2400" b="1" dirty="0">
                <a:latin typeface="Arial" panose="020B0604020202020204" pitchFamily="34" charset="0"/>
                <a:ea typeface="SimHei" panose="02010609060101010101" pitchFamily="49" charset="-122"/>
                <a:cs typeface="Arial" panose="020B0604020202020204" pitchFamily="34" charset="0"/>
              </a:rPr>
              <a:t>DES</a:t>
            </a:r>
            <a:r>
              <a:rPr lang="zh-CN" altLang="en-US" sz="2400" b="1" dirty="0">
                <a:latin typeface="Arial" panose="020B0604020202020204" pitchFamily="34" charset="0"/>
                <a:ea typeface="SimHei" panose="02010609060101010101" pitchFamily="49" charset="-122"/>
                <a:cs typeface="Arial" panose="020B0604020202020204" pitchFamily="34" charset="0"/>
              </a:rPr>
              <a:t>加密和签名</a:t>
            </a:r>
          </a:p>
        </p:txBody>
      </p:sp>
      <p:sp>
        <p:nvSpPr>
          <p:cNvPr id="6" name="矩形 5"/>
          <p:cNvSpPr/>
          <p:nvPr/>
        </p:nvSpPr>
        <p:spPr>
          <a:xfrm>
            <a:off x="179512" y="3068961"/>
            <a:ext cx="2880320" cy="14401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7" name="TextBox 6"/>
          <p:cNvSpPr txBox="1"/>
          <p:nvPr/>
        </p:nvSpPr>
        <p:spPr>
          <a:xfrm>
            <a:off x="251520" y="3388351"/>
            <a:ext cx="7200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明文</a:t>
            </a:r>
          </a:p>
        </p:txBody>
      </p:sp>
      <p:sp>
        <p:nvSpPr>
          <p:cNvPr id="8" name="椭圆 7"/>
          <p:cNvSpPr/>
          <p:nvPr/>
        </p:nvSpPr>
        <p:spPr>
          <a:xfrm>
            <a:off x="1279975" y="4005065"/>
            <a:ext cx="1656184" cy="43204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秘钥</a:t>
            </a:r>
          </a:p>
        </p:txBody>
      </p:sp>
      <p:sp>
        <p:nvSpPr>
          <p:cNvPr id="9" name="圆角矩形 8"/>
          <p:cNvSpPr/>
          <p:nvPr/>
        </p:nvSpPr>
        <p:spPr>
          <a:xfrm>
            <a:off x="1475656" y="3388351"/>
            <a:ext cx="1296144"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密文</a:t>
            </a:r>
          </a:p>
        </p:txBody>
      </p:sp>
      <p:cxnSp>
        <p:nvCxnSpPr>
          <p:cNvPr id="11" name="直接箭头连接符 10"/>
          <p:cNvCxnSpPr>
            <a:stCxn id="7" idx="3"/>
            <a:endCxn id="9" idx="1"/>
          </p:cNvCxnSpPr>
          <p:nvPr/>
        </p:nvCxnSpPr>
        <p:spPr>
          <a:xfrm>
            <a:off x="971600" y="3573017"/>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0"/>
            <a:endCxn id="9" idx="2"/>
          </p:cNvCxnSpPr>
          <p:nvPr/>
        </p:nvCxnSpPr>
        <p:spPr>
          <a:xfrm flipV="1">
            <a:off x="2108067" y="3757683"/>
            <a:ext cx="15661"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903589" y="3068961"/>
            <a:ext cx="3196803" cy="14401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5" name="TextBox 14"/>
          <p:cNvSpPr txBox="1"/>
          <p:nvPr/>
        </p:nvSpPr>
        <p:spPr>
          <a:xfrm>
            <a:off x="7092280" y="3388351"/>
            <a:ext cx="7200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明文</a:t>
            </a:r>
          </a:p>
        </p:txBody>
      </p:sp>
      <p:sp>
        <p:nvSpPr>
          <p:cNvPr id="16" name="椭圆 15"/>
          <p:cNvSpPr/>
          <p:nvPr/>
        </p:nvSpPr>
        <p:spPr>
          <a:xfrm>
            <a:off x="5112060" y="4005065"/>
            <a:ext cx="1656184" cy="43204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秘钥</a:t>
            </a:r>
          </a:p>
        </p:txBody>
      </p:sp>
      <p:sp>
        <p:nvSpPr>
          <p:cNvPr id="17" name="圆角矩形 16"/>
          <p:cNvSpPr/>
          <p:nvPr/>
        </p:nvSpPr>
        <p:spPr>
          <a:xfrm>
            <a:off x="5292080" y="3388351"/>
            <a:ext cx="1296144"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密文</a:t>
            </a:r>
          </a:p>
        </p:txBody>
      </p:sp>
      <p:cxnSp>
        <p:nvCxnSpPr>
          <p:cNvPr id="19" name="直接箭头连接符 18"/>
          <p:cNvCxnSpPr>
            <a:stCxn id="16" idx="0"/>
            <a:endCxn id="17" idx="2"/>
          </p:cNvCxnSpPr>
          <p:nvPr/>
        </p:nvCxnSpPr>
        <p:spPr>
          <a:xfrm flipV="1">
            <a:off x="5940152" y="3757683"/>
            <a:ext cx="0"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7" idx="3"/>
            <a:endCxn id="15" idx="1"/>
          </p:cNvCxnSpPr>
          <p:nvPr/>
        </p:nvCxnSpPr>
        <p:spPr>
          <a:xfrm>
            <a:off x="6588224" y="3573017"/>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9" idx="3"/>
          </p:cNvCxnSpPr>
          <p:nvPr/>
        </p:nvCxnSpPr>
        <p:spPr>
          <a:xfrm>
            <a:off x="2771800" y="3573017"/>
            <a:ext cx="27363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563888" y="3388351"/>
            <a:ext cx="1008112"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密文</a:t>
            </a:r>
          </a:p>
        </p:txBody>
      </p:sp>
      <p:sp>
        <p:nvSpPr>
          <p:cNvPr id="25" name="椭圆 24"/>
          <p:cNvSpPr/>
          <p:nvPr/>
        </p:nvSpPr>
        <p:spPr>
          <a:xfrm>
            <a:off x="2213738" y="2348880"/>
            <a:ext cx="1260140" cy="46539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窃听</a:t>
            </a:r>
          </a:p>
        </p:txBody>
      </p:sp>
      <p:cxnSp>
        <p:nvCxnSpPr>
          <p:cNvPr id="27" name="直接箭头连接符 26"/>
          <p:cNvCxnSpPr>
            <a:stCxn id="22" idx="0"/>
            <a:endCxn id="25" idx="5"/>
          </p:cNvCxnSpPr>
          <p:nvPr/>
        </p:nvCxnSpPr>
        <p:spPr>
          <a:xfrm flipH="1" flipV="1">
            <a:off x="3289335" y="2746116"/>
            <a:ext cx="778609" cy="642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464260" y="2060848"/>
            <a:ext cx="1260140" cy="39672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篡改</a:t>
            </a:r>
          </a:p>
        </p:txBody>
      </p:sp>
      <p:cxnSp>
        <p:nvCxnSpPr>
          <p:cNvPr id="33" name="直接箭头连接符 32"/>
          <p:cNvCxnSpPr>
            <a:stCxn id="22" idx="0"/>
            <a:endCxn id="29" idx="4"/>
          </p:cNvCxnSpPr>
          <p:nvPr/>
        </p:nvCxnSpPr>
        <p:spPr>
          <a:xfrm flipV="1">
            <a:off x="4067944" y="2457569"/>
            <a:ext cx="26386" cy="9307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890246" y="2132857"/>
            <a:ext cx="1697977" cy="50405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伪造插入</a:t>
            </a:r>
          </a:p>
        </p:txBody>
      </p:sp>
      <p:cxnSp>
        <p:nvCxnSpPr>
          <p:cNvPr id="36" name="直接箭头连接符 35"/>
          <p:cNvCxnSpPr>
            <a:stCxn id="34" idx="4"/>
            <a:endCxn id="22" idx="0"/>
          </p:cNvCxnSpPr>
          <p:nvPr/>
        </p:nvCxnSpPr>
        <p:spPr>
          <a:xfrm flipH="1">
            <a:off x="4067944" y="2636913"/>
            <a:ext cx="1671291" cy="75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27984" y="1373085"/>
            <a:ext cx="4248472" cy="461665"/>
          </a:xfrm>
          <a:prstGeom prst="rect">
            <a:avLst/>
          </a:prstGeom>
          <a:noFill/>
        </p:spPr>
        <p:txBody>
          <a:bodyPr wrap="square" rtlCol="0">
            <a:spAutoFit/>
          </a:bodyPr>
          <a:lstStyle/>
          <a:p>
            <a:r>
              <a:rPr lang="zh-CN" altLang="en-US" sz="2400" b="1" dirty="0">
                <a:latin typeface="Arial" panose="020B0604020202020204" pitchFamily="34" charset="0"/>
                <a:ea typeface="SimHei" panose="02010609060101010101" pitchFamily="49" charset="-122"/>
                <a:cs typeface="Arial" panose="020B0604020202020204" pitchFamily="34" charset="0"/>
              </a:rPr>
              <a:t>消息完整性的保障：数字签名</a:t>
            </a:r>
          </a:p>
        </p:txBody>
      </p:sp>
      <p:sp>
        <p:nvSpPr>
          <p:cNvPr id="26" name="矩形 25"/>
          <p:cNvSpPr/>
          <p:nvPr/>
        </p:nvSpPr>
        <p:spPr>
          <a:xfrm>
            <a:off x="251519" y="4725143"/>
            <a:ext cx="3427119" cy="19348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28" name="TextBox 27"/>
          <p:cNvSpPr txBox="1"/>
          <p:nvPr/>
        </p:nvSpPr>
        <p:spPr>
          <a:xfrm>
            <a:off x="323528" y="5044534"/>
            <a:ext cx="7200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消息</a:t>
            </a:r>
          </a:p>
        </p:txBody>
      </p:sp>
      <p:sp>
        <p:nvSpPr>
          <p:cNvPr id="30" name="椭圆 29"/>
          <p:cNvSpPr/>
          <p:nvPr/>
        </p:nvSpPr>
        <p:spPr>
          <a:xfrm>
            <a:off x="1349642" y="5661248"/>
            <a:ext cx="1656184" cy="43204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秘钥</a:t>
            </a:r>
          </a:p>
        </p:txBody>
      </p:sp>
      <p:sp>
        <p:nvSpPr>
          <p:cNvPr id="31" name="圆角矩形 30"/>
          <p:cNvSpPr/>
          <p:nvPr/>
        </p:nvSpPr>
        <p:spPr>
          <a:xfrm>
            <a:off x="1547664" y="5044534"/>
            <a:ext cx="1296144"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sign</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cxnSp>
        <p:nvCxnSpPr>
          <p:cNvPr id="32" name="直接箭头连接符 31"/>
          <p:cNvCxnSpPr>
            <a:stCxn id="28" idx="3"/>
            <a:endCxn id="31" idx="1"/>
          </p:cNvCxnSpPr>
          <p:nvPr/>
        </p:nvCxnSpPr>
        <p:spPr>
          <a:xfrm>
            <a:off x="1043608" y="5229200"/>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30" idx="0"/>
          </p:cNvCxnSpPr>
          <p:nvPr/>
        </p:nvCxnSpPr>
        <p:spPr>
          <a:xfrm flipV="1">
            <a:off x="2177734" y="5445224"/>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283968" y="4725144"/>
            <a:ext cx="4392488" cy="194421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42" name="TextBox 41"/>
          <p:cNvSpPr txBox="1"/>
          <p:nvPr/>
        </p:nvSpPr>
        <p:spPr>
          <a:xfrm>
            <a:off x="4355977" y="5633138"/>
            <a:ext cx="7200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消息</a:t>
            </a:r>
          </a:p>
        </p:txBody>
      </p:sp>
      <p:sp>
        <p:nvSpPr>
          <p:cNvPr id="43" name="椭圆 42"/>
          <p:cNvSpPr/>
          <p:nvPr/>
        </p:nvSpPr>
        <p:spPr>
          <a:xfrm>
            <a:off x="5400093" y="6227903"/>
            <a:ext cx="1656184" cy="43204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秘钥</a:t>
            </a:r>
          </a:p>
        </p:txBody>
      </p:sp>
      <p:sp>
        <p:nvSpPr>
          <p:cNvPr id="44" name="圆角矩形 43"/>
          <p:cNvSpPr/>
          <p:nvPr/>
        </p:nvSpPr>
        <p:spPr>
          <a:xfrm>
            <a:off x="5580113" y="5633138"/>
            <a:ext cx="1296144"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sign</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cxnSp>
        <p:nvCxnSpPr>
          <p:cNvPr id="45" name="直接箭头连接符 44"/>
          <p:cNvCxnSpPr>
            <a:stCxn id="42" idx="3"/>
            <a:endCxn id="44" idx="1"/>
          </p:cNvCxnSpPr>
          <p:nvPr/>
        </p:nvCxnSpPr>
        <p:spPr>
          <a:xfrm>
            <a:off x="5076057" y="5817804"/>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0"/>
            <a:endCxn id="44" idx="2"/>
          </p:cNvCxnSpPr>
          <p:nvPr/>
        </p:nvCxnSpPr>
        <p:spPr>
          <a:xfrm flipV="1">
            <a:off x="6228185" y="6002470"/>
            <a:ext cx="0" cy="2254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5580113" y="5075892"/>
            <a:ext cx="1296144"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latin typeface="Arial" panose="020B0604020202020204" pitchFamily="34" charset="0"/>
                <a:ea typeface="SimHei" panose="02010609060101010101" pitchFamily="49" charset="-122"/>
                <a:cs typeface="Arial" panose="020B0604020202020204" pitchFamily="34" charset="0"/>
              </a:rPr>
              <a:t>sign</a:t>
            </a:r>
            <a:endParaRPr lang="zh-CN" altLang="en-US" dirty="0">
              <a:latin typeface="Arial" panose="020B0604020202020204" pitchFamily="34" charset="0"/>
              <a:ea typeface="SimHei" panose="02010609060101010101" pitchFamily="49" charset="-122"/>
              <a:cs typeface="Arial" panose="020B0604020202020204" pitchFamily="34" charset="0"/>
            </a:endParaRPr>
          </a:p>
        </p:txBody>
      </p:sp>
      <p:cxnSp>
        <p:nvCxnSpPr>
          <p:cNvPr id="51" name="直接箭头连接符 50"/>
          <p:cNvCxnSpPr>
            <a:stCxn id="31" idx="3"/>
            <a:endCxn id="49" idx="1"/>
          </p:cNvCxnSpPr>
          <p:nvPr/>
        </p:nvCxnSpPr>
        <p:spPr>
          <a:xfrm>
            <a:off x="2843808" y="5229200"/>
            <a:ext cx="2736305" cy="31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7308304" y="5337720"/>
            <a:ext cx="1224136" cy="4649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验证</a:t>
            </a:r>
          </a:p>
        </p:txBody>
      </p:sp>
      <p:cxnSp>
        <p:nvCxnSpPr>
          <p:cNvPr id="54" name="曲线连接符 53"/>
          <p:cNvCxnSpPr>
            <a:stCxn id="49" idx="3"/>
            <a:endCxn id="52" idx="1"/>
          </p:cNvCxnSpPr>
          <p:nvPr/>
        </p:nvCxnSpPr>
        <p:spPr>
          <a:xfrm>
            <a:off x="6876257" y="5260558"/>
            <a:ext cx="432047" cy="30961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曲线连接符 55"/>
          <p:cNvCxnSpPr>
            <a:endCxn id="52" idx="1"/>
          </p:cNvCxnSpPr>
          <p:nvPr/>
        </p:nvCxnSpPr>
        <p:spPr>
          <a:xfrm flipV="1">
            <a:off x="6876257" y="5570177"/>
            <a:ext cx="432047" cy="24762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安全威胁</a:t>
            </a:r>
          </a:p>
        </p:txBody>
      </p:sp>
      <p:sp>
        <p:nvSpPr>
          <p:cNvPr id="4" name="圆角矩形 3"/>
          <p:cNvSpPr/>
          <p:nvPr/>
        </p:nvSpPr>
        <p:spPr>
          <a:xfrm>
            <a:off x="407204" y="1124744"/>
            <a:ext cx="2595177" cy="50405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800" dirty="0">
                <a:latin typeface="Arial" panose="020B0604020202020204" pitchFamily="34" charset="0"/>
                <a:ea typeface="SimHei" panose="02010609060101010101" pitchFamily="49" charset="-122"/>
                <a:cs typeface="Arial" panose="020B0604020202020204" pitchFamily="34" charset="0"/>
              </a:rPr>
              <a:t>RSA</a:t>
            </a:r>
            <a:r>
              <a:rPr lang="zh-CN" altLang="en-US" sz="2800" dirty="0">
                <a:latin typeface="Arial" panose="020B0604020202020204" pitchFamily="34" charset="0"/>
                <a:ea typeface="SimHei" panose="02010609060101010101" pitchFamily="49" charset="-122"/>
                <a:cs typeface="Arial" panose="020B0604020202020204" pitchFamily="34" charset="0"/>
              </a:rPr>
              <a:t>加密算法</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75" y="2253008"/>
            <a:ext cx="899656"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947" y="2211982"/>
            <a:ext cx="750620" cy="87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77434" y="1807456"/>
            <a:ext cx="1650350" cy="369332"/>
          </a:xfrm>
          <a:prstGeom prst="rect">
            <a:avLst/>
          </a:prstGeom>
          <a:noFill/>
        </p:spPr>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余则成</a:t>
            </a:r>
          </a:p>
        </p:txBody>
      </p:sp>
      <p:sp>
        <p:nvSpPr>
          <p:cNvPr id="6" name="TextBox 5"/>
          <p:cNvSpPr txBox="1"/>
          <p:nvPr/>
        </p:nvSpPr>
        <p:spPr>
          <a:xfrm>
            <a:off x="4815753" y="1700808"/>
            <a:ext cx="1728192" cy="369332"/>
          </a:xfrm>
          <a:prstGeom prst="rect">
            <a:avLst/>
          </a:prstGeom>
          <a:noFill/>
        </p:spPr>
        <p:txBody>
          <a:bodyPr wrap="square" rtlCol="0">
            <a:spAutoFit/>
          </a:bodyPr>
          <a:lstStyle/>
          <a:p>
            <a:r>
              <a:rPr lang="zh-CN" altLang="en-US" dirty="0">
                <a:latin typeface="Arial" panose="020B0604020202020204" pitchFamily="34" charset="0"/>
                <a:ea typeface="SimHei" panose="02010609060101010101" pitchFamily="49" charset="-122"/>
                <a:cs typeface="Arial" panose="020B0604020202020204" pitchFamily="34" charset="0"/>
              </a:rPr>
              <a:t>李克农</a:t>
            </a:r>
          </a:p>
        </p:txBody>
      </p:sp>
      <p:cxnSp>
        <p:nvCxnSpPr>
          <p:cNvPr id="8" name="直接箭头连接符 7"/>
          <p:cNvCxnSpPr>
            <a:stCxn id="1026" idx="3"/>
            <a:endCxn id="1027" idx="1"/>
          </p:cNvCxnSpPr>
          <p:nvPr/>
        </p:nvCxnSpPr>
        <p:spPr>
          <a:xfrm>
            <a:off x="2379231" y="2649052"/>
            <a:ext cx="25687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627784" y="2433028"/>
            <a:ext cx="749194" cy="54400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b="1" dirty="0">
                <a:latin typeface="Arial" panose="020B0604020202020204" pitchFamily="34" charset="0"/>
                <a:ea typeface="SimHei" panose="02010609060101010101" pitchFamily="49" charset="-122"/>
                <a:cs typeface="Arial" panose="020B0604020202020204" pitchFamily="34" charset="0"/>
              </a:rPr>
              <a:t>情报</a:t>
            </a:r>
          </a:p>
        </p:txBody>
      </p:sp>
      <p:sp>
        <p:nvSpPr>
          <p:cNvPr id="10" name="椭圆 9"/>
          <p:cNvSpPr/>
          <p:nvPr/>
        </p:nvSpPr>
        <p:spPr>
          <a:xfrm>
            <a:off x="3491880" y="3661106"/>
            <a:ext cx="108012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Arial" panose="020B0604020202020204" pitchFamily="34" charset="0"/>
                <a:ea typeface="SimHei" panose="02010609060101010101" pitchFamily="49" charset="-122"/>
                <a:cs typeface="Arial" panose="020B0604020202020204" pitchFamily="34" charset="0"/>
              </a:rPr>
              <a:t>公钥</a:t>
            </a:r>
          </a:p>
        </p:txBody>
      </p:sp>
      <p:sp>
        <p:nvSpPr>
          <p:cNvPr id="11" name="椭圆 10"/>
          <p:cNvSpPr/>
          <p:nvPr/>
        </p:nvSpPr>
        <p:spPr>
          <a:xfrm>
            <a:off x="4783197" y="3666254"/>
            <a:ext cx="1080120" cy="5270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Arial" panose="020B0604020202020204" pitchFamily="34" charset="0"/>
                <a:ea typeface="SimHei" panose="02010609060101010101" pitchFamily="49" charset="-122"/>
                <a:cs typeface="Arial" panose="020B0604020202020204" pitchFamily="34" charset="0"/>
              </a:rPr>
              <a:t>私钥</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9" y="2253008"/>
            <a:ext cx="899248" cy="797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直接箭头连接符 12"/>
          <p:cNvCxnSpPr>
            <a:stCxn id="10" idx="2"/>
            <a:endCxn id="1026" idx="2"/>
          </p:cNvCxnSpPr>
          <p:nvPr/>
        </p:nvCxnSpPr>
        <p:spPr>
          <a:xfrm flipH="1" flipV="1">
            <a:off x="1929403" y="3045096"/>
            <a:ext cx="1562477" cy="8680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0" idx="2"/>
            <a:endCxn id="1028" idx="2"/>
          </p:cNvCxnSpPr>
          <p:nvPr/>
        </p:nvCxnSpPr>
        <p:spPr>
          <a:xfrm flipH="1" flipV="1">
            <a:off x="773153" y="3050756"/>
            <a:ext cx="2718727" cy="86237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4165162"/>
            <a:ext cx="1029285" cy="985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直接箭头连接符 17"/>
          <p:cNvCxnSpPr>
            <a:stCxn id="10" idx="2"/>
            <a:endCxn id="1029" idx="0"/>
          </p:cNvCxnSpPr>
          <p:nvPr/>
        </p:nvCxnSpPr>
        <p:spPr>
          <a:xfrm flipH="1">
            <a:off x="1126203" y="3913134"/>
            <a:ext cx="2365677" cy="252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6"/>
            <a:endCxn id="11" idx="2"/>
          </p:cNvCxnSpPr>
          <p:nvPr/>
        </p:nvCxnSpPr>
        <p:spPr>
          <a:xfrm>
            <a:off x="4572000" y="3913134"/>
            <a:ext cx="211197" cy="16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0"/>
            <a:endCxn id="1027" idx="2"/>
          </p:cNvCxnSpPr>
          <p:nvPr/>
        </p:nvCxnSpPr>
        <p:spPr>
          <a:xfrm flipV="1">
            <a:off x="5323257" y="3086122"/>
            <a:ext cx="0" cy="5801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57557" y="3774416"/>
            <a:ext cx="2479993" cy="369332"/>
          </a:xfrm>
          <a:prstGeom prst="rect">
            <a:avLst/>
          </a:prstGeom>
          <a:noFill/>
        </p:spPr>
        <p:txBody>
          <a:bodyPr wrap="square" rtlCol="0">
            <a:spAutoFit/>
          </a:bodyPr>
          <a:lstStyle/>
          <a:p>
            <a:r>
              <a:rPr lang="zh-CN" altLang="en-US" b="1" i="1" dirty="0">
                <a:solidFill>
                  <a:srgbClr val="FF0000"/>
                </a:solidFill>
                <a:latin typeface="Arial" panose="020B0604020202020204" pitchFamily="34" charset="0"/>
                <a:ea typeface="SimHei" panose="02010609060101010101" pitchFamily="49" charset="-122"/>
                <a:cs typeface="Arial" panose="020B0604020202020204" pitchFamily="34" charset="0"/>
              </a:rPr>
              <a:t>绝密：</a:t>
            </a:r>
            <a:r>
              <a:rPr lang="zh-CN" altLang="en-US" dirty="0">
                <a:latin typeface="Arial" panose="020B0604020202020204" pitchFamily="34" charset="0"/>
                <a:ea typeface="SimHei" panose="02010609060101010101" pitchFamily="49" charset="-122"/>
                <a:cs typeface="Arial" panose="020B0604020202020204" pitchFamily="34" charset="0"/>
              </a:rPr>
              <a:t>只有李克农知道</a:t>
            </a:r>
          </a:p>
        </p:txBody>
      </p:sp>
      <p:sp>
        <p:nvSpPr>
          <p:cNvPr id="1068" name="圆角矩形 1067"/>
          <p:cNvSpPr/>
          <p:nvPr/>
        </p:nvSpPr>
        <p:spPr>
          <a:xfrm>
            <a:off x="3635896" y="2311815"/>
            <a:ext cx="792088" cy="68013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b="1" dirty="0">
                <a:latin typeface="Arial" panose="020B0604020202020204" pitchFamily="34" charset="0"/>
                <a:ea typeface="SimHei" panose="02010609060101010101" pitchFamily="49" charset="-122"/>
                <a:cs typeface="Arial" panose="020B0604020202020204" pitchFamily="34" charset="0"/>
              </a:rPr>
              <a:t>加密</a:t>
            </a:r>
          </a:p>
        </p:txBody>
      </p:sp>
      <p:cxnSp>
        <p:nvCxnSpPr>
          <p:cNvPr id="1074" name="直接箭头连接符 1073"/>
          <p:cNvCxnSpPr>
            <a:stCxn id="10" idx="0"/>
            <a:endCxn id="1068" idx="2"/>
          </p:cNvCxnSpPr>
          <p:nvPr/>
        </p:nvCxnSpPr>
        <p:spPr>
          <a:xfrm flipV="1">
            <a:off x="4031940" y="2991949"/>
            <a:ext cx="0" cy="6691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75" name="矩形 1074"/>
          <p:cNvSpPr/>
          <p:nvPr/>
        </p:nvSpPr>
        <p:spPr>
          <a:xfrm>
            <a:off x="7020272" y="2311815"/>
            <a:ext cx="648072" cy="680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解密</a:t>
            </a:r>
          </a:p>
        </p:txBody>
      </p:sp>
      <p:cxnSp>
        <p:nvCxnSpPr>
          <p:cNvPr id="1077" name="直接箭头连接符 1076"/>
          <p:cNvCxnSpPr>
            <a:stCxn id="1027" idx="3"/>
            <a:endCxn id="1075" idx="1"/>
          </p:cNvCxnSpPr>
          <p:nvPr/>
        </p:nvCxnSpPr>
        <p:spPr>
          <a:xfrm>
            <a:off x="5698567" y="2649052"/>
            <a:ext cx="1321705" cy="283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5976156" y="2308985"/>
            <a:ext cx="792088" cy="6801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latin typeface="Arial" panose="020B0604020202020204" pitchFamily="34" charset="0"/>
                <a:ea typeface="SimHei" panose="02010609060101010101" pitchFamily="49" charset="-122"/>
                <a:cs typeface="Arial" panose="020B0604020202020204" pitchFamily="34" charset="0"/>
              </a:rPr>
              <a:t>密文</a:t>
            </a:r>
          </a:p>
        </p:txBody>
      </p:sp>
      <p:cxnSp>
        <p:nvCxnSpPr>
          <p:cNvPr id="1079" name="直接箭头连接符 1078"/>
          <p:cNvCxnSpPr>
            <a:stCxn id="11" idx="6"/>
            <a:endCxn id="1075" idx="2"/>
          </p:cNvCxnSpPr>
          <p:nvPr/>
        </p:nvCxnSpPr>
        <p:spPr>
          <a:xfrm flipV="1">
            <a:off x="5863317" y="2991949"/>
            <a:ext cx="1480991" cy="9378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8100392" y="2379881"/>
            <a:ext cx="749194" cy="54400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b="1" dirty="0">
                <a:latin typeface="Arial" panose="020B0604020202020204" pitchFamily="34" charset="0"/>
                <a:ea typeface="SimHei" panose="02010609060101010101" pitchFamily="49" charset="-122"/>
                <a:cs typeface="Arial" panose="020B0604020202020204" pitchFamily="34" charset="0"/>
              </a:rPr>
              <a:t>情报</a:t>
            </a:r>
          </a:p>
        </p:txBody>
      </p:sp>
      <p:cxnSp>
        <p:nvCxnSpPr>
          <p:cNvPr id="1081" name="直接箭头连接符 1080"/>
          <p:cNvCxnSpPr>
            <a:stCxn id="1075" idx="3"/>
            <a:endCxn id="89" idx="1"/>
          </p:cNvCxnSpPr>
          <p:nvPr/>
        </p:nvCxnSpPr>
        <p:spPr>
          <a:xfrm>
            <a:off x="7668344" y="2651882"/>
            <a:ext cx="43204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3670530" y="4470042"/>
            <a:ext cx="648072" cy="432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解密</a:t>
            </a:r>
          </a:p>
        </p:txBody>
      </p:sp>
      <p:cxnSp>
        <p:nvCxnSpPr>
          <p:cNvPr id="1085" name="直接箭头连接符 1084"/>
          <p:cNvCxnSpPr>
            <a:stCxn id="1029" idx="3"/>
            <a:endCxn id="92" idx="1"/>
          </p:cNvCxnSpPr>
          <p:nvPr/>
        </p:nvCxnSpPr>
        <p:spPr>
          <a:xfrm>
            <a:off x="1640845" y="4657670"/>
            <a:ext cx="2029685" cy="2839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3" name="圆角矩形 92"/>
          <p:cNvSpPr/>
          <p:nvPr/>
        </p:nvSpPr>
        <p:spPr>
          <a:xfrm>
            <a:off x="1989613" y="4317602"/>
            <a:ext cx="792088" cy="6801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a:latin typeface="Arial" panose="020B0604020202020204" pitchFamily="34" charset="0"/>
                <a:ea typeface="SimHei" panose="02010609060101010101" pitchFamily="49" charset="-122"/>
                <a:cs typeface="Arial" panose="020B0604020202020204" pitchFamily="34" charset="0"/>
              </a:rPr>
              <a:t>密文</a:t>
            </a:r>
          </a:p>
        </p:txBody>
      </p:sp>
      <p:cxnSp>
        <p:nvCxnSpPr>
          <p:cNvPr id="67" name="直接箭头连接符 66"/>
          <p:cNvCxnSpPr>
            <a:cxnSpLocks/>
            <a:stCxn id="10" idx="4"/>
            <a:endCxn id="92" idx="0"/>
          </p:cNvCxnSpPr>
          <p:nvPr/>
        </p:nvCxnSpPr>
        <p:spPr>
          <a:xfrm flipH="1">
            <a:off x="3994566" y="4165162"/>
            <a:ext cx="37374" cy="3048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610632" y="4399867"/>
            <a:ext cx="749194" cy="54400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情报</a:t>
            </a:r>
          </a:p>
        </p:txBody>
      </p:sp>
      <p:cxnSp>
        <p:nvCxnSpPr>
          <p:cNvPr id="69" name="直接箭头连接符 68"/>
          <p:cNvCxnSpPr>
            <a:stCxn id="92" idx="3"/>
            <a:endCxn id="104" idx="1"/>
          </p:cNvCxnSpPr>
          <p:nvPr/>
        </p:nvCxnSpPr>
        <p:spPr>
          <a:xfrm flipV="1">
            <a:off x="4318602" y="4671868"/>
            <a:ext cx="1292030" cy="141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0" name="乘号 69"/>
          <p:cNvSpPr/>
          <p:nvPr/>
        </p:nvSpPr>
        <p:spPr>
          <a:xfrm>
            <a:off x="4407626" y="4287243"/>
            <a:ext cx="916007" cy="797647"/>
          </a:xfrm>
          <a:prstGeom prst="mathMultiply">
            <a:avLst>
              <a:gd name="adj1" fmla="val 83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75" name="矩形 74"/>
          <p:cNvSpPr/>
          <p:nvPr/>
        </p:nvSpPr>
        <p:spPr>
          <a:xfrm>
            <a:off x="309656" y="5301208"/>
            <a:ext cx="8524687" cy="13681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对超大整数做因数分解的难度决定了</a:t>
            </a:r>
            <a:r>
              <a:rPr lang="en-US" altLang="zh-CN" sz="2400" b="1" dirty="0">
                <a:solidFill>
                  <a:srgbClr val="FF0000"/>
                </a:solidFill>
                <a:latin typeface="Arial" panose="020B0604020202020204" pitchFamily="34" charset="0"/>
                <a:ea typeface="SimHei" panose="02010609060101010101" pitchFamily="49" charset="-122"/>
                <a:cs typeface="Arial" panose="020B0604020202020204" pitchFamily="34" charset="0"/>
              </a:rPr>
              <a:t>RSA</a:t>
            </a:r>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算法的可靠性，</a:t>
            </a:r>
            <a:r>
              <a:rPr lang="zh-CN" altLang="en-US" sz="2400" dirty="0">
                <a:latin typeface="Arial" panose="020B0604020202020204" pitchFamily="34" charset="0"/>
                <a:ea typeface="SimHei" panose="02010609060101010101" pitchFamily="49" charset="-122"/>
                <a:cs typeface="Arial" panose="020B0604020202020204" pitchFamily="34" charset="0"/>
              </a:rPr>
              <a:t>但在</a:t>
            </a:r>
            <a:r>
              <a:rPr lang="zh-CN" altLang="en-US" sz="2400" dirty="0">
                <a:latin typeface="Arial" panose="020B0604020202020204" pitchFamily="34" charset="0"/>
                <a:ea typeface="SimHei" panose="02010609060101010101" pitchFamily="49" charset="-122"/>
                <a:cs typeface="Arial" panose="020B0604020202020204" pitchFamily="34" charset="0"/>
                <a:hlinkClick r:id="rId6" tooltip="分布式计算技术"/>
              </a:rPr>
              <a:t>分布式计算技术</a:t>
            </a:r>
            <a:r>
              <a:rPr lang="zh-CN" altLang="en-US" sz="2400" dirty="0">
                <a:latin typeface="Arial" panose="020B0604020202020204" pitchFamily="34" charset="0"/>
                <a:ea typeface="SimHei" panose="02010609060101010101" pitchFamily="49" charset="-122"/>
                <a:cs typeface="Arial" panose="020B0604020202020204" pitchFamily="34" charset="0"/>
              </a:rPr>
              <a:t>和</a:t>
            </a:r>
            <a:r>
              <a:rPr lang="zh-CN" altLang="en-US" sz="2400" dirty="0">
                <a:latin typeface="Arial" panose="020B0604020202020204" pitchFamily="34" charset="0"/>
                <a:ea typeface="SimHei" panose="02010609060101010101" pitchFamily="49" charset="-122"/>
                <a:cs typeface="Arial" panose="020B0604020202020204" pitchFamily="34" charset="0"/>
                <a:hlinkClick r:id="rId7" tooltip="量子计算机"/>
              </a:rPr>
              <a:t>量子计算机</a:t>
            </a:r>
            <a:r>
              <a:rPr lang="zh-CN" altLang="en-US" sz="2400" dirty="0">
                <a:latin typeface="Arial" panose="020B0604020202020204" pitchFamily="34" charset="0"/>
                <a:ea typeface="SimHei" panose="02010609060101010101" pitchFamily="49" charset="-122"/>
                <a:cs typeface="Arial" panose="020B0604020202020204" pitchFamily="34" charset="0"/>
              </a:rPr>
              <a:t>理论日趋成熟的今天，</a:t>
            </a:r>
            <a:r>
              <a:rPr lang="en-US" altLang="zh-CN" sz="2400" dirty="0">
                <a:latin typeface="Arial" panose="020B0604020202020204" pitchFamily="34" charset="0"/>
                <a:ea typeface="SimHei" panose="02010609060101010101" pitchFamily="49" charset="-122"/>
                <a:cs typeface="Arial" panose="020B0604020202020204" pitchFamily="34" charset="0"/>
              </a:rPr>
              <a:t>RSA</a:t>
            </a:r>
            <a:r>
              <a:rPr lang="zh-CN" altLang="en-US" sz="2400" dirty="0">
                <a:latin typeface="Arial" panose="020B0604020202020204" pitchFamily="34" charset="0"/>
                <a:ea typeface="SimHei" panose="02010609060101010101" pitchFamily="49" charset="-122"/>
                <a:cs typeface="Arial" panose="020B0604020202020204" pitchFamily="34" charset="0"/>
              </a:rPr>
              <a:t>加密安全性受到了挑战，不能绝对的看到它的安全性。</a:t>
            </a:r>
            <a:endPar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sp>
        <p:nvSpPr>
          <p:cNvPr id="76" name="TextBox 75"/>
          <p:cNvSpPr txBox="1"/>
          <p:nvPr/>
        </p:nvSpPr>
        <p:spPr>
          <a:xfrm>
            <a:off x="1922572" y="3382663"/>
            <a:ext cx="1454406" cy="584775"/>
          </a:xfrm>
          <a:prstGeom prst="rect">
            <a:avLst/>
          </a:prstGeom>
          <a:noFill/>
        </p:spPr>
        <p:txBody>
          <a:bodyPr wrap="square" rtlCol="0">
            <a:spAutoFit/>
          </a:bodyPr>
          <a:lstStyle/>
          <a:p>
            <a:r>
              <a:rPr lang="zh-CN" altLang="en-US" sz="3200" b="1" dirty="0">
                <a:latin typeface="Arial" panose="020B0604020202020204" pitchFamily="34" charset="0"/>
                <a:ea typeface="SimHei" panose="02010609060101010101" pitchFamily="49" charset="-122"/>
                <a:cs typeface="Arial" panose="020B0604020202020204" pitchFamily="34" charset="0"/>
              </a:rPr>
              <a:t>公开</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rPr>
              <a:t>安全威胁</a:t>
            </a:r>
          </a:p>
        </p:txBody>
      </p:sp>
      <p:sp>
        <p:nvSpPr>
          <p:cNvPr id="4" name="TextBox 3"/>
          <p:cNvSpPr txBox="1"/>
          <p:nvPr/>
        </p:nvSpPr>
        <p:spPr>
          <a:xfrm>
            <a:off x="251520" y="3073858"/>
            <a:ext cx="2736304" cy="523220"/>
          </a:xfrm>
          <a:prstGeom prst="rect">
            <a:avLst/>
          </a:prstGeom>
          <a:noFill/>
        </p:spPr>
        <p:txBody>
          <a:bodyPr wrap="square" rtlCol="0">
            <a:spAutoFit/>
          </a:bodyPr>
          <a:lstStyle/>
          <a:p>
            <a:r>
              <a:rPr lang="en-US" altLang="zh-CN" sz="2800" dirty="0">
                <a:latin typeface="Arial" panose="020B0604020202020204" pitchFamily="34" charset="0"/>
                <a:ea typeface="SimHei" panose="02010609060101010101" pitchFamily="49" charset="-122"/>
                <a:cs typeface="Arial" panose="020B0604020202020204" pitchFamily="34" charset="0"/>
              </a:rPr>
              <a:t>DES &amp; RSA</a:t>
            </a:r>
            <a:endParaRPr lang="zh-CN" altLang="en-US" sz="2800" dirty="0">
              <a:latin typeface="Arial" panose="020B0604020202020204" pitchFamily="34" charset="0"/>
              <a:ea typeface="SimHei" panose="02010609060101010101" pitchFamily="49" charset="-122"/>
              <a:cs typeface="Arial" panose="020B060402020202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980753603"/>
              </p:ext>
            </p:extLst>
          </p:nvPr>
        </p:nvGraphicFramePr>
        <p:xfrm>
          <a:off x="143508" y="3763468"/>
          <a:ext cx="8856984" cy="1112520"/>
        </p:xfrm>
        <a:graphic>
          <a:graphicData uri="http://schemas.openxmlformats.org/drawingml/2006/table">
            <a:tbl>
              <a:tblPr firstRow="1" bandRow="1">
                <a:tableStyleId>{5C22544A-7EE6-4342-B048-85BDC9FD1C3A}</a:tableStyleId>
              </a:tblPr>
              <a:tblGrid>
                <a:gridCol w="4932548">
                  <a:extLst>
                    <a:ext uri="{9D8B030D-6E8A-4147-A177-3AD203B41FA5}">
                      <a16:colId xmlns:a16="http://schemas.microsoft.com/office/drawing/2014/main" val="20000"/>
                    </a:ext>
                  </a:extLst>
                </a:gridCol>
                <a:gridCol w="3924436">
                  <a:extLst>
                    <a:ext uri="{9D8B030D-6E8A-4147-A177-3AD203B41FA5}">
                      <a16:colId xmlns:a16="http://schemas.microsoft.com/office/drawing/2014/main" val="20001"/>
                    </a:ext>
                  </a:extLst>
                </a:gridCol>
              </a:tblGrid>
              <a:tr h="370840">
                <a:tc>
                  <a:txBody>
                    <a:bodyPr/>
                    <a:lstStyle/>
                    <a:p>
                      <a:r>
                        <a:rPr lang="en-US" altLang="zh-CN" dirty="0">
                          <a:latin typeface="Arial" panose="020B0604020202020204" pitchFamily="34" charset="0"/>
                          <a:ea typeface="SimHei" panose="02010609060101010101" pitchFamily="49" charset="-122"/>
                          <a:cs typeface="Arial" panose="020B0604020202020204" pitchFamily="34" charset="0"/>
                        </a:rPr>
                        <a:t>DES</a:t>
                      </a:r>
                      <a:endParaRPr lang="zh-CN" altLang="en-US" dirty="0">
                        <a:latin typeface="Arial" panose="020B0604020202020204" pitchFamily="34" charset="0"/>
                        <a:ea typeface="SimHei" panose="02010609060101010101" pitchFamily="49" charset="-122"/>
                        <a:cs typeface="Arial" panose="020B0604020202020204" pitchFamily="34" charset="0"/>
                      </a:endParaRPr>
                    </a:p>
                  </a:txBody>
                  <a:tcPr/>
                </a:tc>
                <a:tc>
                  <a:txBody>
                    <a:bodyPr/>
                    <a:lstStyle/>
                    <a:p>
                      <a:r>
                        <a:rPr lang="en-US" altLang="zh-CN" dirty="0">
                          <a:latin typeface="Arial" panose="020B0604020202020204" pitchFamily="34" charset="0"/>
                          <a:ea typeface="SimHei" panose="02010609060101010101" pitchFamily="49" charset="-122"/>
                          <a:cs typeface="Arial" panose="020B0604020202020204" pitchFamily="34" charset="0"/>
                        </a:rPr>
                        <a:t>RSA</a:t>
                      </a:r>
                      <a:endParaRPr lang="zh-CN" altLang="en-US" dirty="0">
                        <a:latin typeface="Arial" panose="020B0604020202020204" pitchFamily="34" charset="0"/>
                        <a:ea typeface="SimHei" panose="02010609060101010101" pitchFamily="49" charset="-122"/>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r>
                        <a:rPr lang="zh-CN" altLang="en-US" dirty="0">
                          <a:latin typeface="Arial" panose="020B0604020202020204" pitchFamily="34" charset="0"/>
                          <a:ea typeface="SimHei" panose="02010609060101010101" pitchFamily="49" charset="-122"/>
                          <a:cs typeface="Arial" panose="020B0604020202020204" pitchFamily="34" charset="0"/>
                        </a:rPr>
                        <a:t>获得一条消息明文和密文的情况，</a:t>
                      </a:r>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可暴力破解</a:t>
                      </a:r>
                    </a:p>
                  </a:txBody>
                  <a:tcPr/>
                </a:tc>
                <a:tc>
                  <a:txBody>
                    <a:bodyPr/>
                    <a:lstStyle/>
                    <a:p>
                      <a:r>
                        <a:rPr lang="zh-CN" altLang="en-US" dirty="0">
                          <a:latin typeface="Arial" panose="020B0604020202020204" pitchFamily="34" charset="0"/>
                          <a:ea typeface="SimHei" panose="02010609060101010101" pitchFamily="49" charset="-122"/>
                          <a:cs typeface="Arial" panose="020B0604020202020204" pitchFamily="34" charset="0"/>
                        </a:rPr>
                        <a:t>在经典计算的情况，</a:t>
                      </a:r>
                      <a:r>
                        <a:rPr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rPr>
                        <a:t>暴力破解不可能</a:t>
                      </a:r>
                    </a:p>
                  </a:txBody>
                  <a:tcPr/>
                </a:tc>
                <a:extLst>
                  <a:ext uri="{0D108BD9-81ED-4DB2-BD59-A6C34878D82A}">
                    <a16:rowId xmlns:a16="http://schemas.microsoft.com/office/drawing/2014/main" val="10001"/>
                  </a:ext>
                </a:extLst>
              </a:tr>
              <a:tr h="370840">
                <a:tc>
                  <a:txBody>
                    <a:bodyPr/>
                    <a:lstStyle/>
                    <a:p>
                      <a:r>
                        <a:rPr lang="zh-CN" altLang="en-US" dirty="0">
                          <a:latin typeface="Arial" panose="020B0604020202020204" pitchFamily="34" charset="0"/>
                          <a:ea typeface="SimHei" panose="02010609060101010101" pitchFamily="49" charset="-122"/>
                          <a:cs typeface="Arial" panose="020B0604020202020204" pitchFamily="34" charset="0"/>
                        </a:rPr>
                        <a:t>加密解密计算量小</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ea typeface="SimHei" panose="02010609060101010101" pitchFamily="49" charset="-122"/>
                          <a:cs typeface="Arial" panose="020B0604020202020204" pitchFamily="34" charset="0"/>
                        </a:rPr>
                        <a:t>加密解密计算量大</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228514" y="5096129"/>
            <a:ext cx="8663965" cy="1200329"/>
          </a:xfrm>
          <a:prstGeom prst="rect">
            <a:avLst/>
          </a:prstGeom>
          <a:noFill/>
        </p:spPr>
        <p:txBody>
          <a:bodyPr wrap="square" rtlCol="0">
            <a:spAutoFit/>
          </a:bodyPr>
          <a:lstStyle/>
          <a:p>
            <a:r>
              <a:rPr lang="zh-CN" altLang="en-US" sz="2400" dirty="0">
                <a:latin typeface="Arial" panose="020B0604020202020204" pitchFamily="34" charset="0"/>
                <a:ea typeface="SimHei" panose="02010609060101010101" pitchFamily="49" charset="-122"/>
                <a:cs typeface="Arial" panose="020B0604020202020204" pitchFamily="34" charset="0"/>
              </a:rPr>
              <a:t>两者的配合使用</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r>
              <a:rPr lang="en-US" altLang="zh-CN" sz="2400" dirty="0">
                <a:latin typeface="Arial" panose="020B0604020202020204" pitchFamily="34" charset="0"/>
                <a:ea typeface="SimHei" panose="02010609060101010101" pitchFamily="49" charset="-122"/>
                <a:cs typeface="Arial" panose="020B0604020202020204" pitchFamily="34" charset="0"/>
              </a:rPr>
              <a:t>       </a:t>
            </a:r>
            <a:r>
              <a:rPr lang="zh-CN" altLang="en-US" sz="2400" dirty="0">
                <a:latin typeface="Arial" panose="020B0604020202020204" pitchFamily="34" charset="0"/>
                <a:ea typeface="SimHei" panose="02010609060101010101" pitchFamily="49" charset="-122"/>
                <a:cs typeface="Arial" panose="020B0604020202020204" pitchFamily="34" charset="0"/>
              </a:rPr>
              <a:t>在建立</a:t>
            </a:r>
            <a:r>
              <a:rPr lang="en-US" altLang="zh-CN" sz="2400" dirty="0">
                <a:latin typeface="Arial" panose="020B0604020202020204" pitchFamily="34" charset="0"/>
                <a:ea typeface="SimHei" panose="02010609060101010101" pitchFamily="49" charset="-122"/>
                <a:cs typeface="Arial" panose="020B0604020202020204" pitchFamily="34" charset="0"/>
              </a:rPr>
              <a:t>Session</a:t>
            </a:r>
            <a:r>
              <a:rPr lang="zh-CN" altLang="en-US" sz="2400" dirty="0">
                <a:latin typeface="Arial" panose="020B0604020202020204" pitchFamily="34" charset="0"/>
                <a:ea typeface="SimHei" panose="02010609060101010101" pitchFamily="49" charset="-122"/>
                <a:cs typeface="Arial" panose="020B0604020202020204" pitchFamily="34" charset="0"/>
              </a:rPr>
              <a:t>后使用</a:t>
            </a:r>
            <a:r>
              <a:rPr lang="en-US" altLang="zh-CN" sz="2400" dirty="0">
                <a:latin typeface="Arial" panose="020B0604020202020204" pitchFamily="34" charset="0"/>
                <a:ea typeface="SimHei" panose="02010609060101010101" pitchFamily="49" charset="-122"/>
                <a:cs typeface="Arial" panose="020B0604020202020204" pitchFamily="34" charset="0"/>
              </a:rPr>
              <a:t>RSA</a:t>
            </a:r>
            <a:r>
              <a:rPr lang="zh-CN" altLang="en-US" sz="2400" dirty="0">
                <a:latin typeface="Arial" panose="020B0604020202020204" pitchFamily="34" charset="0"/>
                <a:ea typeface="SimHei" panose="02010609060101010101" pitchFamily="49" charset="-122"/>
                <a:cs typeface="Arial" panose="020B0604020202020204" pitchFamily="34" charset="0"/>
              </a:rPr>
              <a:t>传递</a:t>
            </a:r>
            <a:r>
              <a:rPr lang="en-US" altLang="zh-CN" sz="2400" dirty="0">
                <a:latin typeface="Arial" panose="020B0604020202020204" pitchFamily="34" charset="0"/>
                <a:ea typeface="SimHei" panose="02010609060101010101" pitchFamily="49" charset="-122"/>
                <a:cs typeface="Arial" panose="020B0604020202020204" pitchFamily="34" charset="0"/>
              </a:rPr>
              <a:t>DES</a:t>
            </a:r>
            <a:r>
              <a:rPr lang="zh-CN" altLang="en-US" sz="2400" dirty="0">
                <a:latin typeface="Arial" panose="020B0604020202020204" pitchFamily="34" charset="0"/>
                <a:ea typeface="SimHei" panose="02010609060101010101" pitchFamily="49" charset="-122"/>
                <a:cs typeface="Arial" panose="020B0604020202020204" pitchFamily="34" charset="0"/>
              </a:rPr>
              <a:t>算法在</a:t>
            </a:r>
            <a:r>
              <a:rPr lang="en-US" altLang="zh-CN" sz="2400" dirty="0">
                <a:latin typeface="Arial" panose="020B0604020202020204" pitchFamily="34" charset="0"/>
                <a:ea typeface="SimHei" panose="02010609060101010101" pitchFamily="49" charset="-122"/>
                <a:cs typeface="Arial" panose="020B0604020202020204" pitchFamily="34" charset="0"/>
              </a:rPr>
              <a:t>session</a:t>
            </a:r>
            <a:r>
              <a:rPr lang="zh-CN" altLang="en-US" sz="2400" dirty="0">
                <a:latin typeface="Arial" panose="020B0604020202020204" pitchFamily="34" charset="0"/>
                <a:ea typeface="SimHei" panose="02010609060101010101" pitchFamily="49" charset="-122"/>
                <a:cs typeface="Arial" panose="020B0604020202020204" pitchFamily="34" charset="0"/>
              </a:rPr>
              <a:t>内的临时密钥；用</a:t>
            </a:r>
            <a:r>
              <a:rPr lang="en-US" altLang="zh-CN" sz="2400" dirty="0">
                <a:latin typeface="Arial" panose="020B0604020202020204" pitchFamily="34" charset="0"/>
                <a:ea typeface="SimHei" panose="02010609060101010101" pitchFamily="49" charset="-122"/>
                <a:cs typeface="Arial" panose="020B0604020202020204" pitchFamily="34" charset="0"/>
              </a:rPr>
              <a:t>DES</a:t>
            </a:r>
            <a:r>
              <a:rPr lang="zh-CN" altLang="en-US" sz="2400" dirty="0">
                <a:latin typeface="Arial" panose="020B0604020202020204" pitchFamily="34" charset="0"/>
                <a:ea typeface="SimHei" panose="02010609060101010101" pitchFamily="49" charset="-122"/>
                <a:cs typeface="Arial" panose="020B0604020202020204" pitchFamily="34" charset="0"/>
              </a:rPr>
              <a:t>算法做常规业务通信的加密算法。</a:t>
            </a:r>
          </a:p>
        </p:txBody>
      </p:sp>
      <p:sp>
        <p:nvSpPr>
          <p:cNvPr id="7" name="TextBox 6"/>
          <p:cNvSpPr txBox="1"/>
          <p:nvPr/>
        </p:nvSpPr>
        <p:spPr>
          <a:xfrm>
            <a:off x="143508" y="1161706"/>
            <a:ext cx="8856984" cy="1815882"/>
          </a:xfrm>
          <a:prstGeom prst="rect">
            <a:avLst/>
          </a:prstGeom>
          <a:noFill/>
        </p:spPr>
        <p:txBody>
          <a:bodyPr wrap="square" rtlCol="0">
            <a:spAutoFit/>
          </a:bodyPr>
          <a:lstStyle/>
          <a:p>
            <a:r>
              <a:rPr lang="zh-CN" altLang="en-US" sz="2800" dirty="0">
                <a:latin typeface="Arial" panose="020B0604020202020204" pitchFamily="34" charset="0"/>
                <a:ea typeface="SimHei" panose="02010609060101010101" pitchFamily="49" charset="-122"/>
                <a:cs typeface="Arial" panose="020B0604020202020204" pitchFamily="34" charset="0"/>
              </a:rPr>
              <a:t>密钥的管理</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marL="457200" indent="-457200">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密钥的创建必须有专门的机构完成</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marL="457200" indent="-457200">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密钥的分发通道本身必须是有身份认证功能的</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marL="457200" indent="-457200">
              <a:buFont typeface="Arial" panose="020B0604020202020204" pitchFamily="34" charset="0"/>
              <a:buChar char="•"/>
            </a:pPr>
            <a:r>
              <a:rPr lang="zh-CN" altLang="en-US" sz="2800" dirty="0">
                <a:latin typeface="Arial" panose="020B0604020202020204" pitchFamily="34" charset="0"/>
                <a:ea typeface="SimHei" panose="02010609060101010101" pitchFamily="49" charset="-122"/>
                <a:cs typeface="Arial" panose="020B0604020202020204" pitchFamily="34" charset="0"/>
              </a:rPr>
              <a:t>密钥需要定期更换</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sym typeface="+mn-ea"/>
              </a:rPr>
              <a:t>2</a:t>
            </a:r>
            <a:r>
              <a:rPr lang="zh-CN" altLang="en-US" sz="4800" dirty="0">
                <a:solidFill>
                  <a:srgbClr val="2826F5"/>
                </a:solidFill>
                <a:sym typeface="+mn-ea"/>
              </a:rPr>
              <a:t>、</a:t>
            </a:r>
            <a:r>
              <a:rPr lang="zh-CN" altLang="en-US" sz="4800" dirty="0">
                <a:solidFill>
                  <a:srgbClr val="2826F5"/>
                </a:solidFill>
              </a:rPr>
              <a:t>系统设计</a:t>
            </a:r>
          </a:p>
        </p:txBody>
      </p:sp>
      <p:sp>
        <p:nvSpPr>
          <p:cNvPr id="4" name="TextBox 3"/>
          <p:cNvSpPr txBox="1"/>
          <p:nvPr/>
        </p:nvSpPr>
        <p:spPr>
          <a:xfrm>
            <a:off x="206715" y="1124744"/>
            <a:ext cx="8833926" cy="830997"/>
          </a:xfrm>
          <a:prstGeom prst="rect">
            <a:avLst/>
          </a:prstGeom>
          <a:noFill/>
        </p:spPr>
        <p:txBody>
          <a:bodyPr wrap="square" rtlCol="0">
            <a:spAutoFit/>
          </a:bodyPr>
          <a:lstStyle/>
          <a:p>
            <a:r>
              <a:rPr lang="zh-CN" altLang="en-US" sz="2400" b="1" dirty="0">
                <a:solidFill>
                  <a:srgbClr val="FF0000"/>
                </a:solidFill>
                <a:latin typeface="Arial" panose="020B0604020202020204" pitchFamily="34" charset="0"/>
                <a:ea typeface="SimHei" panose="02010609060101010101" pitchFamily="49" charset="-122"/>
                <a:cs typeface="Arial" panose="020B0604020202020204" pitchFamily="34" charset="0"/>
              </a:rPr>
              <a:t>系统必须提供安全服务</a:t>
            </a:r>
            <a:r>
              <a:rPr lang="zh-CN" altLang="en-US" sz="2400" b="1" dirty="0">
                <a:latin typeface="Arial" panose="020B0604020202020204" pitchFamily="34" charset="0"/>
                <a:ea typeface="SimHei" panose="02010609060101010101" pitchFamily="49" charset="-122"/>
                <a:cs typeface="Arial" panose="020B0604020202020204" pitchFamily="34" charset="0"/>
              </a:rPr>
              <a:t>，使得范围广阔的安全策略可以通过这些服务来实现。这里需要考虑系统的设计问题。</a:t>
            </a:r>
          </a:p>
        </p:txBody>
      </p:sp>
      <p:sp>
        <p:nvSpPr>
          <p:cNvPr id="5" name="TextBox 4"/>
          <p:cNvSpPr txBox="1"/>
          <p:nvPr/>
        </p:nvSpPr>
        <p:spPr>
          <a:xfrm>
            <a:off x="206714" y="2044005"/>
            <a:ext cx="8833927"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400" b="1" dirty="0">
                <a:latin typeface="Arial" panose="020B0604020202020204" pitchFamily="34" charset="0"/>
                <a:ea typeface="SimHei" panose="02010609060101010101" pitchFamily="49" charset="-122"/>
                <a:cs typeface="Arial" panose="020B0604020202020204" pitchFamily="34" charset="0"/>
              </a:rPr>
              <a:t>控制焦点</a:t>
            </a:r>
            <a:endParaRPr lang="en-US" altLang="zh-CN" sz="2400" b="1" dirty="0">
              <a:latin typeface="Arial" panose="020B0604020202020204" pitchFamily="34" charset="0"/>
              <a:ea typeface="SimHei" panose="02010609060101010101" pitchFamily="49" charset="-122"/>
              <a:cs typeface="Arial" panose="020B0604020202020204" pitchFamily="34" charset="0"/>
            </a:endParaRPr>
          </a:p>
          <a:p>
            <a:pPr marL="285750" indent="-285750">
              <a:buFont typeface="Arial" panose="020B0604020202020204" pitchFamily="34" charset="0"/>
              <a:buChar char="•"/>
            </a:pPr>
            <a:r>
              <a:rPr lang="zh-CN" altLang="en-US" sz="2000" b="1" dirty="0">
                <a:latin typeface="Arial" panose="020B0604020202020204" pitchFamily="34" charset="0"/>
                <a:ea typeface="SimHei" panose="02010609060101010101" pitchFamily="49" charset="-122"/>
                <a:cs typeface="Arial" panose="020B0604020202020204" pitchFamily="34" charset="0"/>
              </a:rPr>
              <a:t>数据</a:t>
            </a:r>
            <a:r>
              <a:rPr lang="zh-CN" altLang="en-US" sz="2000" dirty="0">
                <a:latin typeface="Arial" panose="020B0604020202020204" pitchFamily="34" charset="0"/>
                <a:ea typeface="SimHei" panose="02010609060101010101" pitchFamily="49" charset="-122"/>
                <a:cs typeface="Arial" panose="020B0604020202020204" pitchFamily="34" charset="0"/>
              </a:rPr>
              <a:t>：修改时对相关数据的</a:t>
            </a:r>
            <a:r>
              <a:rPr lang="en-US" altLang="zh-CN" sz="2000" dirty="0">
                <a:latin typeface="Arial" panose="020B0604020202020204" pitchFamily="34" charset="0"/>
                <a:ea typeface="SimHei" panose="02010609060101010101" pitchFamily="49" charset="-122"/>
                <a:cs typeface="Arial" panose="020B0604020202020204" pitchFamily="34" charset="0"/>
              </a:rPr>
              <a:t>check</a:t>
            </a:r>
          </a:p>
          <a:p>
            <a:pPr marL="285750" indent="-285750">
              <a:buFont typeface="Arial" panose="020B0604020202020204" pitchFamily="34" charset="0"/>
              <a:buChar char="•"/>
            </a:pPr>
            <a:r>
              <a:rPr lang="zh-CN" altLang="en-US" sz="2000" b="1" dirty="0">
                <a:latin typeface="Arial" panose="020B0604020202020204" pitchFamily="34" charset="0"/>
                <a:ea typeface="SimHei" panose="02010609060101010101" pitchFamily="49" charset="-122"/>
                <a:cs typeface="Arial" panose="020B0604020202020204" pitchFamily="34" charset="0"/>
              </a:rPr>
              <a:t>函数</a:t>
            </a:r>
            <a:r>
              <a:rPr lang="zh-CN" altLang="en-US" sz="2000" dirty="0">
                <a:latin typeface="Arial" panose="020B0604020202020204" pitchFamily="34" charset="0"/>
                <a:ea typeface="SimHei" panose="02010609060101010101" pitchFamily="49" charset="-122"/>
                <a:cs typeface="Arial" panose="020B0604020202020204" pitchFamily="34" charset="0"/>
              </a:rPr>
              <a:t>：执行某个操作时进行身份和权限的确认</a:t>
            </a:r>
            <a:endParaRPr lang="en-US" altLang="zh-CN" sz="2000" dirty="0">
              <a:latin typeface="Arial" panose="020B0604020202020204" pitchFamily="34" charset="0"/>
              <a:ea typeface="SimHei" panose="02010609060101010101" pitchFamily="49" charset="-122"/>
              <a:cs typeface="Arial" panose="020B0604020202020204" pitchFamily="34" charset="0"/>
            </a:endParaRPr>
          </a:p>
          <a:p>
            <a:pPr marL="285750" indent="-285750">
              <a:buFont typeface="Arial" panose="020B0604020202020204" pitchFamily="34" charset="0"/>
              <a:buChar char="•"/>
            </a:pPr>
            <a:r>
              <a:rPr lang="zh-CN" altLang="en-US" sz="2000" b="1" dirty="0">
                <a:latin typeface="Arial" panose="020B0604020202020204" pitchFamily="34" charset="0"/>
                <a:ea typeface="SimHei" panose="02010609060101010101" pitchFamily="49" charset="-122"/>
                <a:cs typeface="Arial" panose="020B0604020202020204" pitchFamily="34" charset="0"/>
              </a:rPr>
              <a:t>入口</a:t>
            </a:r>
            <a:r>
              <a:rPr lang="zh-CN" altLang="en-US" sz="2000" dirty="0">
                <a:latin typeface="Arial" panose="020B0604020202020204" pitchFamily="34" charset="0"/>
                <a:ea typeface="SimHei" panose="02010609060101010101" pitchFamily="49" charset="-122"/>
                <a:cs typeface="Arial" panose="020B0604020202020204" pitchFamily="34" charset="0"/>
              </a:rPr>
              <a:t>：系统只对特定的人开放访问权限，其他人不可见</a:t>
            </a:r>
            <a:endParaRPr lang="en-US" altLang="zh-CN" sz="2000" dirty="0">
              <a:latin typeface="Arial" panose="020B0604020202020204" pitchFamily="34" charset="0"/>
              <a:ea typeface="SimHei" panose="02010609060101010101" pitchFamily="49" charset="-122"/>
              <a:cs typeface="Arial" panose="020B0604020202020204" pitchFamily="34" charset="0"/>
            </a:endParaRPr>
          </a:p>
        </p:txBody>
      </p:sp>
      <p:sp>
        <p:nvSpPr>
          <p:cNvPr id="7" name="TextBox 6"/>
          <p:cNvSpPr txBox="1"/>
          <p:nvPr/>
        </p:nvSpPr>
        <p:spPr>
          <a:xfrm>
            <a:off x="206715" y="4351036"/>
            <a:ext cx="244827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400" b="1" dirty="0">
                <a:latin typeface="Arial" panose="020B0604020202020204" pitchFamily="34" charset="0"/>
                <a:ea typeface="SimHei" panose="02010609060101010101" pitchFamily="49" charset="-122"/>
                <a:cs typeface="Arial" panose="020B0604020202020204" pitchFamily="34" charset="0"/>
              </a:rPr>
              <a:t>安全机制分层</a:t>
            </a:r>
          </a:p>
        </p:txBody>
      </p:sp>
      <p:sp>
        <p:nvSpPr>
          <p:cNvPr id="8" name="圆角矩形 7"/>
          <p:cNvSpPr/>
          <p:nvPr/>
        </p:nvSpPr>
        <p:spPr>
          <a:xfrm>
            <a:off x="3275856" y="3501008"/>
            <a:ext cx="2448272" cy="3470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应用层</a:t>
            </a:r>
          </a:p>
        </p:txBody>
      </p:sp>
      <p:sp>
        <p:nvSpPr>
          <p:cNvPr id="9" name="圆角矩形 8"/>
          <p:cNvSpPr/>
          <p:nvPr/>
        </p:nvSpPr>
        <p:spPr>
          <a:xfrm>
            <a:off x="3275856" y="3920109"/>
            <a:ext cx="2448272" cy="2439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中间件</a:t>
            </a:r>
          </a:p>
        </p:txBody>
      </p:sp>
      <p:sp>
        <p:nvSpPr>
          <p:cNvPr id="10" name="圆角矩形 9"/>
          <p:cNvSpPr/>
          <p:nvPr/>
        </p:nvSpPr>
        <p:spPr>
          <a:xfrm>
            <a:off x="3275856" y="4221088"/>
            <a:ext cx="2448272" cy="37104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操作系统服务</a:t>
            </a:r>
          </a:p>
        </p:txBody>
      </p:sp>
      <p:sp>
        <p:nvSpPr>
          <p:cNvPr id="11" name="矩形 10"/>
          <p:cNvSpPr/>
          <p:nvPr/>
        </p:nvSpPr>
        <p:spPr>
          <a:xfrm>
            <a:off x="3275856" y="4653136"/>
            <a:ext cx="1656184" cy="11521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atin typeface="Arial" panose="020B0604020202020204" pitchFamily="34" charset="0"/>
              <a:ea typeface="SimHei" panose="02010609060101010101" pitchFamily="49" charset="-122"/>
              <a:cs typeface="Arial" panose="020B0604020202020204" pitchFamily="34" charset="0"/>
            </a:endParaRPr>
          </a:p>
        </p:txBody>
      </p:sp>
      <p:sp>
        <p:nvSpPr>
          <p:cNvPr id="12" name="圆角矩形 11"/>
          <p:cNvSpPr/>
          <p:nvPr/>
        </p:nvSpPr>
        <p:spPr>
          <a:xfrm>
            <a:off x="3347864" y="4725144"/>
            <a:ext cx="1368152" cy="46805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系统核心</a:t>
            </a:r>
          </a:p>
        </p:txBody>
      </p:sp>
      <p:sp>
        <p:nvSpPr>
          <p:cNvPr id="13" name="圆角矩形 12"/>
          <p:cNvSpPr/>
          <p:nvPr/>
        </p:nvSpPr>
        <p:spPr>
          <a:xfrm>
            <a:off x="3373289" y="5265204"/>
            <a:ext cx="1368152" cy="46805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硬件</a:t>
            </a:r>
          </a:p>
        </p:txBody>
      </p:sp>
      <p:sp>
        <p:nvSpPr>
          <p:cNvPr id="14" name="矩形 13"/>
          <p:cNvSpPr/>
          <p:nvPr/>
        </p:nvSpPr>
        <p:spPr>
          <a:xfrm>
            <a:off x="4932040" y="4653136"/>
            <a:ext cx="792088" cy="11521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atin typeface="Arial" panose="020B0604020202020204" pitchFamily="34" charset="0"/>
                <a:ea typeface="SimHei" panose="02010609060101010101" pitchFamily="49" charset="-122"/>
                <a:cs typeface="Arial" panose="020B0604020202020204" pitchFamily="34" charset="0"/>
              </a:rPr>
              <a:t>计算机通信</a:t>
            </a:r>
          </a:p>
        </p:txBody>
      </p:sp>
      <p:sp>
        <p:nvSpPr>
          <p:cNvPr id="15" name="爆炸形 2 14"/>
          <p:cNvSpPr/>
          <p:nvPr/>
        </p:nvSpPr>
        <p:spPr>
          <a:xfrm>
            <a:off x="6026969" y="3504856"/>
            <a:ext cx="2388658" cy="2174546"/>
          </a:xfrm>
          <a:prstGeom prst="irregularSeal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solidFill>
                  <a:srgbClr val="FF0000"/>
                </a:solidFill>
                <a:latin typeface="Arial" panose="020B0604020202020204" pitchFamily="34" charset="0"/>
                <a:ea typeface="SimHei" panose="02010609060101010101" pitchFamily="49" charset="-122"/>
                <a:cs typeface="Arial" panose="020B0604020202020204" pitchFamily="34" charset="0"/>
              </a:rPr>
              <a:t>安全机制放在哪一层</a:t>
            </a:r>
            <a:endParaRPr lang="en-US" altLang="zh-CN" sz="2000"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sp>
        <p:nvSpPr>
          <p:cNvPr id="16" name="TextBox 15"/>
          <p:cNvSpPr txBox="1"/>
          <p:nvPr/>
        </p:nvSpPr>
        <p:spPr>
          <a:xfrm>
            <a:off x="103357" y="5929825"/>
            <a:ext cx="8937285"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400" b="1" dirty="0">
                <a:latin typeface="Arial" panose="020B0604020202020204" pitchFamily="34" charset="0"/>
                <a:ea typeface="SimHei" panose="02010609060101010101" pitchFamily="49" charset="-122"/>
                <a:cs typeface="Arial" panose="020B0604020202020204" pitchFamily="34" charset="0"/>
              </a:rPr>
              <a:t>任务调度：</a:t>
            </a:r>
            <a:r>
              <a:rPr lang="zh-CN" altLang="en-US" sz="2400" dirty="0">
                <a:latin typeface="Arial" panose="020B0604020202020204" pitchFamily="34" charset="0"/>
                <a:ea typeface="SimHei" panose="02010609060101010101" pitchFamily="49" charset="-122"/>
                <a:cs typeface="Arial" panose="020B0604020202020204" pitchFamily="34" charset="0"/>
              </a:rPr>
              <a:t>任务调度中心需要以任务提交者的身份执行任务。调度中心需要在提交任务时进行合法的伪装。</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p:cNvSpPr>
            <a:spLocks noGrp="1" noChangeArrowheads="1"/>
          </p:cNvSpPr>
          <p:nvPr>
            <p:ph type="title"/>
          </p:nvPr>
        </p:nvSpPr>
        <p:spPr>
          <a:xfrm>
            <a:off x="0" y="-13961"/>
            <a:ext cx="9129713" cy="1066697"/>
          </a:xfrm>
        </p:spPr>
        <p:txBody>
          <a:bodyPr/>
          <a:lstStyle/>
          <a:p>
            <a:pPr eaLnBrk="1" hangingPunct="1"/>
            <a:r>
              <a:rPr lang="zh-CN" altLang="en-US" sz="4800" dirty="0">
                <a:solidFill>
                  <a:srgbClr val="2826F5"/>
                </a:solidFill>
                <a:latin typeface="Arial" charset="0"/>
                <a:ea typeface="黑体" charset="0"/>
              </a:rPr>
              <a:t>分布式系统的发展演进</a:t>
            </a:r>
          </a:p>
        </p:txBody>
      </p:sp>
      <p:cxnSp>
        <p:nvCxnSpPr>
          <p:cNvPr id="10" name="直线连接符 9"/>
          <p:cNvCxnSpPr>
            <a:cxnSpLocks noChangeShapeType="1"/>
          </p:cNvCxnSpPr>
          <p:nvPr/>
        </p:nvCxnSpPr>
        <p:spPr bwMode="auto">
          <a:xfrm flipV="1">
            <a:off x="8604448" y="4077072"/>
            <a:ext cx="0" cy="432049"/>
          </a:xfrm>
          <a:prstGeom prst="line">
            <a:avLst/>
          </a:prstGeom>
          <a:noFill/>
          <a:ln w="38100">
            <a:solidFill>
              <a:schemeClr val="accent2"/>
            </a:solidFill>
            <a:round/>
            <a:headEnd/>
            <a:tailEnd type="none" w="med" len="sm"/>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 name="任意形状 1"/>
          <p:cNvSpPr>
            <a:spLocks/>
          </p:cNvSpPr>
          <p:nvPr/>
        </p:nvSpPr>
        <p:spPr bwMode="auto">
          <a:xfrm rot="20992164">
            <a:off x="150413" y="2648854"/>
            <a:ext cx="8615363" cy="2747977"/>
          </a:xfrm>
          <a:custGeom>
            <a:avLst/>
            <a:gdLst>
              <a:gd name="T0" fmla="*/ 2609134 w 9005091"/>
              <a:gd name="T1" fmla="*/ 0 h 3065816"/>
              <a:gd name="T2" fmla="*/ 102 w 9005091"/>
              <a:gd name="T3" fmla="*/ 131586 h 3065816"/>
              <a:gd name="T4" fmla="*/ 2497637 w 9005091"/>
              <a:gd name="T5" fmla="*/ 338157 h 3065816"/>
              <a:gd name="T6" fmla="*/ 0 60000 65536"/>
              <a:gd name="T7" fmla="*/ 0 60000 65536"/>
              <a:gd name="T8" fmla="*/ 0 60000 65536"/>
            </a:gdLst>
            <a:ahLst/>
            <a:cxnLst>
              <a:cxn ang="T6">
                <a:pos x="T0" y="T1"/>
              </a:cxn>
              <a:cxn ang="T7">
                <a:pos x="T2" y="T3"/>
              </a:cxn>
              <a:cxn ang="T8">
                <a:pos x="T4" y="T5"/>
              </a:cxn>
            </a:cxnLst>
            <a:rect l="0" t="0" r="r" b="b"/>
            <a:pathLst>
              <a:path w="9005091" h="3065816">
                <a:moveTo>
                  <a:pt x="9005091" y="0"/>
                </a:moveTo>
                <a:cubicBezTo>
                  <a:pt x="4534790" y="341002"/>
                  <a:pt x="64489" y="682005"/>
                  <a:pt x="353" y="1192974"/>
                </a:cubicBezTo>
                <a:cubicBezTo>
                  <a:pt x="-63783" y="1703943"/>
                  <a:pt x="8620274" y="3065816"/>
                  <a:pt x="8620274" y="3065816"/>
                </a:cubicBezTo>
              </a:path>
            </a:pathLst>
          </a:custGeom>
          <a:noFill/>
          <a:ln w="76200" cmpd="sng">
            <a:solidFill>
              <a:srgbClr val="00009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fontAlgn="base"/>
            <a:endParaRPr lang="zh-CN" altLang="en-US" sz="4000">
              <a:solidFill>
                <a:prstClr val="white"/>
              </a:solidFill>
              <a:latin typeface="微软雅黑" charset="0"/>
              <a:ea typeface="微软雅黑" charset="0"/>
              <a:cs typeface="微软雅黑" charset="0"/>
            </a:endParaRPr>
          </a:p>
        </p:txBody>
      </p:sp>
      <p:grpSp>
        <p:nvGrpSpPr>
          <p:cNvPr id="12" name="组 17408"/>
          <p:cNvGrpSpPr>
            <a:grpSpLocks/>
          </p:cNvGrpSpPr>
          <p:nvPr/>
        </p:nvGrpSpPr>
        <p:grpSpPr bwMode="auto">
          <a:xfrm>
            <a:off x="7704138" y="1420813"/>
            <a:ext cx="1511300" cy="936625"/>
            <a:chOff x="431800" y="2132856"/>
            <a:chExt cx="1449451" cy="936104"/>
          </a:xfrm>
        </p:grpSpPr>
        <p:pic>
          <p:nvPicPr>
            <p:cNvPr id="1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132856"/>
              <a:ext cx="1449451" cy="936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文本框 17407"/>
            <p:cNvSpPr txBox="1">
              <a:spLocks noChangeArrowheads="1"/>
            </p:cNvSpPr>
            <p:nvPr/>
          </p:nvSpPr>
          <p:spPr bwMode="auto">
            <a:xfrm>
              <a:off x="791118" y="2412695"/>
              <a:ext cx="711331" cy="3135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b="1">
                  <a:solidFill>
                    <a:schemeClr val="bg1"/>
                  </a:solidFill>
                  <a:latin typeface="微软雅黑" charset="0"/>
                  <a:ea typeface="微软雅黑" charset="0"/>
                  <a:cs typeface="微软雅黑" charset="0"/>
                </a:defRPr>
              </a:lvl1pPr>
              <a:lvl2pPr marL="742950" indent="-285750">
                <a:defRPr sz="4000" b="1">
                  <a:solidFill>
                    <a:schemeClr val="bg1"/>
                  </a:solidFill>
                  <a:latin typeface="微软雅黑" charset="0"/>
                  <a:ea typeface="微软雅黑" charset="0"/>
                  <a:cs typeface="微软雅黑" charset="0"/>
                </a:defRPr>
              </a:lvl2pPr>
              <a:lvl3pPr marL="1143000" indent="-228600">
                <a:defRPr sz="4000" b="1">
                  <a:solidFill>
                    <a:schemeClr val="bg1"/>
                  </a:solidFill>
                  <a:latin typeface="微软雅黑" charset="0"/>
                  <a:ea typeface="微软雅黑" charset="0"/>
                  <a:cs typeface="微软雅黑" charset="0"/>
                </a:defRPr>
              </a:lvl3pPr>
              <a:lvl4pPr marL="1600200" indent="-228600">
                <a:defRPr sz="4000" b="1">
                  <a:solidFill>
                    <a:schemeClr val="bg1"/>
                  </a:solidFill>
                  <a:latin typeface="微软雅黑" charset="0"/>
                  <a:ea typeface="微软雅黑" charset="0"/>
                  <a:cs typeface="微软雅黑" charset="0"/>
                </a:defRPr>
              </a:lvl4pPr>
              <a:lvl5pPr marL="2057400" indent="-228600">
                <a:defRPr sz="4000" b="1">
                  <a:solidFill>
                    <a:schemeClr val="bg1"/>
                  </a:solidFill>
                  <a:latin typeface="微软雅黑" charset="0"/>
                  <a:ea typeface="微软雅黑" charset="0"/>
                  <a:cs typeface="微软雅黑" charset="0"/>
                </a:defRPr>
              </a:lvl5pPr>
              <a:lvl6pPr marL="25146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6pPr>
              <a:lvl7pPr marL="29718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7pPr>
              <a:lvl8pPr marL="34290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8pPr>
              <a:lvl9pPr marL="38862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9pPr>
            </a:lstStyle>
            <a:p>
              <a:pPr eaLnBrk="1" fontAlgn="base" hangingPunct="1"/>
              <a:r>
                <a:rPr kumimoji="1" lang="en-US" altLang="zh-CN" sz="1400" dirty="0">
                  <a:solidFill>
                    <a:srgbClr val="660066"/>
                  </a:solidFill>
                  <a:cs typeface="Tahoma" charset="0"/>
                </a:rPr>
                <a:t>1980</a:t>
              </a:r>
              <a:endParaRPr kumimoji="1" lang="zh-CN" altLang="en-US" sz="1400" dirty="0">
                <a:solidFill>
                  <a:srgbClr val="660066"/>
                </a:solidFill>
                <a:cs typeface="Tahoma" charset="0"/>
              </a:endParaRPr>
            </a:p>
          </p:txBody>
        </p:sp>
      </p:grpSp>
      <p:sp>
        <p:nvSpPr>
          <p:cNvPr id="15" name="文本框 17424"/>
          <p:cNvSpPr txBox="1">
            <a:spLocks noChangeArrowheads="1"/>
          </p:cNvSpPr>
          <p:nvPr/>
        </p:nvSpPr>
        <p:spPr bwMode="auto">
          <a:xfrm>
            <a:off x="8015288" y="2427288"/>
            <a:ext cx="11144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b="1">
                <a:solidFill>
                  <a:schemeClr val="bg1"/>
                </a:solidFill>
                <a:latin typeface="微软雅黑" charset="0"/>
                <a:ea typeface="微软雅黑" charset="0"/>
                <a:cs typeface="微软雅黑" charset="0"/>
              </a:defRPr>
            </a:lvl1pPr>
            <a:lvl2pPr marL="742950" indent="-285750">
              <a:defRPr sz="4000" b="1">
                <a:solidFill>
                  <a:schemeClr val="bg1"/>
                </a:solidFill>
                <a:latin typeface="微软雅黑" charset="0"/>
                <a:ea typeface="微软雅黑" charset="0"/>
                <a:cs typeface="微软雅黑" charset="0"/>
              </a:defRPr>
            </a:lvl2pPr>
            <a:lvl3pPr marL="1143000" indent="-228600">
              <a:defRPr sz="4000" b="1">
                <a:solidFill>
                  <a:schemeClr val="bg1"/>
                </a:solidFill>
                <a:latin typeface="微软雅黑" charset="0"/>
                <a:ea typeface="微软雅黑" charset="0"/>
                <a:cs typeface="微软雅黑" charset="0"/>
              </a:defRPr>
            </a:lvl3pPr>
            <a:lvl4pPr marL="1600200" indent="-228600">
              <a:defRPr sz="4000" b="1">
                <a:solidFill>
                  <a:schemeClr val="bg1"/>
                </a:solidFill>
                <a:latin typeface="微软雅黑" charset="0"/>
                <a:ea typeface="微软雅黑" charset="0"/>
                <a:cs typeface="微软雅黑" charset="0"/>
              </a:defRPr>
            </a:lvl4pPr>
            <a:lvl5pPr marL="2057400" indent="-228600">
              <a:defRPr sz="4000" b="1">
                <a:solidFill>
                  <a:schemeClr val="bg1"/>
                </a:solidFill>
                <a:latin typeface="微软雅黑" charset="0"/>
                <a:ea typeface="微软雅黑" charset="0"/>
                <a:cs typeface="微软雅黑" charset="0"/>
              </a:defRPr>
            </a:lvl5pPr>
            <a:lvl6pPr marL="25146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6pPr>
            <a:lvl7pPr marL="29718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7pPr>
            <a:lvl8pPr marL="34290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8pPr>
            <a:lvl9pPr marL="38862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9pPr>
          </a:lstStyle>
          <a:p>
            <a:pPr eaLnBrk="1" fontAlgn="base" hangingPunct="1"/>
            <a:r>
              <a:rPr kumimoji="1" lang="zh-CN" altLang="en-US" sz="1200" dirty="0">
                <a:solidFill>
                  <a:srgbClr val="660066"/>
                </a:solidFill>
                <a:cs typeface="Tahoma" charset="0"/>
              </a:rPr>
              <a:t>分布式系统开始萌芽</a:t>
            </a:r>
          </a:p>
        </p:txBody>
      </p:sp>
      <p:sp>
        <p:nvSpPr>
          <p:cNvPr id="16" name="矩形 17427"/>
          <p:cNvSpPr>
            <a:spLocks noChangeArrowheads="1"/>
          </p:cNvSpPr>
          <p:nvPr/>
        </p:nvSpPr>
        <p:spPr bwMode="auto">
          <a:xfrm rot="20763080">
            <a:off x="4258798" y="2031435"/>
            <a:ext cx="1711829"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fontAlgn="base" hangingPunct="1"/>
            <a:r>
              <a:rPr kumimoji="1" lang="en-US" altLang="zh-CN" sz="1050" dirty="0">
                <a:solidFill>
                  <a:srgbClr val="000000"/>
                </a:solidFill>
                <a:latin typeface="微软雅黑" charset="0"/>
                <a:ea typeface="微软雅黑" charset="0"/>
                <a:cs typeface="Tahoma" charset="0"/>
              </a:rPr>
              <a:t>1995</a:t>
            </a:r>
            <a:r>
              <a:rPr kumimoji="1" lang="zh-CN" altLang="en-US" sz="1050" dirty="0">
                <a:solidFill>
                  <a:srgbClr val="000000"/>
                </a:solidFill>
                <a:latin typeface="微软雅黑" charset="0"/>
                <a:ea typeface="微软雅黑" charset="0"/>
                <a:cs typeface="Tahoma" charset="0"/>
              </a:rPr>
              <a:t>年</a:t>
            </a:r>
            <a:r>
              <a:rPr kumimoji="1" lang="en-US" altLang="zh-CN" sz="1050" dirty="0">
                <a:solidFill>
                  <a:srgbClr val="000000"/>
                </a:solidFill>
                <a:latin typeface="微软雅黑" charset="0"/>
                <a:ea typeface="微软雅黑" charset="0"/>
                <a:cs typeface="Tahoma" charset="0"/>
              </a:rPr>
              <a:t>David Patterson</a:t>
            </a:r>
            <a:r>
              <a:rPr kumimoji="1" lang="zh-CN" altLang="en-US" sz="1050" dirty="0">
                <a:solidFill>
                  <a:srgbClr val="000000"/>
                </a:solidFill>
                <a:latin typeface="微软雅黑" charset="0"/>
                <a:ea typeface="微软雅黑" charset="0"/>
                <a:cs typeface="Tahoma" charset="0"/>
              </a:rPr>
              <a:t>等提出了</a:t>
            </a:r>
            <a:r>
              <a:rPr kumimoji="1" lang="en-US" altLang="zh-CN" sz="1050" dirty="0">
                <a:solidFill>
                  <a:srgbClr val="000000"/>
                </a:solidFill>
                <a:latin typeface="微软雅黑" charset="0"/>
                <a:ea typeface="微软雅黑" charset="0"/>
                <a:cs typeface="Tahoma" charset="0"/>
              </a:rPr>
              <a:t>NOW</a:t>
            </a:r>
            <a:r>
              <a:rPr kumimoji="1" lang="zh-CN" altLang="en-US" sz="1050" dirty="0">
                <a:solidFill>
                  <a:srgbClr val="000000"/>
                </a:solidFill>
                <a:latin typeface="微软雅黑" charset="0"/>
                <a:ea typeface="微软雅黑" charset="0"/>
                <a:cs typeface="Tahoma" charset="0"/>
              </a:rPr>
              <a:t>项目，开启了集群计算系统的实践</a:t>
            </a:r>
          </a:p>
        </p:txBody>
      </p:sp>
      <p:cxnSp>
        <p:nvCxnSpPr>
          <p:cNvPr id="17" name="直线连接符 16"/>
          <p:cNvCxnSpPr/>
          <p:nvPr/>
        </p:nvCxnSpPr>
        <p:spPr bwMode="auto">
          <a:xfrm flipH="1" flipV="1">
            <a:off x="7531029" y="1521400"/>
            <a:ext cx="131762" cy="563562"/>
          </a:xfrm>
          <a:prstGeom prst="line">
            <a:avLst/>
          </a:prstGeom>
          <a:solidFill>
            <a:schemeClr val="accent1"/>
          </a:solidFill>
          <a:ln w="38100" cap="flat" cmpd="sng" algn="ctr">
            <a:solidFill>
              <a:schemeClr val="accent2">
                <a:lumMod val="75000"/>
              </a:schemeClr>
            </a:solidFill>
            <a:prstDash val="solid"/>
            <a:round/>
            <a:headEnd type="none" w="med" len="med"/>
            <a:tailEnd type="none" w="med" len="sm"/>
          </a:ln>
          <a:effectLst/>
        </p:spPr>
      </p:cxnSp>
      <p:grpSp>
        <p:nvGrpSpPr>
          <p:cNvPr id="18" name="组 97"/>
          <p:cNvGrpSpPr>
            <a:grpSpLocks/>
          </p:cNvGrpSpPr>
          <p:nvPr/>
        </p:nvGrpSpPr>
        <p:grpSpPr bwMode="auto">
          <a:xfrm>
            <a:off x="7884368" y="4221088"/>
            <a:ext cx="1427163" cy="1250950"/>
            <a:chOff x="431800" y="2132856"/>
            <a:chExt cx="1449451" cy="936104"/>
          </a:xfrm>
        </p:grpSpPr>
        <p:pic>
          <p:nvPicPr>
            <p:cNvPr id="19" name="图片 9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132856"/>
              <a:ext cx="1449451" cy="936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文本框 99"/>
            <p:cNvSpPr txBox="1">
              <a:spLocks noChangeArrowheads="1"/>
            </p:cNvSpPr>
            <p:nvPr/>
          </p:nvSpPr>
          <p:spPr bwMode="auto">
            <a:xfrm>
              <a:off x="791341" y="2420340"/>
              <a:ext cx="815820" cy="274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b="1">
                  <a:solidFill>
                    <a:schemeClr val="bg1"/>
                  </a:solidFill>
                  <a:latin typeface="微软雅黑" charset="0"/>
                  <a:ea typeface="微软雅黑" charset="0"/>
                  <a:cs typeface="微软雅黑" charset="0"/>
                </a:defRPr>
              </a:lvl1pPr>
              <a:lvl2pPr marL="742950" indent="-285750">
                <a:defRPr sz="4000" b="1">
                  <a:solidFill>
                    <a:schemeClr val="bg1"/>
                  </a:solidFill>
                  <a:latin typeface="微软雅黑" charset="0"/>
                  <a:ea typeface="微软雅黑" charset="0"/>
                  <a:cs typeface="微软雅黑" charset="0"/>
                </a:defRPr>
              </a:lvl2pPr>
              <a:lvl3pPr marL="1143000" indent="-228600">
                <a:defRPr sz="4000" b="1">
                  <a:solidFill>
                    <a:schemeClr val="bg1"/>
                  </a:solidFill>
                  <a:latin typeface="微软雅黑" charset="0"/>
                  <a:ea typeface="微软雅黑" charset="0"/>
                  <a:cs typeface="微软雅黑" charset="0"/>
                </a:defRPr>
              </a:lvl3pPr>
              <a:lvl4pPr marL="1600200" indent="-228600">
                <a:defRPr sz="4000" b="1">
                  <a:solidFill>
                    <a:schemeClr val="bg1"/>
                  </a:solidFill>
                  <a:latin typeface="微软雅黑" charset="0"/>
                  <a:ea typeface="微软雅黑" charset="0"/>
                  <a:cs typeface="微软雅黑" charset="0"/>
                </a:defRPr>
              </a:lvl4pPr>
              <a:lvl5pPr marL="2057400" indent="-228600">
                <a:defRPr sz="4000" b="1">
                  <a:solidFill>
                    <a:schemeClr val="bg1"/>
                  </a:solidFill>
                  <a:latin typeface="微软雅黑" charset="0"/>
                  <a:ea typeface="微软雅黑" charset="0"/>
                  <a:cs typeface="微软雅黑" charset="0"/>
                </a:defRPr>
              </a:lvl5pPr>
              <a:lvl6pPr marL="25146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6pPr>
              <a:lvl7pPr marL="29718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7pPr>
              <a:lvl8pPr marL="34290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8pPr>
              <a:lvl9pPr marL="38862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9pPr>
            </a:lstStyle>
            <a:p>
              <a:pPr eaLnBrk="1" fontAlgn="base" hangingPunct="1"/>
              <a:r>
                <a:rPr kumimoji="1" lang="en-US" altLang="zh-CN" sz="1800" dirty="0">
                  <a:solidFill>
                    <a:srgbClr val="FF0000"/>
                  </a:solidFill>
                  <a:cs typeface="Tahoma" charset="0"/>
                </a:rPr>
                <a:t>2020</a:t>
              </a:r>
              <a:endParaRPr kumimoji="1" lang="zh-CN" altLang="en-US" sz="1800" dirty="0">
                <a:solidFill>
                  <a:srgbClr val="FF0000"/>
                </a:solidFill>
                <a:cs typeface="Tahoma" charset="0"/>
              </a:endParaRPr>
            </a:p>
          </p:txBody>
        </p:sp>
      </p:grpSp>
      <p:sp>
        <p:nvSpPr>
          <p:cNvPr id="21" name="矩形 17438"/>
          <p:cNvSpPr>
            <a:spLocks noChangeArrowheads="1"/>
          </p:cNvSpPr>
          <p:nvPr/>
        </p:nvSpPr>
        <p:spPr bwMode="auto">
          <a:xfrm rot="20786663">
            <a:off x="6279486" y="1693017"/>
            <a:ext cx="11350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fontAlgn="base" hangingPunct="1"/>
            <a:r>
              <a:rPr kumimoji="1" lang="zh-CN" altLang="en-US" sz="1200" dirty="0">
                <a:latin typeface="微软雅黑" charset="0"/>
                <a:ea typeface="微软雅黑" charset="0"/>
                <a:cs typeface="Tahoma" charset="0"/>
              </a:rPr>
              <a:t>计算模式和互联网络的兴起</a:t>
            </a:r>
          </a:p>
        </p:txBody>
      </p:sp>
      <p:cxnSp>
        <p:nvCxnSpPr>
          <p:cNvPr id="22" name="直线连接符 21"/>
          <p:cNvCxnSpPr/>
          <p:nvPr/>
        </p:nvCxnSpPr>
        <p:spPr bwMode="auto">
          <a:xfrm flipH="1" flipV="1">
            <a:off x="6038095" y="1856526"/>
            <a:ext cx="144016" cy="600076"/>
          </a:xfrm>
          <a:prstGeom prst="line">
            <a:avLst/>
          </a:prstGeom>
          <a:solidFill>
            <a:schemeClr val="accent1"/>
          </a:solidFill>
          <a:ln w="38100" cap="flat" cmpd="sng" algn="ctr">
            <a:solidFill>
              <a:schemeClr val="accent5">
                <a:lumMod val="75000"/>
              </a:schemeClr>
            </a:solidFill>
            <a:prstDash val="solid"/>
            <a:round/>
            <a:headEnd type="none" w="med" len="med"/>
            <a:tailEnd type="none" w="med" len="sm"/>
          </a:ln>
          <a:effectLst/>
        </p:spPr>
      </p:cxnSp>
      <p:pic>
        <p:nvPicPr>
          <p:cNvPr id="23" name="图片 7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980728"/>
            <a:ext cx="6223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4" name="直线连接符 23"/>
          <p:cNvCxnSpPr/>
          <p:nvPr/>
        </p:nvCxnSpPr>
        <p:spPr bwMode="auto">
          <a:xfrm>
            <a:off x="4205590" y="2257375"/>
            <a:ext cx="171658" cy="653847"/>
          </a:xfrm>
          <a:prstGeom prst="line">
            <a:avLst/>
          </a:prstGeom>
          <a:solidFill>
            <a:schemeClr val="accent1"/>
          </a:solidFill>
          <a:ln w="38100" cap="flat" cmpd="sng" algn="ctr">
            <a:solidFill>
              <a:schemeClr val="accent2">
                <a:lumMod val="75000"/>
              </a:schemeClr>
            </a:solidFill>
            <a:prstDash val="solid"/>
            <a:round/>
            <a:headEnd type="none" w="med" len="med"/>
            <a:tailEnd type="none" w="med" len="sm"/>
          </a:ln>
          <a:effectLst/>
        </p:spPr>
      </p:cxnSp>
      <p:cxnSp>
        <p:nvCxnSpPr>
          <p:cNvPr id="25" name="直线连接符 24"/>
          <p:cNvCxnSpPr/>
          <p:nvPr/>
        </p:nvCxnSpPr>
        <p:spPr bwMode="auto">
          <a:xfrm flipH="1" flipV="1">
            <a:off x="2485970" y="2720422"/>
            <a:ext cx="216024" cy="672082"/>
          </a:xfrm>
          <a:prstGeom prst="line">
            <a:avLst/>
          </a:prstGeom>
          <a:solidFill>
            <a:schemeClr val="accent1"/>
          </a:solidFill>
          <a:ln w="38100" cap="flat" cmpd="sng" algn="ctr">
            <a:solidFill>
              <a:schemeClr val="accent2">
                <a:lumMod val="75000"/>
              </a:schemeClr>
            </a:solidFill>
            <a:prstDash val="solid"/>
            <a:round/>
            <a:headEnd type="none" w="med" len="med"/>
            <a:tailEnd type="none" w="med" len="sm"/>
          </a:ln>
          <a:effectLst/>
        </p:spPr>
      </p:cxnSp>
      <p:cxnSp>
        <p:nvCxnSpPr>
          <p:cNvPr id="26" name="直线连接符 25"/>
          <p:cNvCxnSpPr/>
          <p:nvPr/>
        </p:nvCxnSpPr>
        <p:spPr bwMode="auto">
          <a:xfrm flipV="1">
            <a:off x="429680" y="4648874"/>
            <a:ext cx="63500" cy="724342"/>
          </a:xfrm>
          <a:prstGeom prst="line">
            <a:avLst/>
          </a:prstGeom>
          <a:solidFill>
            <a:schemeClr val="accent1"/>
          </a:solidFill>
          <a:ln w="38100" cap="flat" cmpd="sng" algn="ctr">
            <a:solidFill>
              <a:schemeClr val="accent2">
                <a:lumMod val="75000"/>
              </a:schemeClr>
            </a:solidFill>
            <a:prstDash val="solid"/>
            <a:round/>
            <a:headEnd type="none" w="med" len="med"/>
            <a:tailEnd type="none" w="med" len="sm"/>
          </a:ln>
          <a:effectLst/>
        </p:spPr>
      </p:cxnSp>
      <p:sp>
        <p:nvSpPr>
          <p:cNvPr id="27" name="矩形 91"/>
          <p:cNvSpPr>
            <a:spLocks noChangeArrowheads="1"/>
          </p:cNvSpPr>
          <p:nvPr/>
        </p:nvSpPr>
        <p:spPr bwMode="auto">
          <a:xfrm rot="20596722">
            <a:off x="722502" y="2960828"/>
            <a:ext cx="2011856"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fontAlgn="base" hangingPunct="1"/>
            <a:r>
              <a:rPr kumimoji="1" lang="en-US" altLang="zh-CN" sz="1000" dirty="0">
                <a:solidFill>
                  <a:srgbClr val="000000"/>
                </a:solidFill>
                <a:latin typeface="微软雅黑" charset="0"/>
                <a:ea typeface="微软雅黑" charset="0"/>
                <a:cs typeface="Tahoma" charset="0"/>
              </a:rPr>
              <a:t>2002</a:t>
            </a:r>
            <a:r>
              <a:rPr kumimoji="1" lang="zh-CN" altLang="en-US" sz="1000" dirty="0">
                <a:solidFill>
                  <a:srgbClr val="000000"/>
                </a:solidFill>
                <a:latin typeface="微软雅黑" charset="0"/>
                <a:ea typeface="微软雅黑" charset="0"/>
                <a:cs typeface="Tahoma" charset="0"/>
              </a:rPr>
              <a:t>年</a:t>
            </a:r>
            <a:r>
              <a:rPr kumimoji="1" lang="en-US" altLang="zh-CN" sz="1000" dirty="0">
                <a:solidFill>
                  <a:srgbClr val="000000"/>
                </a:solidFill>
                <a:latin typeface="微软雅黑" charset="0"/>
                <a:ea typeface="微软雅黑" charset="0"/>
                <a:cs typeface="Tahoma" charset="0"/>
              </a:rPr>
              <a:t>Globus</a:t>
            </a:r>
            <a:r>
              <a:rPr kumimoji="1" lang="zh-CN" altLang="en-US" sz="1000" dirty="0">
                <a:solidFill>
                  <a:srgbClr val="000000"/>
                </a:solidFill>
                <a:latin typeface="微软雅黑" charset="0"/>
                <a:ea typeface="微软雅黑" charset="0"/>
                <a:cs typeface="Tahoma" charset="0"/>
              </a:rPr>
              <a:t>联盟在全球网格论坛</a:t>
            </a:r>
            <a:r>
              <a:rPr kumimoji="1" lang="en-US" altLang="zh-CN" sz="1000" dirty="0">
                <a:solidFill>
                  <a:srgbClr val="000000"/>
                </a:solidFill>
                <a:latin typeface="微软雅黑" charset="0"/>
                <a:ea typeface="微软雅黑" charset="0"/>
                <a:cs typeface="Tahoma" charset="0"/>
              </a:rPr>
              <a:t>(OGF)</a:t>
            </a:r>
            <a:r>
              <a:rPr kumimoji="1" lang="zh-CN" altLang="en-US" sz="1000" dirty="0">
                <a:solidFill>
                  <a:srgbClr val="000000"/>
                </a:solidFill>
                <a:latin typeface="微软雅黑" charset="0"/>
                <a:ea typeface="微软雅黑" charset="0"/>
                <a:cs typeface="Tahoma" charset="0"/>
              </a:rPr>
              <a:t>上提出开放式网格服务体系结构</a:t>
            </a:r>
            <a:r>
              <a:rPr kumimoji="1" lang="en-US" altLang="zh-CN" sz="1000" dirty="0">
                <a:solidFill>
                  <a:srgbClr val="000000"/>
                </a:solidFill>
                <a:latin typeface="微软雅黑" charset="0"/>
                <a:ea typeface="微软雅黑" charset="0"/>
                <a:cs typeface="Tahoma" charset="0"/>
              </a:rPr>
              <a:t>(OGSA)</a:t>
            </a:r>
            <a:r>
              <a:rPr kumimoji="1" lang="zh-CN" altLang="en-US" sz="1000" dirty="0">
                <a:solidFill>
                  <a:srgbClr val="000000"/>
                </a:solidFill>
                <a:latin typeface="微软雅黑" charset="0"/>
                <a:ea typeface="微软雅黑" charset="0"/>
                <a:cs typeface="Tahoma" charset="0"/>
              </a:rPr>
              <a:t>；</a:t>
            </a:r>
            <a:r>
              <a:rPr kumimoji="1" lang="en-US" altLang="zh-CN" sz="1000" dirty="0" err="1">
                <a:solidFill>
                  <a:srgbClr val="000000"/>
                </a:solidFill>
                <a:latin typeface="微软雅黑" charset="0"/>
                <a:ea typeface="微软雅黑" charset="0"/>
                <a:cs typeface="Tahoma" charset="0"/>
              </a:rPr>
              <a:t>ChinaGrid</a:t>
            </a:r>
            <a:r>
              <a:rPr kumimoji="1" lang="zh-CN" altLang="en-US" sz="1000" dirty="0">
                <a:solidFill>
                  <a:srgbClr val="000000"/>
                </a:solidFill>
                <a:latin typeface="微软雅黑" charset="0"/>
                <a:ea typeface="微软雅黑" charset="0"/>
                <a:cs typeface="Tahoma" charset="0"/>
              </a:rPr>
              <a:t>项目启动</a:t>
            </a:r>
          </a:p>
        </p:txBody>
      </p:sp>
      <p:grpSp>
        <p:nvGrpSpPr>
          <p:cNvPr id="28" name="组 153"/>
          <p:cNvGrpSpPr>
            <a:grpSpLocks/>
          </p:cNvGrpSpPr>
          <p:nvPr/>
        </p:nvGrpSpPr>
        <p:grpSpPr bwMode="auto">
          <a:xfrm>
            <a:off x="-127849" y="2588944"/>
            <a:ext cx="1314451" cy="935038"/>
            <a:chOff x="489890" y="2155856"/>
            <a:chExt cx="1449451" cy="936104"/>
          </a:xfrm>
        </p:grpSpPr>
        <p:pic>
          <p:nvPicPr>
            <p:cNvPr id="29" name="图片 1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9890" y="2155856"/>
              <a:ext cx="1449451" cy="936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文本框 155"/>
            <p:cNvSpPr txBox="1">
              <a:spLocks noChangeArrowheads="1"/>
            </p:cNvSpPr>
            <p:nvPr/>
          </p:nvSpPr>
          <p:spPr bwMode="auto">
            <a:xfrm>
              <a:off x="791839" y="2392089"/>
              <a:ext cx="94244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b="1">
                  <a:solidFill>
                    <a:schemeClr val="bg1"/>
                  </a:solidFill>
                  <a:latin typeface="微软雅黑" charset="0"/>
                  <a:ea typeface="微软雅黑" charset="0"/>
                  <a:cs typeface="微软雅黑" charset="0"/>
                </a:defRPr>
              </a:lvl1pPr>
              <a:lvl2pPr marL="742950" indent="-285750">
                <a:defRPr sz="4000" b="1">
                  <a:solidFill>
                    <a:schemeClr val="bg1"/>
                  </a:solidFill>
                  <a:latin typeface="微软雅黑" charset="0"/>
                  <a:ea typeface="微软雅黑" charset="0"/>
                  <a:cs typeface="微软雅黑" charset="0"/>
                </a:defRPr>
              </a:lvl2pPr>
              <a:lvl3pPr marL="1143000" indent="-228600">
                <a:defRPr sz="4000" b="1">
                  <a:solidFill>
                    <a:schemeClr val="bg1"/>
                  </a:solidFill>
                  <a:latin typeface="微软雅黑" charset="0"/>
                  <a:ea typeface="微软雅黑" charset="0"/>
                  <a:cs typeface="微软雅黑" charset="0"/>
                </a:defRPr>
              </a:lvl3pPr>
              <a:lvl4pPr marL="1600200" indent="-228600">
                <a:defRPr sz="4000" b="1">
                  <a:solidFill>
                    <a:schemeClr val="bg1"/>
                  </a:solidFill>
                  <a:latin typeface="微软雅黑" charset="0"/>
                  <a:ea typeface="微软雅黑" charset="0"/>
                  <a:cs typeface="微软雅黑" charset="0"/>
                </a:defRPr>
              </a:lvl4pPr>
              <a:lvl5pPr marL="2057400" indent="-228600">
                <a:defRPr sz="4000" b="1">
                  <a:solidFill>
                    <a:schemeClr val="bg1"/>
                  </a:solidFill>
                  <a:latin typeface="微软雅黑" charset="0"/>
                  <a:ea typeface="微软雅黑" charset="0"/>
                  <a:cs typeface="微软雅黑" charset="0"/>
                </a:defRPr>
              </a:lvl5pPr>
              <a:lvl6pPr marL="25146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6pPr>
              <a:lvl7pPr marL="29718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7pPr>
              <a:lvl8pPr marL="34290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8pPr>
              <a:lvl9pPr marL="38862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9pPr>
            </a:lstStyle>
            <a:p>
              <a:pPr eaLnBrk="1" fontAlgn="base" hangingPunct="1"/>
              <a:r>
                <a:rPr kumimoji="1" lang="en-US" altLang="zh-CN" sz="1800" dirty="0">
                  <a:solidFill>
                    <a:srgbClr val="FF0000"/>
                  </a:solidFill>
                  <a:cs typeface="Tahoma" charset="0"/>
                </a:rPr>
                <a:t>2000</a:t>
              </a:r>
              <a:endParaRPr kumimoji="1" lang="zh-CN" altLang="en-US" sz="1800" dirty="0">
                <a:solidFill>
                  <a:srgbClr val="FF0000"/>
                </a:solidFill>
                <a:cs typeface="Tahoma" charset="0"/>
              </a:endParaRPr>
            </a:p>
          </p:txBody>
        </p:sp>
      </p:grpSp>
      <p:cxnSp>
        <p:nvCxnSpPr>
          <p:cNvPr id="31" name="直线连接符 30"/>
          <p:cNvCxnSpPr/>
          <p:nvPr/>
        </p:nvCxnSpPr>
        <p:spPr bwMode="auto">
          <a:xfrm flipH="1" flipV="1">
            <a:off x="616688" y="3295864"/>
            <a:ext cx="228600" cy="684114"/>
          </a:xfrm>
          <a:prstGeom prst="line">
            <a:avLst/>
          </a:prstGeom>
          <a:solidFill>
            <a:schemeClr val="accent1"/>
          </a:solidFill>
          <a:ln w="38100" cap="flat" cmpd="sng" algn="ctr">
            <a:solidFill>
              <a:schemeClr val="accent5">
                <a:lumMod val="75000"/>
              </a:schemeClr>
            </a:solidFill>
            <a:prstDash val="solid"/>
            <a:round/>
            <a:headEnd type="none" w="med" len="med"/>
            <a:tailEnd type="none" w="med" len="sm"/>
          </a:ln>
          <a:effectLst/>
        </p:spPr>
      </p:cxnSp>
      <p:pic>
        <p:nvPicPr>
          <p:cNvPr id="33" name="图片 1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01888" y="5589240"/>
            <a:ext cx="1406216" cy="576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 name="矩形 118"/>
          <p:cNvSpPr>
            <a:spLocks noChangeArrowheads="1"/>
          </p:cNvSpPr>
          <p:nvPr/>
        </p:nvSpPr>
        <p:spPr bwMode="auto">
          <a:xfrm>
            <a:off x="4067944" y="4849996"/>
            <a:ext cx="1800200"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fontAlgn="base" hangingPunct="1"/>
            <a:r>
              <a:rPr kumimoji="1" lang="en-US" altLang="zh-CN" sz="1400" dirty="0">
                <a:latin typeface="微软雅黑" charset="0"/>
                <a:ea typeface="微软雅黑" charset="0"/>
                <a:cs typeface="Tahoma" charset="0"/>
              </a:rPr>
              <a:t>2006</a:t>
            </a:r>
            <a:r>
              <a:rPr kumimoji="1" lang="zh-CN" altLang="en-US" sz="1400" dirty="0">
                <a:latin typeface="微软雅黑" charset="0"/>
                <a:ea typeface="微软雅黑" charset="0"/>
                <a:cs typeface="Tahoma" charset="0"/>
              </a:rPr>
              <a:t>年</a:t>
            </a:r>
            <a:r>
              <a:rPr kumimoji="1" lang="en-US" altLang="zh-TW" sz="1400" dirty="0">
                <a:latin typeface="微软雅黑" charset="0"/>
                <a:ea typeface="微软雅黑" charset="0"/>
                <a:cs typeface="Tahoma" charset="0"/>
              </a:rPr>
              <a:t>Amazon</a:t>
            </a:r>
            <a:r>
              <a:rPr kumimoji="1" lang="zh-TW" altLang="en-US" sz="1400" dirty="0">
                <a:latin typeface="微软雅黑" charset="0"/>
                <a:ea typeface="微软雅黑" charset="0"/>
                <a:cs typeface="Tahoma" charset="0"/>
              </a:rPr>
              <a:t>推出</a:t>
            </a:r>
            <a:r>
              <a:rPr kumimoji="1" lang="en-US" altLang="zh-TW" sz="1400" dirty="0">
                <a:latin typeface="微软雅黑" charset="0"/>
                <a:ea typeface="微软雅黑" charset="0"/>
                <a:cs typeface="Tahoma" charset="0"/>
              </a:rPr>
              <a:t>AWS</a:t>
            </a:r>
            <a:r>
              <a:rPr kumimoji="1" lang="zh-TW" altLang="en-US" sz="1400" dirty="0">
                <a:latin typeface="微软雅黑" charset="0"/>
                <a:ea typeface="微软雅黑" charset="0"/>
                <a:cs typeface="Tahoma" charset="0"/>
              </a:rPr>
              <a:t>服务</a:t>
            </a:r>
            <a:r>
              <a:rPr kumimoji="1" lang="zh-CN" altLang="en-US" sz="1400" dirty="0">
                <a:latin typeface="微软雅黑" charset="0"/>
                <a:ea typeface="微软雅黑" charset="0"/>
                <a:cs typeface="Tahoma" charset="0"/>
              </a:rPr>
              <a:t>，</a:t>
            </a:r>
            <a:r>
              <a:rPr kumimoji="1" lang="en-US" altLang="zh-CN" sz="1400" dirty="0">
                <a:latin typeface="微软雅黑" charset="0"/>
                <a:ea typeface="微软雅黑" charset="0"/>
                <a:cs typeface="Tahoma" charset="0"/>
              </a:rPr>
              <a:t>2007</a:t>
            </a:r>
            <a:r>
              <a:rPr kumimoji="1" lang="zh-CN" altLang="en-US" sz="1400" dirty="0">
                <a:latin typeface="微软雅黑" charset="0"/>
                <a:ea typeface="微软雅黑" charset="0"/>
                <a:cs typeface="Tahoma" charset="0"/>
              </a:rPr>
              <a:t>年虚拟化</a:t>
            </a:r>
            <a:r>
              <a:rPr kumimoji="1" lang="en-US" altLang="zh-CN" sz="1400" dirty="0">
                <a:latin typeface="微软雅黑" charset="0"/>
                <a:ea typeface="微软雅黑" charset="0"/>
                <a:cs typeface="Tahoma" charset="0"/>
              </a:rPr>
              <a:t>973</a:t>
            </a:r>
            <a:r>
              <a:rPr kumimoji="1" lang="zh-CN" altLang="en-US" sz="1400" dirty="0">
                <a:latin typeface="微软雅黑" charset="0"/>
                <a:ea typeface="微软雅黑" charset="0"/>
                <a:cs typeface="Tahoma" charset="0"/>
              </a:rPr>
              <a:t>项目</a:t>
            </a:r>
          </a:p>
        </p:txBody>
      </p:sp>
      <p:cxnSp>
        <p:nvCxnSpPr>
          <p:cNvPr id="35" name="直线连接符 34"/>
          <p:cNvCxnSpPr/>
          <p:nvPr/>
        </p:nvCxnSpPr>
        <p:spPr bwMode="auto">
          <a:xfrm flipH="1">
            <a:off x="3900031" y="4788619"/>
            <a:ext cx="8310" cy="607541"/>
          </a:xfrm>
          <a:prstGeom prst="line">
            <a:avLst/>
          </a:prstGeom>
          <a:solidFill>
            <a:schemeClr val="accent1"/>
          </a:solidFill>
          <a:ln w="38100" cap="flat" cmpd="sng" algn="ctr">
            <a:solidFill>
              <a:schemeClr val="accent2">
                <a:lumMod val="75000"/>
              </a:schemeClr>
            </a:solidFill>
            <a:prstDash val="solid"/>
            <a:round/>
            <a:headEnd type="none" w="med" len="med"/>
            <a:tailEnd type="none" w="med" len="sm"/>
          </a:ln>
          <a:effectLst/>
        </p:spPr>
      </p:cxnSp>
      <p:cxnSp>
        <p:nvCxnSpPr>
          <p:cNvPr id="36" name="直线连接符 35"/>
          <p:cNvCxnSpPr/>
          <p:nvPr/>
        </p:nvCxnSpPr>
        <p:spPr bwMode="auto">
          <a:xfrm>
            <a:off x="5826758" y="4772174"/>
            <a:ext cx="5382" cy="636412"/>
          </a:xfrm>
          <a:prstGeom prst="line">
            <a:avLst/>
          </a:prstGeom>
          <a:solidFill>
            <a:schemeClr val="accent1"/>
          </a:solidFill>
          <a:ln w="38100" cap="flat" cmpd="sng" algn="ctr">
            <a:solidFill>
              <a:schemeClr val="accent2">
                <a:lumMod val="75000"/>
              </a:schemeClr>
            </a:solidFill>
            <a:prstDash val="solid"/>
            <a:round/>
            <a:headEnd type="none" w="med" len="med"/>
            <a:tailEnd type="none" w="med" len="sm"/>
          </a:ln>
          <a:effectLst/>
        </p:spPr>
      </p:cxnSp>
      <p:pic>
        <p:nvPicPr>
          <p:cNvPr id="37" name="图片 12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00192" y="5445224"/>
            <a:ext cx="996503" cy="964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8" name="直线连接符 37"/>
          <p:cNvCxnSpPr/>
          <p:nvPr/>
        </p:nvCxnSpPr>
        <p:spPr bwMode="auto">
          <a:xfrm flipV="1">
            <a:off x="8583613" y="2128838"/>
            <a:ext cx="0" cy="315912"/>
          </a:xfrm>
          <a:prstGeom prst="line">
            <a:avLst/>
          </a:prstGeom>
          <a:solidFill>
            <a:schemeClr val="accent1"/>
          </a:solidFill>
          <a:ln w="38100" cap="flat" cmpd="sng" algn="ctr">
            <a:solidFill>
              <a:schemeClr val="accent5">
                <a:lumMod val="75000"/>
              </a:schemeClr>
            </a:solidFill>
            <a:prstDash val="solid"/>
            <a:round/>
            <a:headEnd type="none" w="med" len="med"/>
            <a:tailEnd type="none" w="med" len="sm"/>
          </a:ln>
          <a:effectLst/>
        </p:spPr>
      </p:cxnSp>
      <p:sp>
        <p:nvSpPr>
          <p:cNvPr id="39" name="文本框 49"/>
          <p:cNvSpPr txBox="1">
            <a:spLocks noChangeArrowheads="1"/>
          </p:cNvSpPr>
          <p:nvPr/>
        </p:nvSpPr>
        <p:spPr bwMode="auto">
          <a:xfrm>
            <a:off x="8028384" y="3429000"/>
            <a:ext cx="111561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b="1">
                <a:solidFill>
                  <a:schemeClr val="bg1"/>
                </a:solidFill>
                <a:latin typeface="微软雅黑" charset="0"/>
                <a:ea typeface="微软雅黑" charset="0"/>
                <a:cs typeface="微软雅黑" charset="0"/>
              </a:defRPr>
            </a:lvl1pPr>
            <a:lvl2pPr marL="742950" indent="-285750">
              <a:defRPr sz="4000" b="1">
                <a:solidFill>
                  <a:schemeClr val="bg1"/>
                </a:solidFill>
                <a:latin typeface="微软雅黑" charset="0"/>
                <a:ea typeface="微软雅黑" charset="0"/>
                <a:cs typeface="微软雅黑" charset="0"/>
              </a:defRPr>
            </a:lvl2pPr>
            <a:lvl3pPr marL="1143000" indent="-228600">
              <a:defRPr sz="4000" b="1">
                <a:solidFill>
                  <a:schemeClr val="bg1"/>
                </a:solidFill>
                <a:latin typeface="微软雅黑" charset="0"/>
                <a:ea typeface="微软雅黑" charset="0"/>
                <a:cs typeface="微软雅黑" charset="0"/>
              </a:defRPr>
            </a:lvl3pPr>
            <a:lvl4pPr marL="1600200" indent="-228600">
              <a:defRPr sz="4000" b="1">
                <a:solidFill>
                  <a:schemeClr val="bg1"/>
                </a:solidFill>
                <a:latin typeface="微软雅黑" charset="0"/>
                <a:ea typeface="微软雅黑" charset="0"/>
                <a:cs typeface="微软雅黑" charset="0"/>
              </a:defRPr>
            </a:lvl4pPr>
            <a:lvl5pPr marL="2057400" indent="-228600">
              <a:defRPr sz="4000" b="1">
                <a:solidFill>
                  <a:schemeClr val="bg1"/>
                </a:solidFill>
                <a:latin typeface="微软雅黑" charset="0"/>
                <a:ea typeface="微软雅黑" charset="0"/>
                <a:cs typeface="微软雅黑" charset="0"/>
              </a:defRPr>
            </a:lvl5pPr>
            <a:lvl6pPr marL="25146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6pPr>
            <a:lvl7pPr marL="29718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7pPr>
            <a:lvl8pPr marL="34290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8pPr>
            <a:lvl9pPr marL="38862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9pPr>
          </a:lstStyle>
          <a:p>
            <a:pPr eaLnBrk="1" fontAlgn="base" hangingPunct="1"/>
            <a:r>
              <a:rPr kumimoji="1" lang="zh-CN" altLang="en-US" sz="1200" dirty="0">
                <a:solidFill>
                  <a:srgbClr val="660066"/>
                </a:solidFill>
                <a:cs typeface="Tahoma" charset="0"/>
              </a:rPr>
              <a:t>云计算是我国信息产业发展的重点领域</a:t>
            </a:r>
          </a:p>
        </p:txBody>
      </p:sp>
      <p:sp>
        <p:nvSpPr>
          <p:cNvPr id="40" name="矩形 126"/>
          <p:cNvSpPr>
            <a:spLocks noChangeArrowheads="1"/>
          </p:cNvSpPr>
          <p:nvPr/>
        </p:nvSpPr>
        <p:spPr bwMode="auto">
          <a:xfrm>
            <a:off x="5868144" y="4849996"/>
            <a:ext cx="199231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fontAlgn="base" hangingPunct="1"/>
            <a:r>
              <a:rPr kumimoji="1" lang="en-US" altLang="zh-CN" sz="1400" dirty="0">
                <a:latin typeface="微软雅黑" charset="0"/>
                <a:ea typeface="微软雅黑" charset="0"/>
                <a:cs typeface="Tahoma" charset="0"/>
              </a:rPr>
              <a:t>2010</a:t>
            </a:r>
            <a:r>
              <a:rPr kumimoji="1" lang="zh-CN" altLang="en-US" sz="1400" dirty="0">
                <a:latin typeface="微软雅黑" charset="0"/>
                <a:ea typeface="微软雅黑" charset="0"/>
                <a:cs typeface="Tahoma" charset="0"/>
              </a:rPr>
              <a:t>年</a:t>
            </a:r>
            <a:r>
              <a:rPr kumimoji="1" lang="en-US" altLang="zh-CN" sz="1400" dirty="0" err="1">
                <a:latin typeface="微软雅黑" charset="0"/>
                <a:ea typeface="微软雅黑" charset="0"/>
                <a:cs typeface="Tahoma" charset="0"/>
              </a:rPr>
              <a:t>OpenStack</a:t>
            </a:r>
            <a:r>
              <a:rPr kumimoji="1" lang="zh-CN" altLang="en-US" sz="1400" dirty="0">
                <a:latin typeface="微软雅黑" charset="0"/>
                <a:ea typeface="微软雅黑" charset="0"/>
                <a:cs typeface="Tahoma" charset="0"/>
              </a:rPr>
              <a:t>开源项目产生</a:t>
            </a:r>
          </a:p>
        </p:txBody>
      </p:sp>
      <p:sp>
        <p:nvSpPr>
          <p:cNvPr id="41" name="矩形 91"/>
          <p:cNvSpPr>
            <a:spLocks noChangeArrowheads="1"/>
          </p:cNvSpPr>
          <p:nvPr/>
        </p:nvSpPr>
        <p:spPr bwMode="auto">
          <a:xfrm rot="20677308">
            <a:off x="2608040" y="2558474"/>
            <a:ext cx="171146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fontAlgn="base" hangingPunct="1"/>
            <a:r>
              <a:rPr lang="en-US" altLang="zh-CN" sz="1200" dirty="0">
                <a:ea typeface="SimHei" panose="02010609060101010101" pitchFamily="49" charset="-122"/>
              </a:rPr>
              <a:t>1999</a:t>
            </a:r>
            <a:r>
              <a:rPr lang="zh-CN" altLang="en-US" sz="1200" dirty="0">
                <a:ea typeface="SimHei" panose="02010609060101010101" pitchFamily="49" charset="-122"/>
              </a:rPr>
              <a:t>年</a:t>
            </a:r>
            <a:r>
              <a:rPr lang="en-US" altLang="zh-CN" sz="1200" dirty="0">
                <a:ea typeface="SimHei" panose="02010609060101010101" pitchFamily="49" charset="-122"/>
              </a:rPr>
              <a:t>SETI@HOME</a:t>
            </a:r>
            <a:r>
              <a:rPr lang="zh-CN" altLang="en-US" sz="1200" dirty="0">
                <a:ea typeface="SimHei" panose="02010609060101010101" pitchFamily="49" charset="-122"/>
              </a:rPr>
              <a:t>项目通过网格计算实现</a:t>
            </a:r>
            <a:r>
              <a:rPr lang="en-US" altLang="zh-CN" sz="1200" dirty="0">
                <a:ea typeface="SimHei" panose="02010609060101010101" pitchFamily="49" charset="-122"/>
              </a:rPr>
              <a:t>	</a:t>
            </a:r>
            <a:endParaRPr kumimoji="1" lang="zh-CN" altLang="en-US" sz="1200" dirty="0">
              <a:solidFill>
                <a:srgbClr val="000000"/>
              </a:solidFill>
              <a:ea typeface="SimHei" panose="02010609060101010101" pitchFamily="49" charset="-122"/>
              <a:cs typeface="Tahoma" charset="0"/>
            </a:endParaRPr>
          </a:p>
        </p:txBody>
      </p:sp>
      <p:sp>
        <p:nvSpPr>
          <p:cNvPr id="42" name="文本框 17424"/>
          <p:cNvSpPr txBox="1">
            <a:spLocks noChangeArrowheads="1"/>
          </p:cNvSpPr>
          <p:nvPr/>
        </p:nvSpPr>
        <p:spPr bwMode="auto">
          <a:xfrm>
            <a:off x="1259632" y="3933056"/>
            <a:ext cx="33533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b="1">
                <a:solidFill>
                  <a:schemeClr val="bg1"/>
                </a:solidFill>
                <a:latin typeface="微软雅黑" charset="0"/>
                <a:ea typeface="微软雅黑" charset="0"/>
                <a:cs typeface="微软雅黑" charset="0"/>
              </a:defRPr>
            </a:lvl1pPr>
            <a:lvl2pPr marL="742950" indent="-285750">
              <a:defRPr sz="4000" b="1">
                <a:solidFill>
                  <a:schemeClr val="bg1"/>
                </a:solidFill>
                <a:latin typeface="微软雅黑" charset="0"/>
                <a:ea typeface="微软雅黑" charset="0"/>
                <a:cs typeface="微软雅黑" charset="0"/>
              </a:defRPr>
            </a:lvl2pPr>
            <a:lvl3pPr marL="1143000" indent="-228600">
              <a:defRPr sz="4000" b="1">
                <a:solidFill>
                  <a:schemeClr val="bg1"/>
                </a:solidFill>
                <a:latin typeface="微软雅黑" charset="0"/>
                <a:ea typeface="微软雅黑" charset="0"/>
                <a:cs typeface="微软雅黑" charset="0"/>
              </a:defRPr>
            </a:lvl3pPr>
            <a:lvl4pPr marL="1600200" indent="-228600">
              <a:defRPr sz="4000" b="1">
                <a:solidFill>
                  <a:schemeClr val="bg1"/>
                </a:solidFill>
                <a:latin typeface="微软雅黑" charset="0"/>
                <a:ea typeface="微软雅黑" charset="0"/>
                <a:cs typeface="微软雅黑" charset="0"/>
              </a:defRPr>
            </a:lvl4pPr>
            <a:lvl5pPr marL="2057400" indent="-228600">
              <a:defRPr sz="4000" b="1">
                <a:solidFill>
                  <a:schemeClr val="bg1"/>
                </a:solidFill>
                <a:latin typeface="微软雅黑" charset="0"/>
                <a:ea typeface="微软雅黑" charset="0"/>
                <a:cs typeface="微软雅黑" charset="0"/>
              </a:defRPr>
            </a:lvl5pPr>
            <a:lvl6pPr marL="25146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6pPr>
            <a:lvl7pPr marL="29718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7pPr>
            <a:lvl8pPr marL="34290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8pPr>
            <a:lvl9pPr marL="38862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9pPr>
          </a:lstStyle>
          <a:p>
            <a:pPr eaLnBrk="1" fontAlgn="base" hangingPunct="1"/>
            <a:r>
              <a:rPr kumimoji="1" lang="zh-CN" altLang="en-US" sz="2400" dirty="0">
                <a:solidFill>
                  <a:srgbClr val="FF0000"/>
                </a:solidFill>
                <a:cs typeface="Tahoma" charset="0"/>
              </a:rPr>
              <a:t>网格计算／对等计算</a:t>
            </a:r>
          </a:p>
        </p:txBody>
      </p:sp>
      <p:sp>
        <p:nvSpPr>
          <p:cNvPr id="44" name="文本框 17424"/>
          <p:cNvSpPr txBox="1">
            <a:spLocks noChangeArrowheads="1"/>
          </p:cNvSpPr>
          <p:nvPr/>
        </p:nvSpPr>
        <p:spPr bwMode="auto">
          <a:xfrm>
            <a:off x="5220072" y="3933056"/>
            <a:ext cx="122413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b="1">
                <a:solidFill>
                  <a:schemeClr val="bg1"/>
                </a:solidFill>
                <a:latin typeface="微软雅黑" charset="0"/>
                <a:ea typeface="微软雅黑" charset="0"/>
                <a:cs typeface="微软雅黑" charset="0"/>
              </a:defRPr>
            </a:lvl1pPr>
            <a:lvl2pPr marL="742950" indent="-285750">
              <a:defRPr sz="4000" b="1">
                <a:solidFill>
                  <a:schemeClr val="bg1"/>
                </a:solidFill>
                <a:latin typeface="微软雅黑" charset="0"/>
                <a:ea typeface="微软雅黑" charset="0"/>
                <a:cs typeface="微软雅黑" charset="0"/>
              </a:defRPr>
            </a:lvl2pPr>
            <a:lvl3pPr marL="1143000" indent="-228600">
              <a:defRPr sz="4000" b="1">
                <a:solidFill>
                  <a:schemeClr val="bg1"/>
                </a:solidFill>
                <a:latin typeface="微软雅黑" charset="0"/>
                <a:ea typeface="微软雅黑" charset="0"/>
                <a:cs typeface="微软雅黑" charset="0"/>
              </a:defRPr>
            </a:lvl3pPr>
            <a:lvl4pPr marL="1600200" indent="-228600">
              <a:defRPr sz="4000" b="1">
                <a:solidFill>
                  <a:schemeClr val="bg1"/>
                </a:solidFill>
                <a:latin typeface="微软雅黑" charset="0"/>
                <a:ea typeface="微软雅黑" charset="0"/>
                <a:cs typeface="微软雅黑" charset="0"/>
              </a:defRPr>
            </a:lvl4pPr>
            <a:lvl5pPr marL="2057400" indent="-228600">
              <a:defRPr sz="4000" b="1">
                <a:solidFill>
                  <a:schemeClr val="bg1"/>
                </a:solidFill>
                <a:latin typeface="微软雅黑" charset="0"/>
                <a:ea typeface="微软雅黑" charset="0"/>
                <a:cs typeface="微软雅黑" charset="0"/>
              </a:defRPr>
            </a:lvl5pPr>
            <a:lvl6pPr marL="25146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6pPr>
            <a:lvl7pPr marL="29718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7pPr>
            <a:lvl8pPr marL="34290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8pPr>
            <a:lvl9pPr marL="3886200" indent="-228600" eaLnBrk="0" fontAlgn="base" hangingPunct="0">
              <a:spcBef>
                <a:spcPct val="0"/>
              </a:spcBef>
              <a:spcAft>
                <a:spcPct val="0"/>
              </a:spcAft>
              <a:defRPr sz="4000" b="1">
                <a:solidFill>
                  <a:schemeClr val="bg1"/>
                </a:solidFill>
                <a:latin typeface="微软雅黑" charset="0"/>
                <a:ea typeface="微软雅黑" charset="0"/>
                <a:cs typeface="微软雅黑" charset="0"/>
              </a:defRPr>
            </a:lvl9pPr>
          </a:lstStyle>
          <a:p>
            <a:pPr eaLnBrk="1" fontAlgn="base" hangingPunct="1"/>
            <a:r>
              <a:rPr kumimoji="1" lang="zh-CN" altLang="en-US" sz="2400" dirty="0">
                <a:solidFill>
                  <a:srgbClr val="FF0000"/>
                </a:solidFill>
                <a:cs typeface="Tahoma" charset="0"/>
              </a:rPr>
              <a:t>云计算</a:t>
            </a:r>
          </a:p>
        </p:txBody>
      </p:sp>
      <p:cxnSp>
        <p:nvCxnSpPr>
          <p:cNvPr id="45" name="直线连接符 44"/>
          <p:cNvCxnSpPr/>
          <p:nvPr/>
        </p:nvCxnSpPr>
        <p:spPr bwMode="auto">
          <a:xfrm flipH="1">
            <a:off x="2108373" y="4765675"/>
            <a:ext cx="8310" cy="607541"/>
          </a:xfrm>
          <a:prstGeom prst="line">
            <a:avLst/>
          </a:prstGeom>
          <a:solidFill>
            <a:schemeClr val="accent1"/>
          </a:solidFill>
          <a:ln w="38100" cap="flat" cmpd="sng" algn="ctr">
            <a:solidFill>
              <a:schemeClr val="accent2">
                <a:lumMod val="75000"/>
              </a:schemeClr>
            </a:solidFill>
            <a:prstDash val="solid"/>
            <a:round/>
            <a:headEnd type="none" w="med" len="med"/>
            <a:tailEnd type="none" w="med" len="sm"/>
          </a:ln>
          <a:effectLst/>
        </p:spPr>
      </p:cxnSp>
      <p:pic>
        <p:nvPicPr>
          <p:cNvPr id="49" name="Picture 8" descr="partiti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903760">
            <a:off x="4070134" y="1226011"/>
            <a:ext cx="1952118" cy="936104"/>
          </a:xfrm>
          <a:prstGeom prst="rect">
            <a:avLst/>
          </a:prstGeom>
          <a:noFill/>
          <a:extLst>
            <a:ext uri="{909E8E84-426E-40dd-AFC4-6F175D3DCCD1}">
              <a14:hiddenFill xmlns:a14="http://schemas.microsoft.com/office/drawing/2010/main" xmlns="">
                <a:solidFill>
                  <a:srgbClr val="FFFFFF"/>
                </a:solidFill>
              </a14:hiddenFill>
            </a:ext>
          </a:extLst>
        </p:spPr>
      </p:pic>
      <p:pic>
        <p:nvPicPr>
          <p:cNvPr id="244" name="Picture 4" descr="SETI@hom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717348">
            <a:off x="2371593" y="1848097"/>
            <a:ext cx="1797213" cy="54279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10" descr="OGF_taglin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550409">
            <a:off x="923248" y="2196372"/>
            <a:ext cx="1340157" cy="719856"/>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矩形 113"/>
          <p:cNvSpPr>
            <a:spLocks noChangeArrowheads="1"/>
          </p:cNvSpPr>
          <p:nvPr/>
        </p:nvSpPr>
        <p:spPr bwMode="auto">
          <a:xfrm>
            <a:off x="531044" y="5339912"/>
            <a:ext cx="1368152"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fontAlgn="base" hangingPunct="1"/>
            <a:r>
              <a:rPr kumimoji="1" lang="en-US" altLang="zh-CN" sz="1200" dirty="0">
                <a:solidFill>
                  <a:srgbClr val="000000"/>
                </a:solidFill>
                <a:latin typeface="微软雅黑" charset="0"/>
                <a:ea typeface="微软雅黑" charset="0"/>
                <a:cs typeface="Tahoma" charset="0"/>
              </a:rPr>
              <a:t>1999</a:t>
            </a:r>
            <a:r>
              <a:rPr kumimoji="1" lang="zh-CN" altLang="en-US" sz="1200" dirty="0">
                <a:solidFill>
                  <a:srgbClr val="000000"/>
                </a:solidFill>
                <a:latin typeface="微软雅黑" charset="0"/>
                <a:ea typeface="微软雅黑" charset="0"/>
                <a:cs typeface="Tahoma" charset="0"/>
              </a:rPr>
              <a:t>年，基于</a:t>
            </a:r>
            <a:r>
              <a:rPr kumimoji="1" lang="en-US" altLang="zh-CN" sz="1200" dirty="0">
                <a:solidFill>
                  <a:srgbClr val="000000"/>
                </a:solidFill>
                <a:latin typeface="微软雅黑" charset="0"/>
                <a:ea typeface="微软雅黑" charset="0"/>
                <a:cs typeface="Tahoma" charset="0"/>
              </a:rPr>
              <a:t>P2P</a:t>
            </a:r>
            <a:r>
              <a:rPr kumimoji="1" lang="zh-CN" altLang="en-US" sz="1200" dirty="0">
                <a:solidFill>
                  <a:srgbClr val="000000"/>
                </a:solidFill>
                <a:latin typeface="微软雅黑" charset="0"/>
                <a:ea typeface="微软雅黑" charset="0"/>
                <a:cs typeface="Tahoma" charset="0"/>
              </a:rPr>
              <a:t>的</a:t>
            </a:r>
            <a:r>
              <a:rPr kumimoji="1" lang="en-US" altLang="zh-CN" sz="1200" dirty="0">
                <a:solidFill>
                  <a:srgbClr val="000000"/>
                </a:solidFill>
                <a:latin typeface="微软雅黑" charset="0"/>
                <a:ea typeface="微软雅黑" charset="0"/>
                <a:cs typeface="Tahoma" charset="0"/>
              </a:rPr>
              <a:t>Napster</a:t>
            </a:r>
            <a:r>
              <a:rPr kumimoji="1" lang="zh-CN" altLang="en-US" sz="1200" dirty="0">
                <a:solidFill>
                  <a:srgbClr val="000000"/>
                </a:solidFill>
                <a:latin typeface="微软雅黑" charset="0"/>
                <a:ea typeface="微软雅黑" charset="0"/>
                <a:cs typeface="Tahoma" charset="0"/>
              </a:rPr>
              <a:t>成为全球最大的音乐在线共享系统（</a:t>
            </a:r>
            <a:r>
              <a:rPr kumimoji="1" lang="en-US" altLang="zh-CN" sz="1200" dirty="0">
                <a:solidFill>
                  <a:srgbClr val="000000"/>
                </a:solidFill>
                <a:latin typeface="微软雅黑" charset="0"/>
                <a:ea typeface="微软雅黑" charset="0"/>
                <a:cs typeface="Tahoma" charset="0"/>
              </a:rPr>
              <a:t>8000</a:t>
            </a:r>
            <a:r>
              <a:rPr kumimoji="1" lang="zh-CN" altLang="en-US" sz="1200" dirty="0">
                <a:solidFill>
                  <a:srgbClr val="000000"/>
                </a:solidFill>
                <a:latin typeface="微软雅黑" charset="0"/>
                <a:ea typeface="微软雅黑" charset="0"/>
                <a:cs typeface="Tahoma" charset="0"/>
              </a:rPr>
              <a:t>万用户）</a:t>
            </a:r>
            <a:endParaRPr kumimoji="1" lang="en-US" altLang="zh-CN" sz="1200" dirty="0">
              <a:solidFill>
                <a:srgbClr val="000000"/>
              </a:solidFill>
              <a:latin typeface="微软雅黑" charset="0"/>
              <a:ea typeface="微软雅黑" charset="0"/>
              <a:cs typeface="Tahoma" charset="0"/>
            </a:endParaRPr>
          </a:p>
        </p:txBody>
      </p:sp>
      <p:sp>
        <p:nvSpPr>
          <p:cNvPr id="50" name="矩形 113"/>
          <p:cNvSpPr>
            <a:spLocks noChangeArrowheads="1"/>
          </p:cNvSpPr>
          <p:nvPr/>
        </p:nvSpPr>
        <p:spPr bwMode="auto">
          <a:xfrm>
            <a:off x="2189578" y="5408586"/>
            <a:ext cx="159649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fontAlgn="base" hangingPunct="1"/>
            <a:r>
              <a:rPr kumimoji="1" lang="en-US" altLang="zh-CN" sz="1200" dirty="0">
                <a:solidFill>
                  <a:srgbClr val="000000"/>
                </a:solidFill>
                <a:latin typeface="微软雅黑" charset="0"/>
                <a:ea typeface="微软雅黑" charset="0"/>
                <a:cs typeface="Tahoma" charset="0"/>
              </a:rPr>
              <a:t>2004</a:t>
            </a:r>
            <a:r>
              <a:rPr kumimoji="1" lang="zh-CN" altLang="en-US" sz="1200" dirty="0">
                <a:solidFill>
                  <a:srgbClr val="000000"/>
                </a:solidFill>
                <a:latin typeface="微软雅黑" charset="0"/>
                <a:ea typeface="微软雅黑" charset="0"/>
                <a:cs typeface="Tahoma" charset="0"/>
              </a:rPr>
              <a:t>年，基于</a:t>
            </a:r>
            <a:r>
              <a:rPr kumimoji="1" lang="en-US" altLang="zh-CN" sz="1200" dirty="0">
                <a:solidFill>
                  <a:srgbClr val="000000"/>
                </a:solidFill>
                <a:latin typeface="微软雅黑" charset="0"/>
                <a:ea typeface="微软雅黑" charset="0"/>
                <a:cs typeface="Tahoma" charset="0"/>
              </a:rPr>
              <a:t>P2P</a:t>
            </a:r>
            <a:r>
              <a:rPr kumimoji="1" lang="zh-CN" altLang="en-US" sz="1200" dirty="0">
                <a:solidFill>
                  <a:srgbClr val="000000"/>
                </a:solidFill>
                <a:latin typeface="微软雅黑" charset="0"/>
                <a:ea typeface="微软雅黑" charset="0"/>
                <a:cs typeface="Tahoma" charset="0"/>
              </a:rPr>
              <a:t>的</a:t>
            </a:r>
            <a:r>
              <a:rPr kumimoji="1" lang="en-US" altLang="zh-CN" sz="1200" dirty="0" err="1">
                <a:solidFill>
                  <a:srgbClr val="000000"/>
                </a:solidFill>
                <a:latin typeface="微软雅黑" charset="0"/>
                <a:ea typeface="微软雅黑" charset="0"/>
                <a:cs typeface="Tahoma" charset="0"/>
              </a:rPr>
              <a:t>CoolStreaming</a:t>
            </a:r>
            <a:r>
              <a:rPr kumimoji="1" lang="zh-CN" altLang="en-US" sz="1200" dirty="0">
                <a:solidFill>
                  <a:srgbClr val="000000"/>
                </a:solidFill>
                <a:latin typeface="微软雅黑" charset="0"/>
                <a:ea typeface="微软雅黑" charset="0"/>
                <a:cs typeface="Tahoma" charset="0"/>
              </a:rPr>
              <a:t>和</a:t>
            </a:r>
            <a:r>
              <a:rPr kumimoji="1" lang="en-US" altLang="zh-CN" sz="1200" dirty="0" err="1">
                <a:solidFill>
                  <a:srgbClr val="000000"/>
                </a:solidFill>
                <a:latin typeface="微软雅黑" charset="0"/>
                <a:ea typeface="微软雅黑" charset="0"/>
                <a:cs typeface="Tahoma" charset="0"/>
              </a:rPr>
              <a:t>AnySee</a:t>
            </a:r>
            <a:r>
              <a:rPr kumimoji="1" lang="zh-CN" altLang="en-US" sz="1200" dirty="0">
                <a:solidFill>
                  <a:srgbClr val="000000"/>
                </a:solidFill>
                <a:latin typeface="微软雅黑" charset="0"/>
                <a:ea typeface="微软雅黑" charset="0"/>
                <a:cs typeface="Tahoma" charset="0"/>
              </a:rPr>
              <a:t>开始提供网络流媒体服务</a:t>
            </a:r>
            <a:endParaRPr kumimoji="1" lang="en-US" altLang="zh-CN" sz="1200" dirty="0">
              <a:solidFill>
                <a:srgbClr val="000000"/>
              </a:solidFill>
              <a:latin typeface="微软雅黑" charset="0"/>
              <a:ea typeface="微软雅黑" charset="0"/>
              <a:cs typeface="Tahoma" charset="0"/>
            </a:endParaRPr>
          </a:p>
        </p:txBody>
      </p:sp>
      <p:pic>
        <p:nvPicPr>
          <p:cNvPr id="51" name="图片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581" y="4788619"/>
            <a:ext cx="1347923" cy="503278"/>
          </a:xfrm>
          <a:prstGeom prst="rect">
            <a:avLst/>
          </a:prstGeom>
        </p:spPr>
      </p:pic>
      <p:pic>
        <p:nvPicPr>
          <p:cNvPr id="52" name="Picture 4" descr="AnySee-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6892" y="4788619"/>
            <a:ext cx="1195796" cy="559193"/>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2769326094"/>
      </p:ext>
    </p:extLst>
  </p:cSld>
  <p:clrMapOvr>
    <a:masterClrMapping/>
  </p:clrMapOvr>
  <p:transition advTm="4087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en-US" altLang="zh-CN" sz="4800" dirty="0">
                <a:solidFill>
                  <a:srgbClr val="2826F5"/>
                </a:solidFill>
                <a:sym typeface="+mn-ea"/>
              </a:rPr>
              <a:t>3</a:t>
            </a:r>
            <a:r>
              <a:rPr lang="zh-CN" altLang="en-US" sz="4800" dirty="0">
                <a:solidFill>
                  <a:srgbClr val="2826F5"/>
                </a:solidFill>
                <a:sym typeface="+mn-ea"/>
              </a:rPr>
              <a:t>、</a:t>
            </a:r>
            <a:r>
              <a:rPr lang="zh-CN" altLang="en-US" sz="4800" dirty="0">
                <a:solidFill>
                  <a:srgbClr val="2826F5"/>
                </a:solidFill>
              </a:rPr>
              <a:t>访问控制</a:t>
            </a:r>
          </a:p>
        </p:txBody>
      </p:sp>
      <p:sp>
        <p:nvSpPr>
          <p:cNvPr id="4" name="内容占位符 3">
            <a:extLst>
              <a:ext uri="{FF2B5EF4-FFF2-40B4-BE49-F238E27FC236}">
                <a16:creationId xmlns:a16="http://schemas.microsoft.com/office/drawing/2014/main" id="{EA804F72-286C-424C-98B5-F7AD5D297723}"/>
              </a:ext>
            </a:extLst>
          </p:cNvPr>
          <p:cNvSpPr>
            <a:spLocks noGrp="1"/>
          </p:cNvSpPr>
          <p:nvPr>
            <p:ph idx="1"/>
          </p:nvPr>
        </p:nvSpPr>
        <p:spPr>
          <a:xfrm>
            <a:off x="179512" y="1166018"/>
            <a:ext cx="8712968" cy="4525963"/>
          </a:xfrm>
        </p:spPr>
        <p:txBody>
          <a:bodyPr/>
          <a:lstStyle/>
          <a:p>
            <a:pPr marL="0" indent="0">
              <a:buNone/>
            </a:pPr>
            <a:r>
              <a:rPr lang="zh-CN" altLang="en-US" dirty="0">
                <a:latin typeface="Arial" panose="020B0604020202020204" pitchFamily="34" charset="0"/>
                <a:ea typeface="SimHei" panose="02010609060101010101" pitchFamily="49" charset="-122"/>
                <a:cs typeface="Arial" panose="020B0604020202020204" pitchFamily="34" charset="0"/>
              </a:rPr>
              <a:t>检查访问权限即为访问控制</a:t>
            </a:r>
          </a:p>
          <a:p>
            <a:r>
              <a:rPr lang="zh-CN" altLang="en-US" dirty="0">
                <a:latin typeface="Arial" panose="020B0604020202020204" pitchFamily="34" charset="0"/>
                <a:ea typeface="SimHei" panose="02010609060101010101" pitchFamily="49" charset="-122"/>
                <a:cs typeface="Arial" panose="020B0604020202020204" pitchFamily="34" charset="0"/>
              </a:rPr>
              <a:t>访问控制列表（</a:t>
            </a:r>
            <a:r>
              <a:rPr lang="en-US" altLang="zh-CN" dirty="0">
                <a:latin typeface="Arial" panose="020B0604020202020204" pitchFamily="34" charset="0"/>
                <a:ea typeface="SimHei" panose="02010609060101010101" pitchFamily="49" charset="-122"/>
                <a:cs typeface="Arial" panose="020B0604020202020204" pitchFamily="34" charset="0"/>
              </a:rPr>
              <a:t>ACL</a:t>
            </a:r>
            <a:r>
              <a:rPr lang="zh-CN" altLang="en-US" dirty="0">
                <a:latin typeface="Arial" panose="020B0604020202020204" pitchFamily="34" charset="0"/>
                <a:ea typeface="SimHei" panose="02010609060101010101" pitchFamily="49" charset="-122"/>
                <a:cs typeface="Arial" panose="020B0604020202020204" pitchFamily="34" charset="0"/>
              </a:rPr>
              <a:t>）</a:t>
            </a:r>
          </a:p>
          <a:p>
            <a:pPr lvl="1"/>
            <a:r>
              <a:rPr lang="zh-CN" altLang="en-US" dirty="0">
                <a:latin typeface="Arial" panose="020B0604020202020204" pitchFamily="34" charset="0"/>
                <a:ea typeface="SimHei" panose="02010609060101010101" pitchFamily="49" charset="-122"/>
                <a:cs typeface="Arial" panose="020B0604020202020204" pitchFamily="34" charset="0"/>
              </a:rPr>
              <a:t>每个用户表示一行，每个被访问的对象表示一列</a:t>
            </a:r>
          </a:p>
          <a:p>
            <a:r>
              <a:rPr lang="zh-CN" altLang="en-US" dirty="0">
                <a:latin typeface="Arial" panose="020B0604020202020204" pitchFamily="34" charset="0"/>
                <a:ea typeface="SimHei" panose="02010609060101010101" pitchFamily="49" charset="-122"/>
                <a:cs typeface="Arial" panose="020B0604020202020204" pitchFamily="34" charset="0"/>
              </a:rPr>
              <a:t>保护域</a:t>
            </a:r>
            <a:r>
              <a:rPr lang="en-US" altLang="zh-CN" dirty="0">
                <a:latin typeface="Arial" panose="020B0604020202020204" pitchFamily="34" charset="0"/>
                <a:ea typeface="SimHei" panose="02010609060101010101" pitchFamily="49" charset="-122"/>
                <a:cs typeface="Arial" panose="020B0604020202020204" pitchFamily="34" charset="0"/>
              </a:rPr>
              <a:t>/</a:t>
            </a:r>
            <a:r>
              <a:rPr lang="zh-CN" altLang="en-US" dirty="0">
                <a:latin typeface="Arial" panose="020B0604020202020204" pitchFamily="34" charset="0"/>
                <a:ea typeface="SimHei" panose="02010609060101010101" pitchFamily="49" charset="-122"/>
                <a:cs typeface="Arial" panose="020B0604020202020204" pitchFamily="34" charset="0"/>
              </a:rPr>
              <a:t>用户组</a:t>
            </a:r>
            <a:r>
              <a:rPr lang="en-US" altLang="zh-CN" dirty="0">
                <a:latin typeface="Arial" panose="020B0604020202020204" pitchFamily="34" charset="0"/>
                <a:ea typeface="SimHei" panose="02010609060101010101" pitchFamily="49" charset="-122"/>
                <a:cs typeface="Arial" panose="020B0604020202020204" pitchFamily="34" charset="0"/>
              </a:rPr>
              <a:t>/</a:t>
            </a:r>
            <a:r>
              <a:rPr lang="zh-CN" altLang="en-US" dirty="0">
                <a:latin typeface="Arial" panose="020B0604020202020204" pitchFamily="34" charset="0"/>
                <a:ea typeface="SimHei" panose="02010609060101010101" pitchFamily="49" charset="-122"/>
                <a:cs typeface="Arial" panose="020B0604020202020204" pitchFamily="34" charset="0"/>
              </a:rPr>
              <a:t>角色    </a:t>
            </a:r>
          </a:p>
          <a:p>
            <a:pPr lvl="1"/>
            <a:r>
              <a:rPr lang="zh-CN" altLang="en-US" dirty="0">
                <a:latin typeface="Arial" panose="020B0604020202020204" pitchFamily="34" charset="0"/>
                <a:ea typeface="SimHei" panose="02010609060101010101" pitchFamily="49" charset="-122"/>
                <a:cs typeface="Arial" panose="020B0604020202020204" pitchFamily="34" charset="0"/>
              </a:rPr>
              <a:t>缩小</a:t>
            </a:r>
            <a:r>
              <a:rPr lang="en-US" altLang="zh-CN" dirty="0">
                <a:latin typeface="Arial" panose="020B0604020202020204" pitchFamily="34" charset="0"/>
                <a:ea typeface="SimHei" panose="02010609060101010101" pitchFamily="49" charset="-122"/>
                <a:cs typeface="Arial" panose="020B0604020202020204" pitchFamily="34" charset="0"/>
              </a:rPr>
              <a:t>ACL</a:t>
            </a:r>
            <a:r>
              <a:rPr lang="zh-CN" altLang="en-US" dirty="0">
                <a:latin typeface="Arial" panose="020B0604020202020204" pitchFamily="34" charset="0"/>
                <a:ea typeface="SimHei" panose="02010609060101010101" pitchFamily="49" charset="-122"/>
                <a:cs typeface="Arial" panose="020B0604020202020204" pitchFamily="34" charset="0"/>
              </a:rPr>
              <a:t>的方法是利用保护域，保护域是一组用户，可以将保护域作为一个用户加入</a:t>
            </a:r>
            <a:r>
              <a:rPr lang="en-US" altLang="zh-CN" dirty="0">
                <a:latin typeface="Arial" panose="020B0604020202020204" pitchFamily="34" charset="0"/>
                <a:ea typeface="SimHei" panose="02010609060101010101" pitchFamily="49" charset="-122"/>
                <a:cs typeface="Arial" panose="020B0604020202020204" pitchFamily="34" charset="0"/>
              </a:rPr>
              <a:t>ACL</a:t>
            </a:r>
            <a:endParaRPr lang="zh-CN" altLang="en-US" dirty="0">
              <a:latin typeface="Arial" panose="020B0604020202020204" pitchFamily="34" charset="0"/>
              <a:ea typeface="SimHei" panose="02010609060101010101" pitchFamily="49" charset="-122"/>
              <a:cs typeface="Arial" panose="020B0604020202020204" pitchFamily="34" charset="0"/>
            </a:endParaRPr>
          </a:p>
          <a:p>
            <a:endParaRPr kumimoji="1" lang="zh-CN" altLang="en-US" dirty="0">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latin typeface="Times New Roman" panose="02020603050405020304" pitchFamily="18" charset="0"/>
                <a:cs typeface="Times New Roman" panose="02020603050405020304" pitchFamily="18" charset="0"/>
              </a:rPr>
              <a:t>六、</a:t>
            </a:r>
            <a:r>
              <a:rPr lang="zh-CN" altLang="en-US" sz="4800" dirty="0">
                <a:solidFill>
                  <a:srgbClr val="2826F5"/>
                </a:solidFill>
              </a:rPr>
              <a:t>分布式共享内存</a:t>
            </a:r>
          </a:p>
        </p:txBody>
      </p:sp>
      <p:sp>
        <p:nvSpPr>
          <p:cNvPr id="3" name="内容占位符 2">
            <a:extLst>
              <a:ext uri="{FF2B5EF4-FFF2-40B4-BE49-F238E27FC236}">
                <a16:creationId xmlns:a16="http://schemas.microsoft.com/office/drawing/2014/main" id="{578BA043-A00C-674E-98E5-4BC2428450EF}"/>
              </a:ext>
            </a:extLst>
          </p:cNvPr>
          <p:cNvSpPr>
            <a:spLocks noGrp="1"/>
          </p:cNvSpPr>
          <p:nvPr>
            <p:ph idx="1"/>
          </p:nvPr>
        </p:nvSpPr>
        <p:spPr>
          <a:xfrm>
            <a:off x="179512" y="1166019"/>
            <a:ext cx="8784976" cy="2479006"/>
          </a:xfrm>
        </p:spPr>
        <p:txBody>
          <a:bodyPr/>
          <a:lstStyle/>
          <a:p>
            <a:r>
              <a:rPr lang="zh-CN" altLang="en-US" dirty="0"/>
              <a:t>分布式共享内存</a:t>
            </a:r>
            <a:r>
              <a:rPr lang="en-US" altLang="zh-CN" dirty="0"/>
              <a:t>(DSM)</a:t>
            </a:r>
            <a:r>
              <a:rPr lang="zh-CN" altLang="en-US" dirty="0"/>
              <a:t>概述</a:t>
            </a:r>
            <a:endParaRPr lang="en-US" altLang="zh-CN" dirty="0"/>
          </a:p>
          <a:p>
            <a:r>
              <a:rPr lang="en-US" altLang="zh-CN" dirty="0"/>
              <a:t>DSM</a:t>
            </a:r>
            <a:r>
              <a:rPr lang="zh-CN" altLang="en-US" dirty="0"/>
              <a:t>应用的关键问题</a:t>
            </a:r>
            <a:endParaRPr lang="en-US" altLang="zh-CN" dirty="0"/>
          </a:p>
          <a:p>
            <a:r>
              <a:rPr lang="zh-CN" altLang="en-US" dirty="0"/>
              <a:t>消息传递与</a:t>
            </a:r>
            <a:r>
              <a:rPr lang="en-US" altLang="zh-CN" dirty="0"/>
              <a:t>DSM</a:t>
            </a:r>
            <a:r>
              <a:rPr lang="zh-CN" altLang="en-US" dirty="0"/>
              <a:t>的比较</a:t>
            </a:r>
            <a:endParaRPr lang="en-US" altLang="zh-CN" dirty="0"/>
          </a:p>
          <a:p>
            <a:r>
              <a:rPr lang="en-US" altLang="zh-CN" dirty="0"/>
              <a:t>DSM</a:t>
            </a:r>
            <a:r>
              <a:rPr lang="zh-CN" altLang="en-US" dirty="0"/>
              <a:t>的主要处理方式</a:t>
            </a:r>
            <a:endParaRPr kumimoji="1" lang="zh-CN" altLang="en-US" dirty="0"/>
          </a:p>
        </p:txBody>
      </p:sp>
    </p:spTree>
    <p:extLst>
      <p:ext uri="{BB962C8B-B14F-4D97-AF65-F5344CB8AC3E}">
        <p14:creationId xmlns:p14="http://schemas.microsoft.com/office/powerpoint/2010/main" val="2622499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5588"/>
            <a:ext cx="8856984" cy="4679676"/>
          </a:xfrm>
        </p:spPr>
        <p:txBody>
          <a:bodyPr>
            <a:normAutofit/>
          </a:bodyPr>
          <a:lstStyle/>
          <a:p>
            <a:pPr>
              <a:lnSpc>
                <a:spcPct val="150000"/>
              </a:lnSpc>
            </a:pPr>
            <a:r>
              <a:rPr lang="zh-CN" altLang="en-US" sz="2800" dirty="0">
                <a:solidFill>
                  <a:srgbClr val="2826F5"/>
                </a:solidFill>
                <a:latin typeface="Arial" panose="020B0604020202020204" pitchFamily="34" charset="0"/>
                <a:ea typeface="SimHei" panose="02010609060101010101" pitchFamily="49" charset="-122"/>
                <a:cs typeface="Arial" panose="020B0604020202020204" pitchFamily="34" charset="0"/>
              </a:rPr>
              <a:t>分布式共享内存</a:t>
            </a:r>
            <a:r>
              <a:rPr lang="en-US" altLang="zh-CN" sz="2800" dirty="0">
                <a:solidFill>
                  <a:srgbClr val="2826F5"/>
                </a:solidFill>
                <a:latin typeface="Arial" panose="020B0604020202020204" pitchFamily="34" charset="0"/>
                <a:ea typeface="SimHei" panose="02010609060101010101" pitchFamily="49" charset="-122"/>
                <a:cs typeface="Arial" panose="020B0604020202020204" pitchFamily="34" charset="0"/>
              </a:rPr>
              <a:t>DSM (Distributed  Shared  Memory):</a:t>
            </a:r>
            <a:r>
              <a:rPr lang="zh-CN" altLang="en-US" sz="2800" dirty="0">
                <a:latin typeface="Arial" panose="020B0604020202020204" pitchFamily="34" charset="0"/>
                <a:ea typeface="SimHei" panose="02010609060101010101" pitchFamily="49" charset="-122"/>
                <a:cs typeface="Arial" panose="020B0604020202020204" pitchFamily="34" charset="0"/>
              </a:rPr>
              <a:t>它使得不同机器上的进程不用通过共享物理内存就可以使用共享数据。</a:t>
            </a:r>
            <a:r>
              <a:rPr lang="en-US" altLang="zh-CN" sz="2800" dirty="0">
                <a:latin typeface="Arial" panose="020B0604020202020204" pitchFamily="34" charset="0"/>
                <a:ea typeface="SimHei" panose="02010609060101010101" pitchFamily="49" charset="-122"/>
                <a:cs typeface="Arial" panose="020B0604020202020204" pitchFamily="34" charset="0"/>
              </a:rPr>
              <a:t>DSM</a:t>
            </a:r>
            <a:r>
              <a:rPr lang="zh-CN" altLang="en-US" sz="2800" dirty="0">
                <a:latin typeface="Arial" panose="020B0604020202020204" pitchFamily="34" charset="0"/>
                <a:ea typeface="SimHei" panose="02010609060101010101" pitchFamily="49" charset="-122"/>
                <a:cs typeface="Arial" panose="020B0604020202020204" pitchFamily="34" charset="0"/>
              </a:rPr>
              <a:t>是一个共享内存的程序模型，它在某些方面要优于基于消息的模型</a:t>
            </a:r>
          </a:p>
          <a:p>
            <a:pPr>
              <a:lnSpc>
                <a:spcPct val="150000"/>
              </a:lnSpc>
            </a:pPr>
            <a:r>
              <a:rPr lang="zh-CN" altLang="en-US" sz="2800" dirty="0">
                <a:latin typeface="Arial" panose="020B0604020202020204" pitchFamily="34" charset="0"/>
                <a:ea typeface="SimHei" panose="02010609060101010101" pitchFamily="49" charset="-122"/>
                <a:cs typeface="Arial" panose="020B0604020202020204" pitchFamily="34" charset="0"/>
              </a:rPr>
              <a:t>进程访问</a:t>
            </a:r>
            <a:r>
              <a:rPr lang="en-US" altLang="zh-CN" sz="2800" dirty="0">
                <a:latin typeface="Arial" panose="020B0604020202020204" pitchFamily="34" charset="0"/>
                <a:ea typeface="SimHei" panose="02010609060101010101" pitchFamily="49" charset="-122"/>
                <a:cs typeface="Arial" panose="020B0604020202020204" pitchFamily="34" charset="0"/>
              </a:rPr>
              <a:t>DSM</a:t>
            </a:r>
            <a:r>
              <a:rPr lang="zh-CN" altLang="en-US" sz="2800" dirty="0">
                <a:latin typeface="Arial" panose="020B0604020202020204" pitchFamily="34" charset="0"/>
                <a:ea typeface="SimHei" panose="02010609060101010101" pitchFamily="49" charset="-122"/>
                <a:cs typeface="Arial" panose="020B0604020202020204" pitchFamily="34" charset="0"/>
              </a:rPr>
              <a:t>中的数据就如同访问本机的内存一样。</a:t>
            </a:r>
            <a:r>
              <a:rPr lang="en-US" altLang="zh-CN" sz="2800" dirty="0">
                <a:latin typeface="Arial" panose="020B0604020202020204" pitchFamily="34" charset="0"/>
                <a:ea typeface="SimHei" panose="02010609060101010101" pitchFamily="49" charset="-122"/>
                <a:cs typeface="Arial" panose="020B0604020202020204" pitchFamily="34" charset="0"/>
              </a:rPr>
              <a:t>DSM</a:t>
            </a:r>
            <a:r>
              <a:rPr lang="zh-CN" altLang="en-US" sz="2800" dirty="0">
                <a:latin typeface="Arial" panose="020B0604020202020204" pitchFamily="34" charset="0"/>
                <a:ea typeface="SimHei" panose="02010609060101010101" pitchFamily="49" charset="-122"/>
                <a:cs typeface="Arial" panose="020B0604020202020204" pitchFamily="34" charset="0"/>
              </a:rPr>
              <a:t>运行系统还应保证在不同机器上执行的进程可以观察到别人对</a:t>
            </a:r>
            <a:r>
              <a:rPr lang="en-US" altLang="zh-CN" sz="2800" dirty="0">
                <a:latin typeface="Arial" panose="020B0604020202020204" pitchFamily="34" charset="0"/>
                <a:ea typeface="SimHei" panose="02010609060101010101" pitchFamily="49" charset="-122"/>
                <a:cs typeface="Arial" panose="020B0604020202020204" pitchFamily="34" charset="0"/>
              </a:rPr>
              <a:t>DSM</a:t>
            </a:r>
            <a:r>
              <a:rPr lang="zh-CN" altLang="en-US" sz="2800" dirty="0">
                <a:latin typeface="Arial" panose="020B0604020202020204" pitchFamily="34" charset="0"/>
                <a:ea typeface="SimHei" panose="02010609060101010101" pitchFamily="49" charset="-122"/>
                <a:cs typeface="Arial" panose="020B0604020202020204" pitchFamily="34" charset="0"/>
              </a:rPr>
              <a:t>的修改</a:t>
            </a:r>
          </a:p>
        </p:txBody>
      </p:sp>
      <p:sp>
        <p:nvSpPr>
          <p:cNvPr id="5"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1</a:t>
            </a:r>
            <a:r>
              <a:rPr lang="zh-CN" altLang="en-US"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a:t>
            </a:r>
            <a:r>
              <a:rPr lang="zh-CN" altLang="en-US" sz="4800" dirty="0">
                <a:solidFill>
                  <a:srgbClr val="2826F5"/>
                </a:solidFill>
                <a:latin typeface="SimHei" panose="02010609060101010101" pitchFamily="49" charset="-122"/>
                <a:ea typeface="SimHei" panose="02010609060101010101" pitchFamily="49" charset="-122"/>
              </a:rPr>
              <a:t>分布式共享内存概述</a:t>
            </a:r>
          </a:p>
        </p:txBody>
      </p:sp>
    </p:spTree>
    <p:extLst>
      <p:ext uri="{BB962C8B-B14F-4D97-AF65-F5344CB8AC3E}">
        <p14:creationId xmlns:p14="http://schemas.microsoft.com/office/powerpoint/2010/main" val="2381044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5588"/>
            <a:ext cx="8856984" cy="4535659"/>
          </a:xfrm>
        </p:spPr>
        <p:txBody>
          <a:bodyPr>
            <a:normAutofit/>
          </a:bodyPr>
          <a:lstStyle/>
          <a:p>
            <a:pPr>
              <a:lnSpc>
                <a:spcPct val="150000"/>
              </a:lnSpc>
            </a:pPr>
            <a:endParaRPr lang="zh-CN" altLang="en-US" sz="2800" dirty="0">
              <a:latin typeface="Arial" panose="020B0604020202020204" pitchFamily="34" charset="0"/>
              <a:ea typeface="SimHei" panose="02010609060101010101" pitchFamily="49" charset="-122"/>
              <a:cs typeface="Arial" panose="020B0604020202020204" pitchFamily="34" charset="0"/>
            </a:endParaRPr>
          </a:p>
          <a:p>
            <a:pPr>
              <a:lnSpc>
                <a:spcPct val="150000"/>
              </a:lnSpc>
            </a:pPr>
            <a:endParaRPr lang="zh-CN" altLang="en-US" sz="2800" dirty="0">
              <a:latin typeface="Arial" panose="020B0604020202020204" pitchFamily="34" charset="0"/>
              <a:ea typeface="SimHei" panose="02010609060101010101" pitchFamily="49" charset="-122"/>
              <a:cs typeface="Arial" panose="020B0604020202020204" pitchFamily="34" charset="0"/>
            </a:endParaRPr>
          </a:p>
        </p:txBody>
      </p:sp>
      <p:sp>
        <p:nvSpPr>
          <p:cNvPr id="5"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4800" dirty="0">
                <a:solidFill>
                  <a:srgbClr val="2826F5"/>
                </a:solidFill>
                <a:latin typeface="SimHei" panose="02010609060101010101" pitchFamily="49" charset="-122"/>
                <a:ea typeface="SimHei" panose="02010609060101010101" pitchFamily="49" charset="-122"/>
              </a:rPr>
              <a:t>分布式共享内存概述</a:t>
            </a:r>
          </a:p>
        </p:txBody>
      </p:sp>
      <p:grpSp>
        <p:nvGrpSpPr>
          <p:cNvPr id="4" name="Group 35"/>
          <p:cNvGrpSpPr/>
          <p:nvPr/>
        </p:nvGrpSpPr>
        <p:grpSpPr>
          <a:xfrm>
            <a:off x="1403648" y="1772816"/>
            <a:ext cx="6552728" cy="4896544"/>
            <a:chOff x="1156" y="663"/>
            <a:chExt cx="3674" cy="2780"/>
          </a:xfrm>
        </p:grpSpPr>
        <p:sp>
          <p:nvSpPr>
            <p:cNvPr id="6" name="Text Box 27"/>
            <p:cNvSpPr txBox="1"/>
            <p:nvPr/>
          </p:nvSpPr>
          <p:spPr>
            <a:xfrm>
              <a:off x="2471" y="3210"/>
              <a:ext cx="1360" cy="233"/>
            </a:xfrm>
            <a:prstGeom prst="rect">
              <a:avLst/>
            </a:prstGeom>
            <a:noFill/>
            <a:ln w="9525">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ea typeface="SimHei" panose="02010609060101010101" pitchFamily="49" charset="-122"/>
                </a:rPr>
                <a:t>DSM </a:t>
              </a:r>
              <a:r>
                <a:rPr lang="zh-CN" altLang="en-US" b="1" dirty="0">
                  <a:ea typeface="SimHei" panose="02010609060101010101" pitchFamily="49" charset="-122"/>
                </a:rPr>
                <a:t>抽象图</a:t>
              </a:r>
            </a:p>
          </p:txBody>
        </p:sp>
        <p:grpSp>
          <p:nvGrpSpPr>
            <p:cNvPr id="7" name="Group 33"/>
            <p:cNvGrpSpPr/>
            <p:nvPr/>
          </p:nvGrpSpPr>
          <p:grpSpPr>
            <a:xfrm>
              <a:off x="1156" y="663"/>
              <a:ext cx="3674" cy="2448"/>
              <a:chOff x="1565" y="300"/>
              <a:chExt cx="3085" cy="2109"/>
            </a:xfrm>
          </p:grpSpPr>
          <p:sp>
            <p:nvSpPr>
              <p:cNvPr id="8" name="Text Box 4"/>
              <p:cNvSpPr txBox="1"/>
              <p:nvPr/>
            </p:nvSpPr>
            <p:spPr>
              <a:xfrm>
                <a:off x="1632" y="300"/>
                <a:ext cx="3018" cy="199"/>
              </a:xfrm>
              <a:prstGeom prst="rect">
                <a:avLst/>
              </a:prstGeom>
              <a:noFill/>
              <a:ln w="9525">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dirty="0">
                  <a:ea typeface="SimHei" panose="02010609060101010101" pitchFamily="49" charset="-122"/>
                </a:endParaRPr>
              </a:p>
            </p:txBody>
          </p:sp>
          <p:sp>
            <p:nvSpPr>
              <p:cNvPr id="9" name="Rectangle 6"/>
              <p:cNvSpPr/>
              <p:nvPr/>
            </p:nvSpPr>
            <p:spPr>
              <a:xfrm>
                <a:off x="1565" y="1504"/>
                <a:ext cx="689" cy="896"/>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zh-CN" dirty="0">
                  <a:ea typeface="SimHei" panose="02010609060101010101" pitchFamily="49" charset="-122"/>
                </a:endParaRPr>
              </a:p>
            </p:txBody>
          </p:sp>
          <p:sp>
            <p:nvSpPr>
              <p:cNvPr id="10" name="Line 8"/>
              <p:cNvSpPr/>
              <p:nvPr/>
            </p:nvSpPr>
            <p:spPr>
              <a:xfrm>
                <a:off x="1565" y="2122"/>
                <a:ext cx="689" cy="0"/>
              </a:xfrm>
              <a:prstGeom prst="line">
                <a:avLst/>
              </a:prstGeom>
              <a:ln w="9525" cap="flat" cmpd="sng">
                <a:solidFill>
                  <a:schemeClr val="tx1"/>
                </a:solidFill>
                <a:prstDash val="solid"/>
                <a:headEnd type="none" w="med" len="med"/>
                <a:tailEnd type="none" w="med" len="med"/>
              </a:ln>
            </p:spPr>
          </p:sp>
          <p:sp>
            <p:nvSpPr>
              <p:cNvPr id="11" name="Rectangle 5"/>
              <p:cNvSpPr/>
              <p:nvPr/>
            </p:nvSpPr>
            <p:spPr>
              <a:xfrm>
                <a:off x="2320" y="361"/>
                <a:ext cx="1248" cy="39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ea typeface="SimHei" panose="02010609060101010101" pitchFamily="49" charset="-122"/>
                  </a:rPr>
                  <a:t>分布式共享内存</a:t>
                </a:r>
              </a:p>
            </p:txBody>
          </p:sp>
          <p:sp>
            <p:nvSpPr>
              <p:cNvPr id="12" name="Oval 9"/>
              <p:cNvSpPr/>
              <p:nvPr/>
            </p:nvSpPr>
            <p:spPr>
              <a:xfrm>
                <a:off x="1664" y="1597"/>
                <a:ext cx="460" cy="463"/>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13" name="Rectangle 10"/>
              <p:cNvSpPr/>
              <p:nvPr/>
            </p:nvSpPr>
            <p:spPr>
              <a:xfrm>
                <a:off x="1729" y="1721"/>
                <a:ext cx="329" cy="154"/>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14" name="Rectangle 11"/>
              <p:cNvSpPr/>
              <p:nvPr/>
            </p:nvSpPr>
            <p:spPr>
              <a:xfrm>
                <a:off x="2648" y="1504"/>
                <a:ext cx="690" cy="896"/>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15" name="Line 12"/>
              <p:cNvSpPr/>
              <p:nvPr/>
            </p:nvSpPr>
            <p:spPr>
              <a:xfrm>
                <a:off x="2648" y="2122"/>
                <a:ext cx="690" cy="0"/>
              </a:xfrm>
              <a:prstGeom prst="line">
                <a:avLst/>
              </a:prstGeom>
              <a:ln w="9525" cap="flat" cmpd="sng">
                <a:solidFill>
                  <a:schemeClr val="tx1"/>
                </a:solidFill>
                <a:prstDash val="solid"/>
                <a:headEnd type="none" w="med" len="med"/>
                <a:tailEnd type="none" w="med" len="med"/>
              </a:ln>
            </p:spPr>
          </p:sp>
          <p:sp>
            <p:nvSpPr>
              <p:cNvPr id="16" name="Oval 13"/>
              <p:cNvSpPr/>
              <p:nvPr/>
            </p:nvSpPr>
            <p:spPr>
              <a:xfrm>
                <a:off x="2747" y="1597"/>
                <a:ext cx="460" cy="463"/>
              </a:xfrm>
              <a:prstGeom prst="ellipse">
                <a:avLst/>
              </a:prstGeom>
              <a:solidFill>
                <a:srgbClr val="FFFF66"/>
              </a:solidFill>
              <a:ln w="9525"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17" name="Rectangle 14"/>
              <p:cNvSpPr/>
              <p:nvPr/>
            </p:nvSpPr>
            <p:spPr>
              <a:xfrm>
                <a:off x="2812" y="1721"/>
                <a:ext cx="329" cy="154"/>
              </a:xfrm>
              <a:prstGeom prst="rect">
                <a:avLst/>
              </a:prstGeom>
              <a:no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18" name="Rectangle 15"/>
              <p:cNvSpPr/>
              <p:nvPr/>
            </p:nvSpPr>
            <p:spPr>
              <a:xfrm>
                <a:off x="3764" y="1504"/>
                <a:ext cx="690" cy="896"/>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19" name="Line 16"/>
              <p:cNvSpPr/>
              <p:nvPr/>
            </p:nvSpPr>
            <p:spPr>
              <a:xfrm>
                <a:off x="3764" y="2122"/>
                <a:ext cx="690" cy="0"/>
              </a:xfrm>
              <a:prstGeom prst="line">
                <a:avLst/>
              </a:prstGeom>
              <a:ln w="9525" cap="flat" cmpd="sng">
                <a:solidFill>
                  <a:schemeClr val="tx1"/>
                </a:solidFill>
                <a:prstDash val="solid"/>
                <a:headEnd type="none" w="med" len="med"/>
                <a:tailEnd type="none" w="med" len="med"/>
              </a:ln>
            </p:spPr>
          </p:sp>
          <p:sp>
            <p:nvSpPr>
              <p:cNvPr id="20" name="Oval 17"/>
              <p:cNvSpPr/>
              <p:nvPr/>
            </p:nvSpPr>
            <p:spPr>
              <a:xfrm>
                <a:off x="3864" y="1597"/>
                <a:ext cx="459" cy="463"/>
              </a:xfrm>
              <a:prstGeom prst="ellipse">
                <a:avLst/>
              </a:prstGeom>
              <a:noFill/>
              <a:ln w="9525"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21" name="Rectangle 18"/>
              <p:cNvSpPr/>
              <p:nvPr/>
            </p:nvSpPr>
            <p:spPr>
              <a:xfrm>
                <a:off x="3929" y="1721"/>
                <a:ext cx="328" cy="154"/>
              </a:xfrm>
              <a:prstGeom prst="rect">
                <a:avLst/>
              </a:prstGeom>
              <a:no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ea typeface="SimHei" panose="02010609060101010101" pitchFamily="49" charset="-122"/>
                </a:endParaRPr>
              </a:p>
            </p:txBody>
          </p:sp>
          <p:sp>
            <p:nvSpPr>
              <p:cNvPr id="22" name="Line 20"/>
              <p:cNvSpPr/>
              <p:nvPr/>
            </p:nvSpPr>
            <p:spPr>
              <a:xfrm flipV="1">
                <a:off x="1893" y="763"/>
                <a:ext cx="624" cy="958"/>
              </a:xfrm>
              <a:prstGeom prst="line">
                <a:avLst/>
              </a:prstGeom>
              <a:ln w="9525" cap="flat" cmpd="sng">
                <a:solidFill>
                  <a:schemeClr val="tx1"/>
                </a:solidFill>
                <a:prstDash val="solid"/>
                <a:headEnd type="triangle" w="med" len="med"/>
                <a:tailEnd type="triangle" w="med" len="med"/>
              </a:ln>
            </p:spPr>
          </p:sp>
          <p:sp>
            <p:nvSpPr>
              <p:cNvPr id="23" name="Line 21"/>
              <p:cNvSpPr/>
              <p:nvPr/>
            </p:nvSpPr>
            <p:spPr>
              <a:xfrm>
                <a:off x="2977" y="763"/>
                <a:ext cx="0" cy="958"/>
              </a:xfrm>
              <a:prstGeom prst="line">
                <a:avLst/>
              </a:prstGeom>
              <a:ln w="9525" cap="flat" cmpd="sng">
                <a:solidFill>
                  <a:schemeClr val="tx1"/>
                </a:solidFill>
                <a:prstDash val="solid"/>
                <a:headEnd type="triangle" w="med" len="med"/>
                <a:tailEnd type="triangle" w="med" len="med"/>
              </a:ln>
            </p:spPr>
          </p:sp>
          <p:sp>
            <p:nvSpPr>
              <p:cNvPr id="24" name="Line 22"/>
              <p:cNvSpPr/>
              <p:nvPr/>
            </p:nvSpPr>
            <p:spPr>
              <a:xfrm>
                <a:off x="3403" y="763"/>
                <a:ext cx="623" cy="958"/>
              </a:xfrm>
              <a:prstGeom prst="line">
                <a:avLst/>
              </a:prstGeom>
              <a:ln w="9525" cap="flat" cmpd="sng">
                <a:solidFill>
                  <a:schemeClr val="tx1"/>
                </a:solidFill>
                <a:prstDash val="solid"/>
                <a:headEnd type="triangle" w="med" len="med"/>
                <a:tailEnd type="triangle" w="med" len="med"/>
              </a:ln>
            </p:spPr>
          </p:sp>
          <p:sp>
            <p:nvSpPr>
              <p:cNvPr id="25" name="Text Box 24"/>
              <p:cNvSpPr txBox="1"/>
              <p:nvPr/>
            </p:nvSpPr>
            <p:spPr>
              <a:xfrm>
                <a:off x="1746" y="2115"/>
                <a:ext cx="260" cy="251"/>
              </a:xfrm>
              <a:prstGeom prst="rect">
                <a:avLst/>
              </a:prstGeom>
              <a:noFill/>
              <a:ln w="9525">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ea typeface="SimHei" panose="02010609060101010101" pitchFamily="49" charset="-122"/>
                  </a:rPr>
                  <a:t>物理</a:t>
                </a:r>
              </a:p>
              <a:p>
                <a:r>
                  <a:rPr lang="zh-CN" altLang="en-US" sz="1200" b="1" dirty="0">
                    <a:ea typeface="SimHei" panose="02010609060101010101" pitchFamily="49" charset="-122"/>
                  </a:rPr>
                  <a:t>内存</a:t>
                </a:r>
              </a:p>
            </p:txBody>
          </p:sp>
          <p:sp>
            <p:nvSpPr>
              <p:cNvPr id="26" name="Text Box 25"/>
              <p:cNvSpPr txBox="1"/>
              <p:nvPr/>
            </p:nvSpPr>
            <p:spPr>
              <a:xfrm>
                <a:off x="2835" y="2069"/>
                <a:ext cx="351" cy="340"/>
              </a:xfrm>
              <a:prstGeom prst="rect">
                <a:avLst/>
              </a:prstGeom>
              <a:noFill/>
              <a:ln w="9525">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ea typeface="SimHei" panose="02010609060101010101" pitchFamily="49" charset="-122"/>
                  </a:rPr>
                  <a:t>物理</a:t>
                </a:r>
              </a:p>
              <a:p>
                <a:r>
                  <a:rPr lang="zh-CN" altLang="en-US" sz="1200" b="1" dirty="0">
                    <a:ea typeface="SimHei" panose="02010609060101010101" pitchFamily="49" charset="-122"/>
                  </a:rPr>
                  <a:t>内存</a:t>
                </a:r>
              </a:p>
            </p:txBody>
          </p:sp>
          <p:sp>
            <p:nvSpPr>
              <p:cNvPr id="27" name="Text Box 26"/>
              <p:cNvSpPr txBox="1"/>
              <p:nvPr/>
            </p:nvSpPr>
            <p:spPr>
              <a:xfrm>
                <a:off x="3969" y="2115"/>
                <a:ext cx="260" cy="251"/>
              </a:xfrm>
              <a:prstGeom prst="rect">
                <a:avLst/>
              </a:prstGeom>
              <a:noFill/>
              <a:ln w="9525">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ea typeface="SimHei" panose="02010609060101010101" pitchFamily="49" charset="-122"/>
                  </a:rPr>
                  <a:t>物理</a:t>
                </a:r>
              </a:p>
              <a:p>
                <a:r>
                  <a:rPr lang="zh-CN" altLang="en-US" sz="1200" b="1" dirty="0">
                    <a:ea typeface="SimHei" panose="02010609060101010101" pitchFamily="49" charset="-122"/>
                  </a:rPr>
                  <a:t>内存</a:t>
                </a:r>
              </a:p>
            </p:txBody>
          </p:sp>
          <p:sp>
            <p:nvSpPr>
              <p:cNvPr id="28" name="Rectangle 28"/>
              <p:cNvSpPr/>
              <p:nvPr/>
            </p:nvSpPr>
            <p:spPr>
              <a:xfrm>
                <a:off x="2320" y="361"/>
                <a:ext cx="1248" cy="393"/>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ea typeface="SimHei" panose="02010609060101010101" pitchFamily="49" charset="-122"/>
                  </a:rPr>
                  <a:t>分布式共享内存</a:t>
                </a:r>
              </a:p>
            </p:txBody>
          </p:sp>
          <p:sp>
            <p:nvSpPr>
              <p:cNvPr id="29" name="Line 29"/>
              <p:cNvSpPr/>
              <p:nvPr/>
            </p:nvSpPr>
            <p:spPr>
              <a:xfrm>
                <a:off x="2977" y="763"/>
                <a:ext cx="0" cy="958"/>
              </a:xfrm>
              <a:prstGeom prst="line">
                <a:avLst/>
              </a:prstGeom>
              <a:ln w="9525" cap="flat" cmpd="sng">
                <a:solidFill>
                  <a:schemeClr val="tx1"/>
                </a:solidFill>
                <a:prstDash val="solid"/>
                <a:headEnd type="triangle" w="med" len="med"/>
                <a:tailEnd type="triangle" w="med" len="med"/>
              </a:ln>
            </p:spPr>
          </p:sp>
        </p:grpSp>
      </p:grpSp>
      <p:sp>
        <p:nvSpPr>
          <p:cNvPr id="2" name="矩形 1"/>
          <p:cNvSpPr/>
          <p:nvPr/>
        </p:nvSpPr>
        <p:spPr>
          <a:xfrm>
            <a:off x="107504" y="1037726"/>
            <a:ext cx="8712968" cy="892552"/>
          </a:xfrm>
          <a:prstGeom prst="rect">
            <a:avLst/>
          </a:prstGeom>
        </p:spPr>
        <p:txBody>
          <a:bodyPr wrap="square">
            <a:spAutoFit/>
          </a:bodyPr>
          <a:lstStyle/>
          <a:p>
            <a:r>
              <a:rPr kumimoji="1" lang="zh-CN" altLang="en-US" sz="2600" dirty="0">
                <a:latin typeface="Tahoma" panose="020B0604030504040204" pitchFamily="34" charset="0"/>
                <a:ea typeface="黑体" charset="0"/>
                <a:cs typeface="黑体" charset="0"/>
              </a:rPr>
              <a:t>DSM中存在复制数据，为了提高访问速度，每台机器都存有最近访问的共享数据的备份。</a:t>
            </a:r>
          </a:p>
        </p:txBody>
      </p:sp>
    </p:spTree>
    <p:extLst>
      <p:ext uri="{BB962C8B-B14F-4D97-AF65-F5344CB8AC3E}">
        <p14:creationId xmlns:p14="http://schemas.microsoft.com/office/powerpoint/2010/main" val="2302517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5589"/>
            <a:ext cx="9001000" cy="2303412"/>
          </a:xfrm>
        </p:spPr>
        <p:txBody>
          <a:bodyPr>
            <a:normAutofit/>
          </a:bodyPr>
          <a:lstStyle/>
          <a:p>
            <a:pPr>
              <a:lnSpc>
                <a:spcPct val="150000"/>
              </a:lnSpc>
            </a:pPr>
            <a:r>
              <a:rPr lang="zh-CN" altLang="en-US" sz="2800" dirty="0">
                <a:latin typeface="Arial" panose="020B0604020202020204" pitchFamily="34" charset="0"/>
                <a:ea typeface="SimHei" panose="02010609060101010101" pitchFamily="49" charset="-122"/>
                <a:cs typeface="Arial" panose="020B0604020202020204" pitchFamily="34" charset="0"/>
              </a:rPr>
              <a:t>当系统容纳相应多的设备时，怎样保持系统的高性能</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a:lnSpc>
                <a:spcPct val="150000"/>
              </a:lnSpc>
            </a:pPr>
            <a:r>
              <a:rPr lang="zh-CN" altLang="en-US" sz="2800" dirty="0">
                <a:latin typeface="Arial" panose="020B0604020202020204" pitchFamily="34" charset="0"/>
                <a:ea typeface="SimHei" panose="02010609060101010101" pitchFamily="49" charset="-122"/>
                <a:cs typeface="Arial" panose="020B0604020202020204" pitchFamily="34" charset="0"/>
              </a:rPr>
              <a:t>访问</a:t>
            </a:r>
            <a:r>
              <a:rPr lang="en-US" altLang="zh-CN" sz="2800" dirty="0">
                <a:latin typeface="Arial" panose="020B0604020202020204" pitchFamily="34" charset="0"/>
                <a:ea typeface="SimHei" panose="02010609060101010101" pitchFamily="49" charset="-122"/>
                <a:cs typeface="Arial" panose="020B0604020202020204" pitchFamily="34" charset="0"/>
              </a:rPr>
              <a:t>DSM</a:t>
            </a:r>
            <a:r>
              <a:rPr lang="zh-CN" altLang="en-US" sz="2800" dirty="0">
                <a:latin typeface="Arial" panose="020B0604020202020204" pitchFamily="34" charset="0"/>
                <a:ea typeface="SimHei" panose="02010609060101010101" pitchFamily="49" charset="-122"/>
                <a:cs typeface="Arial" panose="020B0604020202020204" pitchFamily="34" charset="0"/>
              </a:rPr>
              <a:t>将导致大量通信开销的产生</a:t>
            </a:r>
            <a:endParaRPr lang="en-US" altLang="zh-CN" sz="2800" dirty="0">
              <a:latin typeface="Arial" panose="020B0604020202020204" pitchFamily="34" charset="0"/>
              <a:ea typeface="SimHei" panose="02010609060101010101" pitchFamily="49" charset="-122"/>
              <a:cs typeface="Arial" panose="020B0604020202020204" pitchFamily="34" charset="0"/>
            </a:endParaRPr>
          </a:p>
          <a:p>
            <a:pPr>
              <a:lnSpc>
                <a:spcPct val="150000"/>
              </a:lnSpc>
            </a:pPr>
            <a:r>
              <a:rPr lang="zh-CN" altLang="en-US" sz="2800" dirty="0">
                <a:latin typeface="Arial" panose="020B0604020202020204" pitchFamily="34" charset="0"/>
                <a:ea typeface="SimHei" panose="02010609060101010101" pitchFamily="49" charset="-122"/>
                <a:cs typeface="Arial" panose="020B0604020202020204" pitchFamily="34" charset="0"/>
              </a:rPr>
              <a:t>访问</a:t>
            </a:r>
            <a:r>
              <a:rPr lang="en-US" altLang="zh-CN" sz="2800" dirty="0">
                <a:latin typeface="Arial" panose="020B0604020202020204" pitchFamily="34" charset="0"/>
                <a:ea typeface="SimHei" panose="02010609060101010101" pitchFamily="49" charset="-122"/>
                <a:cs typeface="Arial" panose="020B0604020202020204" pitchFamily="34" charset="0"/>
              </a:rPr>
              <a:t>DSM</a:t>
            </a:r>
            <a:r>
              <a:rPr lang="zh-CN" altLang="en-US" sz="2800" dirty="0">
                <a:latin typeface="Arial" panose="020B0604020202020204" pitchFamily="34" charset="0"/>
                <a:ea typeface="SimHei" panose="02010609060101010101" pitchFamily="49" charset="-122"/>
                <a:cs typeface="Arial" panose="020B0604020202020204" pitchFamily="34" charset="0"/>
              </a:rPr>
              <a:t>的进程相当多时，怎样保证系统的一致性</a:t>
            </a:r>
          </a:p>
        </p:txBody>
      </p:sp>
      <p:sp>
        <p:nvSpPr>
          <p:cNvPr id="5"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ea typeface="SimHei" panose="02010609060101010101" pitchFamily="49" charset="-122"/>
                <a:cs typeface="Times New Roman" panose="02020603050405020304" pitchFamily="18" charset="0"/>
                <a:sym typeface="+mn-ea"/>
              </a:rPr>
              <a:t>2</a:t>
            </a:r>
            <a:r>
              <a:rPr lang="zh-CN" altLang="en-US" sz="4800" dirty="0">
                <a:solidFill>
                  <a:srgbClr val="2826F5"/>
                </a:solidFill>
                <a:ea typeface="SimHei" panose="02010609060101010101" pitchFamily="49" charset="-122"/>
                <a:cs typeface="Times New Roman" panose="02020603050405020304" pitchFamily="18" charset="0"/>
                <a:sym typeface="+mn-ea"/>
              </a:rPr>
              <a:t>、</a:t>
            </a:r>
            <a:r>
              <a:rPr lang="en-US" altLang="zh-CN" sz="4800" dirty="0">
                <a:solidFill>
                  <a:srgbClr val="2826F5"/>
                </a:solidFill>
                <a:ea typeface="SimHei" panose="02010609060101010101" pitchFamily="49" charset="-122"/>
              </a:rPr>
              <a:t>DSM</a:t>
            </a:r>
            <a:r>
              <a:rPr lang="zh-CN" altLang="en-US" sz="4800" dirty="0">
                <a:solidFill>
                  <a:srgbClr val="2826F5"/>
                </a:solidFill>
                <a:ea typeface="SimHei" panose="02010609060101010101" pitchFamily="49" charset="-122"/>
              </a:rPr>
              <a:t>应用的关键问题</a:t>
            </a:r>
          </a:p>
        </p:txBody>
      </p:sp>
    </p:spTree>
    <p:extLst>
      <p:ext uri="{BB962C8B-B14F-4D97-AF65-F5344CB8AC3E}">
        <p14:creationId xmlns:p14="http://schemas.microsoft.com/office/powerpoint/2010/main" val="28257247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5588"/>
            <a:ext cx="9001000" cy="5687788"/>
          </a:xfrm>
        </p:spPr>
        <p:txBody>
          <a:bodyPr>
            <a:normAutofit/>
          </a:bodyPr>
          <a:lstStyle/>
          <a:p>
            <a:r>
              <a:rPr lang="zh-CN" altLang="en-US" dirty="0">
                <a:solidFill>
                  <a:srgbClr val="2826F5"/>
                </a:solidFill>
                <a:latin typeface="Tahoma" panose="020B0604030504040204" pitchFamily="34" charset="0"/>
              </a:rPr>
              <a:t>程序模型</a:t>
            </a:r>
            <a:endParaRPr lang="en-US" altLang="zh-CN" dirty="0">
              <a:solidFill>
                <a:srgbClr val="2826F5"/>
              </a:solidFill>
              <a:latin typeface="Tahoma" panose="020B0604030504040204" pitchFamily="34" charset="0"/>
            </a:endParaRPr>
          </a:p>
          <a:p>
            <a:pPr lvl="1"/>
            <a:r>
              <a:rPr lang="zh-CN" altLang="en-US" dirty="0">
                <a:latin typeface="Tahoma" panose="020B0604030504040204" pitchFamily="34" charset="0"/>
              </a:rPr>
              <a:t>不需要编码、解码：在消息传递模型中，发送进程将变量进行类似编码方式的操作，传送出去后，接收进程要进行类似解码方式操作才能取出变量。相比之下，在</a:t>
            </a:r>
            <a:r>
              <a:rPr lang="en-US" altLang="zh-CN" dirty="0">
                <a:latin typeface="Tahoma" panose="020B0604030504040204" pitchFamily="34" charset="0"/>
              </a:rPr>
              <a:t>DSM</a:t>
            </a:r>
            <a:r>
              <a:rPr lang="zh-CN" altLang="en-US" dirty="0">
                <a:latin typeface="Tahoma" panose="020B0604030504040204" pitchFamily="34" charset="0"/>
              </a:rPr>
              <a:t>中，进程直接访问共享变量，不需要编解码操作</a:t>
            </a:r>
          </a:p>
          <a:p>
            <a:pPr lvl="1"/>
            <a:r>
              <a:rPr lang="zh-CN" altLang="en-US" dirty="0">
                <a:latin typeface="Tahoma" panose="020B0604030504040204" pitchFamily="34" charset="0"/>
              </a:rPr>
              <a:t>数据的安全：消息传递可以保护一个进程的私有地址空间不被另一进程破坏，而</a:t>
            </a:r>
            <a:r>
              <a:rPr lang="en-US" altLang="zh-CN" dirty="0">
                <a:latin typeface="Tahoma" panose="020B0604030504040204" pitchFamily="34" charset="0"/>
              </a:rPr>
              <a:t>DSM</a:t>
            </a:r>
            <a:r>
              <a:rPr lang="zh-CN" altLang="en-US" dirty="0">
                <a:latin typeface="Tahoma" panose="020B0604030504040204" pitchFamily="34" charset="0"/>
              </a:rPr>
              <a:t>则通过导致另一进程访问失败来防止错误的数据修改</a:t>
            </a:r>
          </a:p>
          <a:p>
            <a:pPr lvl="1"/>
            <a:r>
              <a:rPr lang="zh-CN" altLang="en-US" dirty="0">
                <a:latin typeface="Tahoma" panose="020B0604030504040204" pitchFamily="34" charset="0"/>
              </a:rPr>
              <a:t>数据的表示：如果消息传递采用的是异构计算机，在对变量进行组织时就会遇到数据的多种表示问题，然而在</a:t>
            </a:r>
            <a:r>
              <a:rPr lang="en-US" altLang="zh-CN" dirty="0">
                <a:latin typeface="Tahoma" panose="020B0604030504040204" pitchFamily="34" charset="0"/>
              </a:rPr>
              <a:t>DSM</a:t>
            </a:r>
            <a:r>
              <a:rPr lang="zh-CN" altLang="en-US" dirty="0">
                <a:latin typeface="Tahoma" panose="020B0604030504040204" pitchFamily="34" charset="0"/>
              </a:rPr>
              <a:t>中，数据的表现形式统一</a:t>
            </a:r>
          </a:p>
        </p:txBody>
      </p:sp>
      <p:sp>
        <p:nvSpPr>
          <p:cNvPr id="5"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ea typeface="SimHei" panose="02010609060101010101" pitchFamily="49" charset="-122"/>
                <a:cs typeface="Times New Roman" panose="02020603050405020304" pitchFamily="18" charset="0"/>
                <a:sym typeface="+mn-ea"/>
              </a:rPr>
              <a:t>3</a:t>
            </a:r>
            <a:r>
              <a:rPr lang="zh-CN" altLang="en-US" sz="4800" dirty="0">
                <a:solidFill>
                  <a:srgbClr val="2826F5"/>
                </a:solidFill>
                <a:ea typeface="SimHei" panose="02010609060101010101" pitchFamily="49" charset="-122"/>
                <a:cs typeface="Times New Roman" panose="02020603050405020304" pitchFamily="18" charset="0"/>
                <a:sym typeface="+mn-ea"/>
              </a:rPr>
              <a:t>、消息传递与</a:t>
            </a:r>
            <a:r>
              <a:rPr lang="en-US" altLang="zh-CN" sz="4800" dirty="0">
                <a:solidFill>
                  <a:srgbClr val="2826F5"/>
                </a:solidFill>
                <a:ea typeface="SimHei" panose="02010609060101010101" pitchFamily="49" charset="-122"/>
              </a:rPr>
              <a:t>DSM</a:t>
            </a:r>
            <a:r>
              <a:rPr lang="zh-CN" altLang="en-US" sz="4800" dirty="0">
                <a:solidFill>
                  <a:srgbClr val="2826F5"/>
                </a:solidFill>
                <a:ea typeface="SimHei" panose="02010609060101010101" pitchFamily="49" charset="-122"/>
              </a:rPr>
              <a:t>的比较</a:t>
            </a:r>
          </a:p>
        </p:txBody>
      </p:sp>
    </p:spTree>
    <p:extLst>
      <p:ext uri="{BB962C8B-B14F-4D97-AF65-F5344CB8AC3E}">
        <p14:creationId xmlns:p14="http://schemas.microsoft.com/office/powerpoint/2010/main" val="1879958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5588"/>
            <a:ext cx="9001000" cy="5039716"/>
          </a:xfrm>
        </p:spPr>
        <p:txBody>
          <a:bodyPr>
            <a:normAutofit/>
          </a:bodyPr>
          <a:lstStyle/>
          <a:p>
            <a:r>
              <a:rPr lang="zh-CN" altLang="en-US" dirty="0">
                <a:solidFill>
                  <a:srgbClr val="2826F5"/>
                </a:solidFill>
                <a:latin typeface="Tahoma" panose="020B0604030504040204" pitchFamily="34" charset="0"/>
              </a:rPr>
              <a:t>程序模型</a:t>
            </a:r>
            <a:endParaRPr lang="en-US" altLang="zh-CN" dirty="0">
              <a:solidFill>
                <a:srgbClr val="2826F5"/>
              </a:solidFill>
              <a:latin typeface="Tahoma" panose="020B0604030504040204" pitchFamily="34" charset="0"/>
            </a:endParaRPr>
          </a:p>
          <a:p>
            <a:pPr lvl="1"/>
            <a:r>
              <a:rPr lang="zh-CN" altLang="en-US" dirty="0">
                <a:latin typeface="Tahoma" panose="020B0604030504040204" pitchFamily="34" charset="0"/>
              </a:rPr>
              <a:t>进程的同步方法：在消息传递模型中，进程间同步通过将消息分割传递来实现，采用的技术如锁服务器应用等。在</a:t>
            </a:r>
            <a:r>
              <a:rPr lang="en-US" altLang="zh-CN" dirty="0">
                <a:latin typeface="Tahoma" panose="020B0604030504040204" pitchFamily="34" charset="0"/>
              </a:rPr>
              <a:t>DSM</a:t>
            </a:r>
            <a:r>
              <a:rPr lang="zh-CN" altLang="en-US" dirty="0">
                <a:latin typeface="Tahoma" panose="020B0604030504040204" pitchFamily="34" charset="0"/>
              </a:rPr>
              <a:t>中，同步通过共享内存程序实现，例如加锁和原语通信</a:t>
            </a:r>
            <a:endParaRPr lang="en-US" altLang="zh-CN" dirty="0">
              <a:latin typeface="Tahoma" panose="020B0604030504040204" pitchFamily="34" charset="0"/>
            </a:endParaRPr>
          </a:p>
          <a:p>
            <a:pPr lvl="1"/>
            <a:r>
              <a:rPr lang="zh-CN" altLang="en-US" dirty="0">
                <a:latin typeface="Tahoma" panose="020B0604030504040204" pitchFamily="34" charset="0"/>
              </a:rPr>
              <a:t>异步的通信方式：因为</a:t>
            </a:r>
            <a:r>
              <a:rPr lang="en-US" altLang="zh-CN" dirty="0">
                <a:latin typeface="Tahoma" panose="020B0604030504040204" pitchFamily="34" charset="0"/>
              </a:rPr>
              <a:t>DSM</a:t>
            </a:r>
            <a:r>
              <a:rPr lang="zh-CN" altLang="en-US" dirty="0">
                <a:latin typeface="Tahoma" panose="020B0604030504040204" pitchFamily="34" charset="0"/>
              </a:rPr>
              <a:t>可持续工作，通过</a:t>
            </a:r>
            <a:r>
              <a:rPr lang="en-US" altLang="zh-CN" dirty="0">
                <a:latin typeface="Tahoma" panose="020B0604030504040204" pitchFamily="34" charset="0"/>
              </a:rPr>
              <a:t>DSM</a:t>
            </a:r>
            <a:r>
              <a:rPr lang="zh-CN" altLang="en-US" dirty="0">
                <a:latin typeface="Tahoma" panose="020B0604030504040204" pitchFamily="34" charset="0"/>
              </a:rPr>
              <a:t>的通信可以无重叠地进行，一个进程可以将消息放在一个约定地点等待另一个进程去检验，而此时另一个进程正在运行中。相比之下，通过消息传递完成的通信，接收和发送有时必须同步执行</a:t>
            </a:r>
            <a:endParaRPr lang="en-US" altLang="zh-CN" dirty="0">
              <a:latin typeface="Tahoma" panose="020B0604030504040204" pitchFamily="34" charset="0"/>
            </a:endParaRPr>
          </a:p>
        </p:txBody>
      </p:sp>
      <p:sp>
        <p:nvSpPr>
          <p:cNvPr id="5"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4800" dirty="0">
                <a:solidFill>
                  <a:srgbClr val="2826F5"/>
                </a:solidFill>
                <a:ea typeface="SimHei" panose="02010609060101010101" pitchFamily="49" charset="-122"/>
                <a:cs typeface="Times New Roman" panose="02020603050405020304" pitchFamily="18" charset="0"/>
                <a:sym typeface="+mn-ea"/>
              </a:rPr>
              <a:t>消息传递与</a:t>
            </a:r>
            <a:r>
              <a:rPr lang="en-US" altLang="zh-CN" sz="4800" dirty="0">
                <a:solidFill>
                  <a:srgbClr val="2826F5"/>
                </a:solidFill>
                <a:ea typeface="SimHei" panose="02010609060101010101" pitchFamily="49" charset="-122"/>
              </a:rPr>
              <a:t>DSM</a:t>
            </a:r>
            <a:r>
              <a:rPr lang="zh-CN" altLang="en-US" sz="4800" dirty="0">
                <a:solidFill>
                  <a:srgbClr val="2826F5"/>
                </a:solidFill>
                <a:ea typeface="SimHei" panose="02010609060101010101" pitchFamily="49" charset="-122"/>
              </a:rPr>
              <a:t>的比较</a:t>
            </a:r>
          </a:p>
        </p:txBody>
      </p:sp>
    </p:spTree>
    <p:extLst>
      <p:ext uri="{BB962C8B-B14F-4D97-AF65-F5344CB8AC3E}">
        <p14:creationId xmlns:p14="http://schemas.microsoft.com/office/powerpoint/2010/main" val="3942584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5588"/>
            <a:ext cx="9001000" cy="5183732"/>
          </a:xfrm>
        </p:spPr>
        <p:txBody>
          <a:bodyPr>
            <a:normAutofit/>
          </a:bodyPr>
          <a:lstStyle/>
          <a:p>
            <a:r>
              <a:rPr lang="zh-CN" altLang="en-US" dirty="0">
                <a:solidFill>
                  <a:srgbClr val="2826F5"/>
                </a:solidFill>
                <a:latin typeface="Tahoma" panose="020B0604030504040204" pitchFamily="34" charset="0"/>
              </a:rPr>
              <a:t>效率</a:t>
            </a:r>
            <a:endParaRPr lang="en-US" altLang="zh-CN" dirty="0">
              <a:solidFill>
                <a:srgbClr val="2826F5"/>
              </a:solidFill>
              <a:latin typeface="Tahoma" panose="020B0604030504040204" pitchFamily="34" charset="0"/>
            </a:endParaRPr>
          </a:p>
          <a:p>
            <a:pPr lvl="1"/>
            <a:r>
              <a:rPr lang="zh-CN" altLang="en-US" dirty="0">
                <a:latin typeface="Tahoma" panose="020B0604030504040204" pitchFamily="34" charset="0"/>
              </a:rPr>
              <a:t>为</a:t>
            </a:r>
            <a:r>
              <a:rPr lang="en-US" altLang="zh-CN" dirty="0">
                <a:latin typeface="Tahoma" panose="020B0604030504040204" pitchFamily="34" charset="0"/>
              </a:rPr>
              <a:t>DSM</a:t>
            </a:r>
            <a:r>
              <a:rPr lang="zh-CN" altLang="en-US" dirty="0">
                <a:latin typeface="Tahoma" panose="020B0604030504040204" pitchFamily="34" charset="0"/>
              </a:rPr>
              <a:t>编写的并行程序的执行功能，在相同的硬件平台上，与基于消息传递模型编写的程序基本相等，至少在机器数量相对少的情况下是这样</a:t>
            </a:r>
            <a:endParaRPr lang="en-US" altLang="zh-CN" dirty="0">
              <a:latin typeface="Tahoma" panose="020B0604030504040204" pitchFamily="34" charset="0"/>
            </a:endParaRPr>
          </a:p>
          <a:p>
            <a:pPr lvl="1"/>
            <a:r>
              <a:rPr lang="zh-CN" altLang="en-US" dirty="0">
                <a:latin typeface="Tahoma" panose="020B0604030504040204" pitchFamily="34" charset="0"/>
              </a:rPr>
              <a:t>在消息传递模型中，所有进程数据访问都清楚，因此程序非常清楚一个操作是在进程内进行还是通过通信来完成</a:t>
            </a:r>
            <a:endParaRPr lang="en-US" altLang="zh-CN" dirty="0">
              <a:latin typeface="Tahoma" panose="020B0604030504040204" pitchFamily="34" charset="0"/>
            </a:endParaRPr>
          </a:p>
          <a:p>
            <a:pPr lvl="1"/>
            <a:r>
              <a:rPr lang="en-US" altLang="zh-CN" dirty="0">
                <a:latin typeface="Tahoma" panose="020B0604030504040204" pitchFamily="34" charset="0"/>
              </a:rPr>
              <a:t>DSM</a:t>
            </a:r>
            <a:r>
              <a:rPr lang="zh-CN" altLang="en-US" dirty="0">
                <a:latin typeface="Tahoma" panose="020B0604030504040204" pitchFamily="34" charset="0"/>
              </a:rPr>
              <a:t>中，任何一个特别的读或写操作可能导致也可能不会导致通信的产生，这种可能性取决于这个被访问的数据以前是否被访问过，以及进程间共享的方式是否位于不同机器上</a:t>
            </a:r>
          </a:p>
        </p:txBody>
      </p:sp>
      <p:sp>
        <p:nvSpPr>
          <p:cNvPr id="5"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4800" dirty="0">
                <a:solidFill>
                  <a:srgbClr val="2826F5"/>
                </a:solidFill>
                <a:ea typeface="SimHei" panose="02010609060101010101" pitchFamily="49" charset="-122"/>
                <a:cs typeface="Times New Roman" panose="02020603050405020304" pitchFamily="18" charset="0"/>
                <a:sym typeface="+mn-ea"/>
              </a:rPr>
              <a:t>消息传递与</a:t>
            </a:r>
            <a:r>
              <a:rPr lang="en-US" altLang="zh-CN" sz="4800" dirty="0">
                <a:solidFill>
                  <a:srgbClr val="2826F5"/>
                </a:solidFill>
                <a:ea typeface="SimHei" panose="02010609060101010101" pitchFamily="49" charset="-122"/>
              </a:rPr>
              <a:t>DSM</a:t>
            </a:r>
            <a:r>
              <a:rPr lang="zh-CN" altLang="en-US" sz="4800" dirty="0">
                <a:solidFill>
                  <a:srgbClr val="2826F5"/>
                </a:solidFill>
                <a:ea typeface="SimHei" panose="02010609060101010101" pitchFamily="49" charset="-122"/>
              </a:rPr>
              <a:t>的比较</a:t>
            </a:r>
          </a:p>
        </p:txBody>
      </p:sp>
    </p:spTree>
    <p:extLst>
      <p:ext uri="{BB962C8B-B14F-4D97-AF65-F5344CB8AC3E}">
        <p14:creationId xmlns:p14="http://schemas.microsoft.com/office/powerpoint/2010/main" val="4425868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5588"/>
            <a:ext cx="9001000" cy="4895700"/>
          </a:xfrm>
        </p:spPr>
        <p:txBody>
          <a:bodyPr>
            <a:normAutofit/>
          </a:bodyPr>
          <a:lstStyle/>
          <a:p>
            <a:r>
              <a:rPr lang="zh-CN" altLang="en-US" sz="2800" dirty="0">
                <a:solidFill>
                  <a:srgbClr val="2826F5"/>
                </a:solidFill>
                <a:latin typeface="Tahoma" panose="020B0604030504040204" pitchFamily="34" charset="0"/>
              </a:rPr>
              <a:t>基于硬件的方式</a:t>
            </a:r>
            <a:endParaRPr lang="en-US" altLang="zh-CN" sz="2800" dirty="0">
              <a:solidFill>
                <a:srgbClr val="2826F5"/>
              </a:solidFill>
              <a:latin typeface="Tahoma" panose="020B0604030504040204" pitchFamily="34" charset="0"/>
            </a:endParaRPr>
          </a:p>
          <a:p>
            <a:pPr lvl="1"/>
            <a:r>
              <a:rPr lang="zh-CN" altLang="en-US" sz="2400" dirty="0">
                <a:latin typeface="Tahoma" panose="020B0604030504040204" pitchFamily="34" charset="0"/>
              </a:rPr>
              <a:t>依靠硬件来装载、存储指令以完成</a:t>
            </a:r>
            <a:r>
              <a:rPr lang="en-US" altLang="zh-CN" sz="2400" dirty="0">
                <a:latin typeface="Tahoma" panose="020B0604030504040204" pitchFamily="34" charset="0"/>
              </a:rPr>
              <a:t>DSM</a:t>
            </a:r>
            <a:r>
              <a:rPr lang="zh-CN" altLang="en-US" sz="2400" dirty="0">
                <a:latin typeface="Tahoma" panose="020B0604030504040204" pitchFamily="34" charset="0"/>
              </a:rPr>
              <a:t>的寻址操作及远程内存结点的通信（适合于多处理机系统）</a:t>
            </a:r>
            <a:endParaRPr lang="en-US" altLang="zh-CN" sz="2400" dirty="0">
              <a:latin typeface="Tahoma" panose="020B0604030504040204" pitchFamily="34" charset="0"/>
            </a:endParaRPr>
          </a:p>
          <a:p>
            <a:r>
              <a:rPr lang="zh-CN" altLang="en-US" sz="2800" dirty="0">
                <a:solidFill>
                  <a:srgbClr val="2826F5"/>
                </a:solidFill>
                <a:latin typeface="Tahoma" panose="020B0604030504040204" pitchFamily="34" charset="0"/>
              </a:rPr>
              <a:t>基于虚拟页的方式</a:t>
            </a:r>
            <a:endParaRPr lang="en-US" altLang="zh-CN" sz="2800" dirty="0">
              <a:solidFill>
                <a:srgbClr val="2826F5"/>
              </a:solidFill>
              <a:latin typeface="Tahoma" panose="020B0604030504040204" pitchFamily="34" charset="0"/>
            </a:endParaRPr>
          </a:p>
          <a:p>
            <a:pPr lvl="1"/>
            <a:r>
              <a:rPr lang="zh-CN" altLang="en-US" sz="2400" dirty="0">
                <a:latin typeface="Tahoma" panose="020B0604030504040204" pitchFamily="34" charset="0"/>
              </a:rPr>
              <a:t>这种方式与传统的虚拟存储器系统类似，不同之处在于：操作系统不是从磁盘中而是通过网络从另一个处理机中获取页</a:t>
            </a:r>
            <a:endParaRPr lang="en-US" altLang="zh-CN" sz="2400" dirty="0">
              <a:latin typeface="Tahoma" panose="020B0604030504040204" pitchFamily="34" charset="0"/>
            </a:endParaRPr>
          </a:p>
          <a:p>
            <a:r>
              <a:rPr lang="zh-CN" altLang="en-US" sz="2800" dirty="0">
                <a:solidFill>
                  <a:srgbClr val="2826F5"/>
                </a:solidFill>
                <a:latin typeface="Tahoma" panose="020B0604030504040204" pitchFamily="34" charset="0"/>
              </a:rPr>
              <a:t>基于库的方式</a:t>
            </a:r>
            <a:endParaRPr lang="en-US" altLang="zh-CN" sz="2800" dirty="0">
              <a:solidFill>
                <a:srgbClr val="2826F5"/>
              </a:solidFill>
              <a:latin typeface="Tahoma" panose="020B0604030504040204" pitchFamily="34" charset="0"/>
            </a:endParaRPr>
          </a:p>
          <a:p>
            <a:pPr lvl="1"/>
            <a:r>
              <a:rPr lang="zh-CN" altLang="en-US" sz="2400" dirty="0">
                <a:latin typeface="Tahoma" panose="020B0604030504040204" pitchFamily="34" charset="0"/>
              </a:rPr>
              <a:t>一些程序设计语言或语言的扩展，支持</a:t>
            </a:r>
            <a:r>
              <a:rPr lang="en-US" altLang="zh-CN" sz="2400" dirty="0">
                <a:latin typeface="Tahoma" panose="020B0604030504040204" pitchFamily="34" charset="0"/>
              </a:rPr>
              <a:t>DSM</a:t>
            </a:r>
            <a:r>
              <a:rPr lang="zh-CN" altLang="en-US" sz="2400" dirty="0">
                <a:latin typeface="Tahoma" panose="020B0604030504040204" pitchFamily="34" charset="0"/>
              </a:rPr>
              <a:t>方式。进程通过库调用来完成对</a:t>
            </a:r>
            <a:r>
              <a:rPr lang="en-US" altLang="zh-CN" sz="2400" dirty="0">
                <a:latin typeface="Tahoma" panose="020B0604030504040204" pitchFamily="34" charset="0"/>
              </a:rPr>
              <a:t>DSM</a:t>
            </a:r>
            <a:r>
              <a:rPr lang="zh-CN" altLang="en-US" sz="2400" dirty="0">
                <a:latin typeface="Tahoma" panose="020B0604030504040204" pitchFamily="34" charset="0"/>
              </a:rPr>
              <a:t>中数据的访问</a:t>
            </a:r>
            <a:endParaRPr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5"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ea typeface="SimHei" panose="02010609060101010101" pitchFamily="49" charset="-122"/>
                <a:cs typeface="Times New Roman" panose="02020603050405020304" pitchFamily="18" charset="0"/>
                <a:sym typeface="+mn-ea"/>
              </a:rPr>
              <a:t>4</a:t>
            </a:r>
            <a:r>
              <a:rPr lang="zh-CN" altLang="en-US" sz="4800" dirty="0">
                <a:solidFill>
                  <a:srgbClr val="2826F5"/>
                </a:solidFill>
                <a:ea typeface="SimHei" panose="02010609060101010101" pitchFamily="49" charset="-122"/>
                <a:cs typeface="Times New Roman" panose="02020603050405020304" pitchFamily="18" charset="0"/>
                <a:sym typeface="+mn-ea"/>
              </a:rPr>
              <a:t>、</a:t>
            </a:r>
            <a:r>
              <a:rPr lang="en-US" altLang="zh-CN" sz="4800" dirty="0">
                <a:solidFill>
                  <a:srgbClr val="2826F5"/>
                </a:solidFill>
                <a:ea typeface="SimHei" panose="02010609060101010101" pitchFamily="49" charset="-122"/>
                <a:cs typeface="Times New Roman" panose="02020603050405020304" pitchFamily="18" charset="0"/>
                <a:sym typeface="+mn-ea"/>
              </a:rPr>
              <a:t>DSM</a:t>
            </a:r>
            <a:r>
              <a:rPr lang="zh-CN" altLang="en-US" sz="4800" dirty="0">
                <a:solidFill>
                  <a:srgbClr val="2826F5"/>
                </a:solidFill>
                <a:ea typeface="SimHei" panose="02010609060101010101" pitchFamily="49" charset="-122"/>
                <a:cs typeface="Times New Roman" panose="02020603050405020304" pitchFamily="18" charset="0"/>
                <a:sym typeface="+mn-ea"/>
              </a:rPr>
              <a:t>的主要处理方式</a:t>
            </a:r>
            <a:endParaRPr lang="zh-CN" altLang="en-US" sz="4800" dirty="0">
              <a:solidFill>
                <a:srgbClr val="2826F5"/>
              </a:solidFill>
              <a:ea typeface="SimHei" panose="02010609060101010101" pitchFamily="49" charset="-122"/>
            </a:endParaRPr>
          </a:p>
        </p:txBody>
      </p:sp>
    </p:spTree>
    <p:extLst>
      <p:ext uri="{BB962C8B-B14F-4D97-AF65-F5344CB8AC3E}">
        <p14:creationId xmlns:p14="http://schemas.microsoft.com/office/powerpoint/2010/main" val="3911544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sz="4800" dirty="0">
                <a:solidFill>
                  <a:srgbClr val="2826F5"/>
                </a:solidFill>
                <a:latin typeface="Times New Roman" panose="02020603050405020304" pitchFamily="18" charset="0"/>
                <a:cs typeface="Times New Roman" panose="02020603050405020304" pitchFamily="18" charset="0"/>
              </a:rPr>
              <a:t>七、</a:t>
            </a:r>
            <a:r>
              <a:rPr lang="zh-CN" altLang="en-US" sz="4800" dirty="0">
                <a:solidFill>
                  <a:srgbClr val="2826F5"/>
                </a:solidFill>
              </a:rPr>
              <a:t>分布式文件系统</a:t>
            </a:r>
          </a:p>
        </p:txBody>
      </p:sp>
      <p:sp>
        <p:nvSpPr>
          <p:cNvPr id="3" name="内容占位符 2">
            <a:extLst>
              <a:ext uri="{FF2B5EF4-FFF2-40B4-BE49-F238E27FC236}">
                <a16:creationId xmlns:a16="http://schemas.microsoft.com/office/drawing/2014/main" id="{578BA043-A00C-674E-98E5-4BC2428450EF}"/>
              </a:ext>
            </a:extLst>
          </p:cNvPr>
          <p:cNvSpPr>
            <a:spLocks noGrp="1"/>
          </p:cNvSpPr>
          <p:nvPr>
            <p:ph idx="1"/>
          </p:nvPr>
        </p:nvSpPr>
        <p:spPr>
          <a:xfrm>
            <a:off x="179512" y="1166019"/>
            <a:ext cx="8784976" cy="2479006"/>
          </a:xfrm>
        </p:spPr>
        <p:txBody>
          <a:bodyPr/>
          <a:lstStyle/>
          <a:p>
            <a:r>
              <a:rPr lang="zh-CN" altLang="en-US" dirty="0"/>
              <a:t>分布式文件系统定义</a:t>
            </a:r>
            <a:endParaRPr lang="en-US" altLang="zh-CN" dirty="0"/>
          </a:p>
          <a:p>
            <a:r>
              <a:rPr lang="zh-CN" altLang="en-US" dirty="0"/>
              <a:t>分布式文件系统适用场景</a:t>
            </a:r>
            <a:endParaRPr lang="en-US" altLang="zh-CN" dirty="0"/>
          </a:p>
          <a:p>
            <a:r>
              <a:rPr lang="zh-CN" altLang="en-US" dirty="0"/>
              <a:t>分布式文件系统目标和关键技术</a:t>
            </a:r>
            <a:endParaRPr lang="en-US" altLang="zh-CN" dirty="0"/>
          </a:p>
          <a:p>
            <a:r>
              <a:rPr lang="en-US" altLang="zh-CN" dirty="0"/>
              <a:t>Hadoop</a:t>
            </a:r>
            <a:r>
              <a:rPr lang="zh-CN" altLang="en-US" dirty="0"/>
              <a:t>分布式文件系统</a:t>
            </a:r>
            <a:r>
              <a:rPr lang="en-US" altLang="zh-CN" dirty="0"/>
              <a:t>HDFS</a:t>
            </a:r>
            <a:endParaRPr kumimoji="1" lang="zh-CN" altLang="en-US" dirty="0"/>
          </a:p>
        </p:txBody>
      </p:sp>
    </p:spTree>
    <p:extLst>
      <p:ext uri="{BB962C8B-B14F-4D97-AF65-F5344CB8AC3E}">
        <p14:creationId xmlns:p14="http://schemas.microsoft.com/office/powerpoint/2010/main" val="211070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2239EEA-9708-5D42-9FAD-B4B7192B13BC}"/>
              </a:ext>
            </a:extLst>
          </p:cNvPr>
          <p:cNvSpPr>
            <a:spLocks noGrp="1" noChangeArrowheads="1"/>
          </p:cNvSpPr>
          <p:nvPr>
            <p:ph type="title"/>
          </p:nvPr>
        </p:nvSpPr>
        <p:spPr>
          <a:xfrm>
            <a:off x="0" y="0"/>
            <a:ext cx="9144000" cy="1143000"/>
          </a:xfrm>
        </p:spPr>
        <p:txBody>
          <a:bodyPr/>
          <a:lstStyle/>
          <a:p>
            <a:r>
              <a:rPr lang="zh-CN" altLang="en-US" sz="4800"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
        <p:nvSpPr>
          <p:cNvPr id="9219" name="Rectangle 3" descr="Rectangle: Click to edit Master text styles&#10;Second level&#10;Third level&#10;Fourth level&#10;Fifth level"/>
          <p:cNvSpPr>
            <a:spLocks noGrp="1" noChangeArrowheads="1"/>
          </p:cNvSpPr>
          <p:nvPr>
            <p:ph idx="1"/>
          </p:nvPr>
        </p:nvSpPr>
        <p:spPr>
          <a:xfrm>
            <a:off x="179512" y="1166018"/>
            <a:ext cx="8229600" cy="4525963"/>
          </a:xfrm>
        </p:spPr>
        <p:txBody>
          <a:bodyPr>
            <a:normAutofit/>
          </a:bodyPr>
          <a:lstStyle/>
          <a:p>
            <a:pPr algn="just">
              <a:lnSpc>
                <a:spcPct val="120000"/>
              </a:lnSpc>
              <a:buClr>
                <a:schemeClr val="tx1"/>
              </a:buClr>
              <a:buFont typeface="Wingdings" panose="05000000000000000000" charset="0"/>
              <a:buChar char="p"/>
            </a:pPr>
            <a:r>
              <a:rPr lang="en-US" altLang="zh-CN" sz="3600" b="1" dirty="0">
                <a:solidFill>
                  <a:srgbClr val="FF0000"/>
                </a:solidFill>
                <a:latin typeface="SimHei" panose="02010609060101010101" pitchFamily="49" charset="-122"/>
                <a:ea typeface="SimHei" panose="02010609060101010101" pitchFamily="49" charset="-122"/>
              </a:rPr>
              <a:t> </a:t>
            </a:r>
            <a:r>
              <a:rPr lang="zh-CN" altLang="en-US" b="1" dirty="0">
                <a:solidFill>
                  <a:srgbClr val="080910"/>
                </a:solidFill>
                <a:latin typeface="SimHei" panose="02010609060101010101" pitchFamily="49" charset="-122"/>
                <a:ea typeface="SimHei" panose="02010609060101010101" pitchFamily="49" charset="-122"/>
              </a:rPr>
              <a:t>基本概念</a:t>
            </a:r>
            <a:endParaRPr lang="en-US" altLang="zh-CN" b="1" dirty="0">
              <a:solidFill>
                <a:srgbClr val="080910"/>
              </a:solidFill>
              <a:latin typeface="SimHei" panose="02010609060101010101" pitchFamily="49" charset="-122"/>
              <a:ea typeface="SimHei" panose="02010609060101010101" pitchFamily="49" charset="-122"/>
            </a:endParaRPr>
          </a:p>
          <a:p>
            <a:pPr algn="just">
              <a:lnSpc>
                <a:spcPct val="120000"/>
              </a:lnSpc>
              <a:buClr>
                <a:srgbClr val="FF0000"/>
              </a:buClr>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a:t>
            </a:r>
            <a:r>
              <a:rPr lang="zh-CN" altLang="en-US" b="1" dirty="0">
                <a:solidFill>
                  <a:srgbClr val="FF0000"/>
                </a:solidFill>
                <a:latin typeface="SimHei" panose="02010609060101010101" pitchFamily="49" charset="-122"/>
                <a:ea typeface="SimHei" panose="02010609060101010101" pitchFamily="49" charset="-122"/>
              </a:rPr>
              <a:t>分布式系统表现形式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分布式系统设计目标</a:t>
            </a:r>
            <a:endParaRPr lang="en-US" altLang="zh-CN" b="1" dirty="0">
              <a:solidFill>
                <a:srgbClr val="080910"/>
              </a:solidFill>
              <a:latin typeface="SimHei" panose="02010609060101010101" pitchFamily="49" charset="-122"/>
              <a:ea typeface="SimHei" panose="02010609060101010101" pitchFamily="49" charset="-122"/>
            </a:endParaRP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分布式系统性能度量</a:t>
            </a:r>
          </a:p>
          <a:p>
            <a:pPr algn="just">
              <a:lnSpc>
                <a:spcPct val="120000"/>
              </a:lnSpc>
              <a:buFont typeface="Wingdings" panose="05000000000000000000" charset="0"/>
              <a:buChar char="p"/>
            </a:pPr>
            <a:r>
              <a:rPr lang="zh-CN" altLang="en-US" b="1" dirty="0">
                <a:solidFill>
                  <a:srgbClr val="080910"/>
                </a:solidFill>
                <a:latin typeface="SimHei" panose="02010609060101010101" pitchFamily="49" charset="-122"/>
                <a:ea typeface="SimHei" panose="02010609060101010101" pitchFamily="49" charset="-122"/>
              </a:rPr>
              <a:t> 分布式系统设计关键技术</a:t>
            </a:r>
            <a:endParaRPr lang="zh-CN" altLang="zh-CN" b="1" dirty="0">
              <a:solidFill>
                <a:srgbClr val="08091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4863822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5588"/>
            <a:ext cx="8856984" cy="4535659"/>
          </a:xfrm>
        </p:spPr>
        <p:txBody>
          <a:bodyPr>
            <a:normAutofit fontScale="92500" lnSpcReduction="20000"/>
          </a:bodyPr>
          <a:lstStyle/>
          <a:p>
            <a:pPr>
              <a:lnSpc>
                <a:spcPct val="150000"/>
              </a:lnSpc>
            </a:pPr>
            <a:r>
              <a:rPr kumimoji="1" lang="zh-CN" altLang="en-US" sz="2800" dirty="0">
                <a:latin typeface="Arial" panose="020B0604020202020204" pitchFamily="34" charset="0"/>
                <a:ea typeface="SimHei" panose="02010609060101010101" pitchFamily="49" charset="-122"/>
                <a:cs typeface="Arial" panose="020B0604020202020204" pitchFamily="34" charset="0"/>
              </a:rPr>
              <a:t>分布式</a:t>
            </a:r>
            <a:r>
              <a:rPr kumimoji="1" lang="en-US" altLang="zh-CN" sz="2800" dirty="0">
                <a:latin typeface="Arial" panose="020B0604020202020204" pitchFamily="34" charset="0"/>
                <a:ea typeface="SimHei" panose="02010609060101010101" pitchFamily="49" charset="-122"/>
                <a:cs typeface="Arial" panose="020B0604020202020204" pitchFamily="34" charset="0"/>
              </a:rPr>
              <a:t>+</a:t>
            </a:r>
            <a:r>
              <a:rPr kumimoji="1" lang="zh-CN" altLang="en-US" sz="2800" dirty="0">
                <a:latin typeface="Arial" panose="020B0604020202020204" pitchFamily="34" charset="0"/>
                <a:ea typeface="SimHei" panose="02010609060101010101" pitchFamily="49" charset="-122"/>
                <a:cs typeface="Arial" panose="020B0604020202020204" pitchFamily="34" charset="0"/>
              </a:rPr>
              <a:t>文件系统</a:t>
            </a:r>
          </a:p>
          <a:p>
            <a:pPr>
              <a:lnSpc>
                <a:spcPct val="150000"/>
              </a:lnSpc>
            </a:pPr>
            <a:r>
              <a:rPr kumimoji="1" lang="zh-CN" altLang="en-US" sz="2800" dirty="0">
                <a:latin typeface="Arial" panose="020B0604020202020204" pitchFamily="34" charset="0"/>
                <a:ea typeface="SimHei" panose="02010609060101010101" pitchFamily="49" charset="-122"/>
                <a:cs typeface="Arial" panose="020B0604020202020204" pitchFamily="34" charset="0"/>
              </a:rPr>
              <a:t>从用户的使用角度来看，分布式文件系统是一个标准的文件系统，提供了一系列</a:t>
            </a:r>
            <a:r>
              <a:rPr kumimoji="1" lang="en-GB" altLang="zh-CN" sz="2800" dirty="0">
                <a:latin typeface="Arial" panose="020B0604020202020204" pitchFamily="34" charset="0"/>
                <a:ea typeface="SimHei" panose="02010609060101010101" pitchFamily="49" charset="-122"/>
                <a:cs typeface="Arial" panose="020B0604020202020204" pitchFamily="34" charset="0"/>
              </a:rPr>
              <a:t>API</a:t>
            </a:r>
            <a:r>
              <a:rPr kumimoji="1" lang="zh-CN" altLang="en-GB" sz="2800" dirty="0">
                <a:latin typeface="Arial" panose="020B0604020202020204" pitchFamily="34" charset="0"/>
                <a:ea typeface="SimHei" panose="02010609060101010101" pitchFamily="49" charset="-122"/>
                <a:cs typeface="Arial" panose="020B0604020202020204" pitchFamily="34" charset="0"/>
              </a:rPr>
              <a:t>，</a:t>
            </a:r>
            <a:r>
              <a:rPr kumimoji="1" lang="zh-CN" altLang="en-US" sz="2800" dirty="0">
                <a:latin typeface="Arial" panose="020B0604020202020204" pitchFamily="34" charset="0"/>
                <a:ea typeface="SimHei" panose="02010609060101010101" pitchFamily="49" charset="-122"/>
                <a:cs typeface="Arial" panose="020B0604020202020204" pitchFamily="34" charset="0"/>
              </a:rPr>
              <a:t>由此进行文件或目录的创建、移动、删除，以及对文件的读写等操作</a:t>
            </a:r>
          </a:p>
          <a:p>
            <a:pPr>
              <a:lnSpc>
                <a:spcPct val="150000"/>
              </a:lnSpc>
            </a:pPr>
            <a:r>
              <a:rPr kumimoji="1" lang="zh-CN" altLang="en-US" sz="2800" dirty="0">
                <a:latin typeface="Arial" panose="020B0604020202020204" pitchFamily="34" charset="0"/>
                <a:ea typeface="SimHei" panose="02010609060101010101" pitchFamily="49" charset="-122"/>
                <a:cs typeface="Arial" panose="020B0604020202020204" pitchFamily="34" charset="0"/>
              </a:rPr>
              <a:t>从内部实现角度来看，分布式文件系统还要通过网络管理存储在其他节点上的文件和目录。并且，同一文件不只是存储在一个节点上，而是在一簇节点上按规则分布式存储，协同提供服务</a:t>
            </a:r>
          </a:p>
        </p:txBody>
      </p:sp>
      <p:sp>
        <p:nvSpPr>
          <p:cNvPr id="5"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1</a:t>
            </a:r>
            <a:r>
              <a:rPr lang="zh-CN" altLang="en-US"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a:t>
            </a:r>
            <a:r>
              <a:rPr lang="zh-CN" altLang="en-US" sz="4800" dirty="0">
                <a:solidFill>
                  <a:srgbClr val="2826F5"/>
                </a:solidFill>
                <a:latin typeface="SimHei" panose="02010609060101010101" pitchFamily="49" charset="-122"/>
                <a:ea typeface="SimHei" panose="02010609060101010101" pitchFamily="49" charset="-122"/>
              </a:rPr>
              <a:t>分布式文件系统定义</a:t>
            </a:r>
          </a:p>
        </p:txBody>
      </p:sp>
    </p:spTree>
    <p:extLst>
      <p:ext uri="{BB962C8B-B14F-4D97-AF65-F5344CB8AC3E}">
        <p14:creationId xmlns:p14="http://schemas.microsoft.com/office/powerpoint/2010/main" val="26065507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093085"/>
            <a:ext cx="8856984" cy="5000211"/>
          </a:xfrm>
        </p:spPr>
        <p:txBody>
          <a:bodyPr>
            <a:normAutofit/>
          </a:bodyPr>
          <a:lstStyle/>
          <a:p>
            <a:pPr>
              <a:lnSpc>
                <a:spcPct val="150000"/>
              </a:lnSpc>
            </a:pPr>
            <a:r>
              <a:rPr kumimoji="1" lang="zh-CN" altLang="en-US" sz="2800" dirty="0">
                <a:latin typeface="SimHei" panose="02010609060101010101" pitchFamily="49" charset="-122"/>
                <a:ea typeface="SimHei" panose="02010609060101010101" pitchFamily="49" charset="-122"/>
              </a:rPr>
              <a:t>期望添加文件服务器或修改文件位置</a:t>
            </a:r>
            <a:endParaRPr kumimoji="1" lang="en-US" altLang="zh-CN" sz="2800" dirty="0">
              <a:latin typeface="SimHei" panose="02010609060101010101" pitchFamily="49" charset="-122"/>
              <a:ea typeface="SimHei" panose="02010609060101010101" pitchFamily="49" charset="-122"/>
            </a:endParaRPr>
          </a:p>
          <a:p>
            <a:pPr>
              <a:lnSpc>
                <a:spcPct val="150000"/>
              </a:lnSpc>
            </a:pPr>
            <a:r>
              <a:rPr kumimoji="1" lang="zh-CN" altLang="en-US" sz="2800" dirty="0">
                <a:latin typeface="SimHei" panose="02010609060101010101" pitchFamily="49" charset="-122"/>
                <a:ea typeface="SimHei" panose="02010609060101010101" pitchFamily="49" charset="-122"/>
              </a:rPr>
              <a:t>访问目标的用户分布在一个站点的多个位置或多个站点上</a:t>
            </a:r>
            <a:endParaRPr lang="en-US" altLang="zh-CN" sz="2800" dirty="0">
              <a:latin typeface="SimHei" panose="02010609060101010101" pitchFamily="49" charset="-122"/>
              <a:ea typeface="SimHei" panose="02010609060101010101" pitchFamily="49" charset="-122"/>
            </a:endParaRPr>
          </a:p>
          <a:p>
            <a:pPr>
              <a:lnSpc>
                <a:spcPct val="150000"/>
              </a:lnSpc>
            </a:pPr>
            <a:r>
              <a:rPr kumimoji="1" lang="zh-CN" altLang="en-US" sz="2800" dirty="0">
                <a:latin typeface="SimHei" panose="02010609060101010101" pitchFamily="49" charset="-122"/>
                <a:ea typeface="SimHei" panose="02010609060101010101" pitchFamily="49" charset="-122"/>
              </a:rPr>
              <a:t>大多数用户都需要访问多个目标</a:t>
            </a:r>
            <a:endParaRPr lang="en-US" altLang="zh-CN" sz="2800" dirty="0">
              <a:latin typeface="SimHei" panose="02010609060101010101" pitchFamily="49" charset="-122"/>
              <a:ea typeface="SimHei" panose="02010609060101010101" pitchFamily="49" charset="-122"/>
            </a:endParaRPr>
          </a:p>
          <a:p>
            <a:pPr>
              <a:lnSpc>
                <a:spcPct val="150000"/>
              </a:lnSpc>
            </a:pPr>
            <a:r>
              <a:rPr kumimoji="1" lang="zh-CN" altLang="en-US" sz="2800" dirty="0">
                <a:latin typeface="SimHei" panose="02010609060101010101" pitchFamily="49" charset="-122"/>
                <a:ea typeface="SimHei" panose="02010609060101010101" pitchFamily="49" charset="-122"/>
              </a:rPr>
              <a:t>通过重新分布目标可以改善服务器的负载平衡状况</a:t>
            </a:r>
            <a:endParaRPr lang="en-US" altLang="zh-CN" sz="2800" dirty="0">
              <a:latin typeface="SimHei" panose="02010609060101010101" pitchFamily="49" charset="-122"/>
              <a:ea typeface="SimHei" panose="02010609060101010101" pitchFamily="49" charset="-122"/>
            </a:endParaRPr>
          </a:p>
          <a:p>
            <a:pPr>
              <a:lnSpc>
                <a:spcPct val="150000"/>
              </a:lnSpc>
            </a:pPr>
            <a:r>
              <a:rPr kumimoji="1" lang="zh-CN" altLang="en-US" sz="2800" dirty="0">
                <a:latin typeface="SimHei" panose="02010609060101010101" pitchFamily="49" charset="-122"/>
                <a:ea typeface="SimHei" panose="02010609060101010101" pitchFamily="49" charset="-122"/>
              </a:rPr>
              <a:t>用户需要连续地访问目标</a:t>
            </a:r>
            <a:endParaRPr lang="en-US" altLang="zh-CN" sz="2800" dirty="0">
              <a:latin typeface="SimHei" panose="02010609060101010101" pitchFamily="49" charset="-122"/>
              <a:ea typeface="SimHei" panose="02010609060101010101" pitchFamily="49" charset="-122"/>
            </a:endParaRPr>
          </a:p>
          <a:p>
            <a:pPr>
              <a:lnSpc>
                <a:spcPct val="150000"/>
              </a:lnSpc>
            </a:pPr>
            <a:r>
              <a:rPr kumimoji="1" lang="zh-CN" altLang="en-US" sz="2800" dirty="0">
                <a:latin typeface="SimHei" panose="02010609060101010101" pitchFamily="49" charset="-122"/>
                <a:ea typeface="SimHei" panose="02010609060101010101" pitchFamily="49" charset="-122"/>
              </a:rPr>
              <a:t>组织中有供内部或外部使用的网站</a:t>
            </a:r>
          </a:p>
        </p:txBody>
      </p:sp>
      <p:sp>
        <p:nvSpPr>
          <p:cNvPr id="6"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2</a:t>
            </a:r>
            <a:r>
              <a:rPr lang="zh-CN" altLang="en-US"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a:t>
            </a:r>
            <a:r>
              <a:rPr lang="zh-CN" altLang="en-US" sz="4800" dirty="0">
                <a:solidFill>
                  <a:srgbClr val="2826F5"/>
                </a:solidFill>
                <a:latin typeface="SimHei" panose="02010609060101010101" pitchFamily="49" charset="-122"/>
                <a:ea typeface="SimHei" panose="02010609060101010101" pitchFamily="49" charset="-122"/>
              </a:rPr>
              <a:t>分布式文件系统适用场景</a:t>
            </a:r>
          </a:p>
        </p:txBody>
      </p:sp>
    </p:spTree>
    <p:extLst>
      <p:ext uri="{BB962C8B-B14F-4D97-AF65-F5344CB8AC3E}">
        <p14:creationId xmlns:p14="http://schemas.microsoft.com/office/powerpoint/2010/main" val="3316739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9057" y="1177659"/>
            <a:ext cx="3954684" cy="3531736"/>
          </a:xfrm>
          <a:prstGeom prst="rect">
            <a:avLst/>
          </a:prstGeom>
        </p:spPr>
        <p:txBody>
          <a:bodyPr wrap="square">
            <a:spAutoFit/>
          </a:bodyPr>
          <a:lstStyle/>
          <a:p>
            <a:pPr defTabSz="685800"/>
            <a:r>
              <a:rPr lang="zh-CN" altLang="en-US" sz="2100" dirty="0">
                <a:solidFill>
                  <a:prstClr val="black"/>
                </a:solidFill>
                <a:latin typeface="SimHei" panose="02010609060101010101" pitchFamily="49" charset="-122"/>
                <a:ea typeface="SimHei" panose="02010609060101010101" pitchFamily="49" charset="-122"/>
                <a:cs typeface="黑体" panose="02010609060101010101" charset="-122"/>
              </a:rPr>
              <a:t>目标：高效、可靠、可扩展</a:t>
            </a:r>
            <a:endParaRPr lang="en-US" altLang="zh-CN" sz="2100" dirty="0">
              <a:solidFill>
                <a:prstClr val="black"/>
              </a:solidFill>
              <a:latin typeface="SimHei" panose="02010609060101010101" pitchFamily="49" charset="-122"/>
              <a:ea typeface="SimHei" panose="02010609060101010101" pitchFamily="49" charset="-122"/>
              <a:cs typeface="黑体" panose="02010609060101010101" charset="-122"/>
            </a:endParaRPr>
          </a:p>
          <a:p>
            <a:pPr defTabSz="685800"/>
            <a:endParaRPr lang="en-US" altLang="zh-CN" sz="2100" dirty="0">
              <a:solidFill>
                <a:prstClr val="black"/>
              </a:solidFill>
              <a:latin typeface="SimHei" panose="02010609060101010101" pitchFamily="49" charset="-122"/>
              <a:ea typeface="SimHei" panose="02010609060101010101" pitchFamily="49" charset="-122"/>
              <a:cs typeface="黑体" panose="02010609060101010101" charset="-122"/>
            </a:endParaRPr>
          </a:p>
          <a:p>
            <a:pPr defTabSz="685800"/>
            <a:r>
              <a:rPr lang="zh-CN" altLang="en-US" sz="2100" dirty="0">
                <a:solidFill>
                  <a:prstClr val="black"/>
                </a:solidFill>
                <a:latin typeface="SimHei" panose="02010609060101010101" pitchFamily="49" charset="-122"/>
                <a:ea typeface="SimHei" panose="02010609060101010101" pitchFamily="49" charset="-122"/>
                <a:cs typeface="黑体" panose="02010609060101010101" charset="-122"/>
              </a:rPr>
              <a:t>关键技术</a:t>
            </a:r>
            <a:endParaRPr lang="en-US" altLang="zh-CN" sz="2100" dirty="0">
              <a:solidFill>
                <a:prstClr val="black"/>
              </a:solidFill>
              <a:latin typeface="SimHei" panose="02010609060101010101" pitchFamily="49" charset="-122"/>
              <a:ea typeface="SimHei" panose="02010609060101010101" pitchFamily="49" charset="-122"/>
            </a:endParaRPr>
          </a:p>
          <a:p>
            <a:pPr marL="557213" lvl="1" indent="-214313" defTabSz="685800">
              <a:buFont typeface="Arial" panose="020B0604020202020204" pitchFamily="34" charset="0"/>
              <a:buChar char="•"/>
            </a:pPr>
            <a:r>
              <a:rPr lang="zh-CN" altLang="en-US" sz="2100" dirty="0">
                <a:solidFill>
                  <a:prstClr val="black"/>
                </a:solidFill>
                <a:latin typeface="SimHei" panose="02010609060101010101" pitchFamily="49" charset="-122"/>
                <a:ea typeface="SimHei" panose="02010609060101010101" pitchFamily="49" charset="-122"/>
              </a:rPr>
              <a:t>高速缓存机制</a:t>
            </a:r>
            <a:endParaRPr lang="en-US" altLang="zh-CN" sz="2100" dirty="0">
              <a:solidFill>
                <a:prstClr val="black"/>
              </a:solidFill>
              <a:latin typeface="SimHei" panose="02010609060101010101" pitchFamily="49" charset="-122"/>
              <a:ea typeface="SimHei" panose="02010609060101010101" pitchFamily="49" charset="-122"/>
            </a:endParaRPr>
          </a:p>
          <a:p>
            <a:pPr marL="557213" lvl="1" indent="-214313" defTabSz="685800">
              <a:buFont typeface="Arial" panose="020B0604020202020204" pitchFamily="34" charset="0"/>
              <a:buChar char="•"/>
            </a:pPr>
            <a:endParaRPr lang="en-US" altLang="zh-CN" sz="2100" dirty="0">
              <a:solidFill>
                <a:prstClr val="black"/>
              </a:solidFill>
              <a:latin typeface="SimHei" panose="02010609060101010101" pitchFamily="49" charset="-122"/>
              <a:ea typeface="SimHei" panose="02010609060101010101" pitchFamily="49" charset="-122"/>
            </a:endParaRPr>
          </a:p>
          <a:p>
            <a:pPr marL="557213" lvl="1" indent="-214313" defTabSz="685800">
              <a:buFont typeface="Arial" panose="020B0604020202020204" pitchFamily="34" charset="0"/>
              <a:buChar char="•"/>
            </a:pPr>
            <a:r>
              <a:rPr lang="zh-CN" altLang="en-US" sz="2100" dirty="0">
                <a:solidFill>
                  <a:prstClr val="black"/>
                </a:solidFill>
                <a:latin typeface="SimHei" panose="02010609060101010101" pitchFamily="49" charset="-122"/>
                <a:ea typeface="SimHei" panose="02010609060101010101" pitchFamily="49" charset="-122"/>
              </a:rPr>
              <a:t>容错机制</a:t>
            </a:r>
            <a:endParaRPr lang="en-US" altLang="zh-CN" sz="2100" dirty="0">
              <a:solidFill>
                <a:prstClr val="black"/>
              </a:solidFill>
              <a:latin typeface="SimHei" panose="02010609060101010101" pitchFamily="49" charset="-122"/>
              <a:ea typeface="SimHei" panose="02010609060101010101" pitchFamily="49" charset="-122"/>
            </a:endParaRPr>
          </a:p>
          <a:p>
            <a:pPr marL="557213" lvl="1" indent="-214313" defTabSz="685800">
              <a:buFont typeface="Arial" panose="020B0604020202020204" pitchFamily="34" charset="0"/>
              <a:buChar char="•"/>
            </a:pPr>
            <a:endParaRPr lang="en-US" altLang="zh-CN" sz="2100" dirty="0">
              <a:solidFill>
                <a:prstClr val="black"/>
              </a:solidFill>
              <a:latin typeface="SimHei" panose="02010609060101010101" pitchFamily="49" charset="-122"/>
              <a:ea typeface="SimHei" panose="02010609060101010101" pitchFamily="49" charset="-122"/>
            </a:endParaRPr>
          </a:p>
          <a:p>
            <a:pPr marL="557213" lvl="1" indent="-214313" defTabSz="685800">
              <a:buFont typeface="Arial" panose="020B0604020202020204" pitchFamily="34" charset="0"/>
              <a:buChar char="•"/>
            </a:pPr>
            <a:r>
              <a:rPr lang="zh-CN" altLang="en-US" sz="2100" dirty="0">
                <a:solidFill>
                  <a:prstClr val="black"/>
                </a:solidFill>
                <a:latin typeface="SimHei" panose="02010609060101010101" pitchFamily="49" charset="-122"/>
                <a:ea typeface="SimHei" panose="02010609060101010101" pitchFamily="49" charset="-122"/>
              </a:rPr>
              <a:t>一致性</a:t>
            </a:r>
            <a:endParaRPr lang="en-US" altLang="zh-CN" sz="2100" dirty="0">
              <a:solidFill>
                <a:prstClr val="black"/>
              </a:solidFill>
              <a:latin typeface="SimHei" panose="02010609060101010101" pitchFamily="49" charset="-122"/>
              <a:ea typeface="SimHei" panose="02010609060101010101" pitchFamily="49" charset="-122"/>
            </a:endParaRPr>
          </a:p>
          <a:p>
            <a:pPr marL="557213" lvl="1" indent="-214313" defTabSz="685800">
              <a:buFont typeface="Arial" panose="020B0604020202020204" pitchFamily="34" charset="0"/>
              <a:buChar char="•"/>
            </a:pPr>
            <a:endParaRPr lang="en-US" altLang="zh-CN" sz="2100" dirty="0">
              <a:solidFill>
                <a:prstClr val="black"/>
              </a:solidFill>
              <a:latin typeface="SimHei" panose="02010609060101010101" pitchFamily="49" charset="-122"/>
              <a:ea typeface="SimHei" panose="02010609060101010101" pitchFamily="49" charset="-122"/>
            </a:endParaRPr>
          </a:p>
          <a:p>
            <a:pPr marL="557213" lvl="1" indent="-214313" defTabSz="685800">
              <a:buFont typeface="Arial" panose="020B0604020202020204" pitchFamily="34" charset="0"/>
              <a:buChar char="•"/>
            </a:pPr>
            <a:r>
              <a:rPr lang="zh-CN" altLang="en-US" sz="2100" dirty="0">
                <a:solidFill>
                  <a:prstClr val="black"/>
                </a:solidFill>
                <a:latin typeface="SimHei" panose="02010609060101010101" pitchFamily="49" charset="-122"/>
                <a:ea typeface="SimHei" panose="02010609060101010101" pitchFamily="49" charset="-122"/>
              </a:rPr>
              <a:t>负载均衡</a:t>
            </a:r>
            <a:br>
              <a:rPr lang="zh-CN" altLang="en-US" sz="1350" dirty="0">
                <a:solidFill>
                  <a:prstClr val="black"/>
                </a:solidFill>
                <a:latin typeface="SimHei" panose="02010609060101010101" pitchFamily="49" charset="-122"/>
                <a:ea typeface="SimHei" panose="02010609060101010101" pitchFamily="49" charset="-122"/>
              </a:rPr>
            </a:br>
            <a:endParaRPr lang="zh-CN" altLang="en-US" sz="1350" dirty="0">
              <a:solidFill>
                <a:prstClr val="black"/>
              </a:solidFill>
              <a:latin typeface="SimHei" panose="02010609060101010101" pitchFamily="49" charset="-122"/>
              <a:ea typeface="SimHei" panose="02010609060101010101" pitchFamily="49" charset="-122"/>
            </a:endParaRPr>
          </a:p>
        </p:txBody>
      </p:sp>
      <p:sp>
        <p:nvSpPr>
          <p:cNvPr id="5" name="Text Box 4"/>
          <p:cNvSpPr txBox="1">
            <a:spLocks noChangeArrowheads="1"/>
          </p:cNvSpPr>
          <p:nvPr/>
        </p:nvSpPr>
        <p:spPr bwMode="auto">
          <a:xfrm>
            <a:off x="4942091" y="4736076"/>
            <a:ext cx="23431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5800"/>
            <a:endParaRPr lang="zh-CN" altLang="en-US" sz="1350">
              <a:solidFill>
                <a:prstClr val="black"/>
              </a:solidFill>
              <a:latin typeface="SimHei" panose="02010609060101010101" pitchFamily="49" charset="-122"/>
              <a:ea typeface="SimHei" panose="02010609060101010101" pitchFamily="49" charset="-122"/>
            </a:endParaRP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177659"/>
            <a:ext cx="4496790" cy="2467365"/>
          </a:xfrm>
          <a:prstGeom prst="rect">
            <a:avLst/>
          </a:prstGeom>
          <a:solidFill>
            <a:schemeClr val="bg1"/>
          </a:solidFill>
          <a:ln>
            <a:noFill/>
          </a:ln>
        </p:spPr>
      </p:pic>
      <p:sp>
        <p:nvSpPr>
          <p:cNvPr id="7" name="Rectangle 7"/>
          <p:cNvSpPr>
            <a:spLocks noChangeArrowheads="1"/>
          </p:cNvSpPr>
          <p:nvPr/>
        </p:nvSpPr>
        <p:spPr bwMode="auto">
          <a:xfrm>
            <a:off x="4930260" y="3676962"/>
            <a:ext cx="3674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685800"/>
            <a:r>
              <a:rPr lang="zh-CN" altLang="en-US" sz="2000" dirty="0">
                <a:solidFill>
                  <a:prstClr val="black"/>
                </a:solidFill>
                <a:latin typeface="SimHei" panose="02010609060101010101" pitchFamily="49" charset="-122"/>
                <a:ea typeface="SimHei" panose="02010609060101010101" pitchFamily="49" charset="-122"/>
              </a:rPr>
              <a:t>大规模文件系统的整体结构</a:t>
            </a:r>
          </a:p>
        </p:txBody>
      </p:sp>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6220" y="4086002"/>
            <a:ext cx="4011380" cy="2310476"/>
          </a:xfrm>
          <a:prstGeom prst="rect">
            <a:avLst/>
          </a:prstGeom>
          <a:solidFill>
            <a:schemeClr val="bg1"/>
          </a:solidFill>
          <a:ln>
            <a:noFill/>
          </a:ln>
        </p:spPr>
      </p:pic>
      <p:sp>
        <p:nvSpPr>
          <p:cNvPr id="10"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3</a:t>
            </a:r>
            <a:r>
              <a:rPr lang="zh-CN" altLang="en-US" sz="4800" b="1"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a:t>
            </a:r>
            <a:r>
              <a:rPr lang="zh-CN" altLang="en-US" sz="4800" dirty="0">
                <a:solidFill>
                  <a:srgbClr val="2826F5"/>
                </a:solidFill>
                <a:latin typeface="SimHei" panose="02010609060101010101" pitchFamily="49" charset="-122"/>
                <a:ea typeface="SimHei" panose="02010609060101010101" pitchFamily="49" charset="-122"/>
              </a:rPr>
              <a:t>目标和关键技术</a:t>
            </a:r>
          </a:p>
        </p:txBody>
      </p:sp>
      <p:sp>
        <p:nvSpPr>
          <p:cNvPr id="11" name="Rectangle 6"/>
          <p:cNvSpPr>
            <a:spLocks noChangeArrowheads="1"/>
          </p:cNvSpPr>
          <p:nvPr/>
        </p:nvSpPr>
        <p:spPr bwMode="auto">
          <a:xfrm>
            <a:off x="2843808" y="6396478"/>
            <a:ext cx="31165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685800"/>
            <a:r>
              <a:rPr lang="zh-CN" altLang="en-US" sz="2000" dirty="0">
                <a:solidFill>
                  <a:prstClr val="black"/>
                </a:solidFill>
                <a:latin typeface="SimHei" panose="02010609060101010101" pitchFamily="49" charset="-122"/>
                <a:ea typeface="SimHei" panose="02010609060101010101" pitchFamily="49" charset="-122"/>
              </a:rPr>
              <a:t>数据块多副本存储 </a:t>
            </a:r>
          </a:p>
        </p:txBody>
      </p:sp>
    </p:spTree>
    <p:extLst>
      <p:ext uri="{BB962C8B-B14F-4D97-AF65-F5344CB8AC3E}">
        <p14:creationId xmlns:p14="http://schemas.microsoft.com/office/powerpoint/2010/main" val="4857669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Placeholder 1318914"/>
          <p:cNvSpPr>
            <a:spLocks noGrp="1" noChangeArrowheads="1"/>
          </p:cNvSpPr>
          <p:nvPr>
            <p:ph idx="1"/>
          </p:nvPr>
        </p:nvSpPr>
        <p:spPr>
          <a:xfrm>
            <a:off x="0" y="1156184"/>
            <a:ext cx="9036496" cy="976672"/>
          </a:xfrm>
        </p:spPr>
        <p:txBody>
          <a:bodyPr>
            <a:normAutofit/>
          </a:bodyPr>
          <a:lstStyle/>
          <a:p>
            <a:pPr marL="457200" lvl="1" indent="0" eaLnBrk="1" hangingPunct="1">
              <a:buNone/>
            </a:pPr>
            <a:r>
              <a:rPr lang="en-US" altLang="zh-CN" sz="2400" dirty="0">
                <a:latin typeface="Arial" panose="020B0604020202020204" pitchFamily="34" charset="0"/>
                <a:cs typeface="Arial" panose="020B0604020202020204" pitchFamily="34" charset="0"/>
              </a:rPr>
              <a:t>HDFS is an Apache Software Foundation project, a subproject of the Apache Hadoop project</a:t>
            </a:r>
            <a:endParaRPr lang="en-US" altLang="ko-KR" sz="2400" dirty="0">
              <a:latin typeface="Arial" panose="020B0604020202020204" pitchFamily="34" charset="0"/>
              <a:cs typeface="Arial" panose="020B0604020202020204" pitchFamily="34" charset="0"/>
            </a:endParaRPr>
          </a:p>
        </p:txBody>
      </p:sp>
      <p:pic>
        <p:nvPicPr>
          <p:cNvPr id="27652" name="Picture 5" descr="A screenshot of a social media post&#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 y="2117079"/>
            <a:ext cx="8941692" cy="462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2185649"/>
            <a:ext cx="1404938" cy="57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123728" y="4424813"/>
            <a:ext cx="2808312" cy="360040"/>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Tahoma" panose="020B0604030504040204" pitchFamily="34" charset="0"/>
                <a:ea typeface="宋体" panose="02010600030101010101" pitchFamily="2" charset="-122"/>
              </a:defRPr>
            </a:lvl1pPr>
            <a:lvl2pPr>
              <a:defRPr sz="1400">
                <a:solidFill>
                  <a:schemeClr val="tx1"/>
                </a:solidFill>
                <a:latin typeface="Tahoma" panose="020B0604030504040204" pitchFamily="34" charset="0"/>
                <a:ea typeface="宋体" panose="02010600030101010101" pitchFamily="2" charset="-122"/>
              </a:defRPr>
            </a:lvl2pPr>
            <a:lvl3pPr>
              <a:defRPr sz="1400">
                <a:solidFill>
                  <a:schemeClr val="tx1"/>
                </a:solidFill>
                <a:latin typeface="Tahoma" panose="020B0604030504040204" pitchFamily="34" charset="0"/>
                <a:ea typeface="宋体" panose="02010600030101010101" pitchFamily="2" charset="-122"/>
              </a:defRPr>
            </a:lvl3pPr>
            <a:lvl4pPr>
              <a:defRPr sz="1400">
                <a:solidFill>
                  <a:schemeClr val="tx1"/>
                </a:solidFill>
                <a:latin typeface="Tahoma" panose="020B0604030504040204" pitchFamily="34" charset="0"/>
                <a:ea typeface="宋体" panose="02010600030101010101" pitchFamily="2" charset="-122"/>
              </a:defRPr>
            </a:lvl4pPr>
            <a:lvl5pPr>
              <a:defRPr sz="1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9pPr>
          </a:lstStyle>
          <a:p>
            <a:pPr algn="ctr">
              <a:defRPr/>
            </a:pPr>
            <a:endParaRPr lang="en-US" altLang="zh-CN" sz="1050">
              <a:solidFill>
                <a:srgbClr val="FFFFFF"/>
              </a:solidFill>
              <a:latin typeface="Comic Sans MS" panose="030F0702030302020204" pitchFamily="66" charset="0"/>
            </a:endParaRPr>
          </a:p>
        </p:txBody>
      </p:sp>
      <p:sp>
        <p:nvSpPr>
          <p:cNvPr id="9" name="标题 1"/>
          <p:cNvSpPr txBox="1">
            <a:spLocks/>
          </p:cNvSpPr>
          <p:nvPr/>
        </p:nvSpPr>
        <p:spPr>
          <a:xfrm>
            <a:off x="0" y="-27384"/>
            <a:ext cx="9144000" cy="1143000"/>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Arial" panose="020B0604020202020204" pitchFamily="34" charset="0"/>
                <a:ea typeface="SimHei" panose="02010609060101010101" pitchFamily="49" charset="-122"/>
                <a:cs typeface="Arial" panose="020B0604020202020204" pitchFamily="34" charset="0"/>
                <a:sym typeface="+mn-ea"/>
              </a:rPr>
              <a:t>4</a:t>
            </a:r>
            <a:r>
              <a:rPr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sym typeface="+mn-ea"/>
              </a:rPr>
              <a:t>、</a:t>
            </a:r>
            <a:r>
              <a:rPr lang="en-US" altLang="zh-CN" sz="4800" dirty="0">
                <a:solidFill>
                  <a:srgbClr val="2826F5"/>
                </a:solidFill>
                <a:latin typeface="Arial" panose="020B0604020202020204" pitchFamily="34" charset="0"/>
                <a:ea typeface="SimHei" panose="02010609060101010101" pitchFamily="49" charset="-122"/>
                <a:cs typeface="Arial" panose="020B0604020202020204" pitchFamily="34" charset="0"/>
              </a:rPr>
              <a:t>Hadoop</a:t>
            </a:r>
            <a:r>
              <a:rPr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rPr>
              <a:t>分布式文件系统</a:t>
            </a:r>
            <a:r>
              <a:rPr lang="en-US" altLang="zh-CN" sz="4800" dirty="0">
                <a:solidFill>
                  <a:srgbClr val="2826F5"/>
                </a:solidFill>
                <a:latin typeface="Arial" panose="020B0604020202020204" pitchFamily="34" charset="0"/>
                <a:ea typeface="SimHei" panose="02010609060101010101" pitchFamily="49" charset="-122"/>
                <a:cs typeface="Arial" panose="020B0604020202020204" pitchFamily="34" charset="0"/>
              </a:rPr>
              <a:t>HDFS</a:t>
            </a:r>
            <a:endParaRPr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1491728131"/>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Placeholder 1318914"/>
          <p:cNvSpPr>
            <a:spLocks noGrp="1" noChangeArrowheads="1"/>
          </p:cNvSpPr>
          <p:nvPr>
            <p:ph idx="1"/>
          </p:nvPr>
        </p:nvSpPr>
        <p:spPr>
          <a:xfrm>
            <a:off x="28002" y="1115616"/>
            <a:ext cx="9008494" cy="5742384"/>
          </a:xfrm>
        </p:spPr>
        <p:txBody>
          <a:bodyPr rtlCol="0">
            <a:normAutofit fontScale="92500" lnSpcReduction="10000"/>
          </a:bodyPr>
          <a:lstStyle/>
          <a:p>
            <a:pPr>
              <a:defRPr/>
            </a:pPr>
            <a:r>
              <a:rPr lang="en-US" altLang="ko-KR" sz="2800" dirty="0">
                <a:latin typeface="Arial" panose="020B0604020202020204" pitchFamily="34" charset="0"/>
                <a:ea typeface="SimHei" panose="02010609060101010101" pitchFamily="49" charset="-122"/>
                <a:cs typeface="Arial" panose="020B0604020202020204" pitchFamily="34" charset="0"/>
              </a:rPr>
              <a:t>HDFS</a:t>
            </a:r>
            <a:r>
              <a:rPr lang="zh-CN" altLang="en-US" sz="2800" dirty="0">
                <a:latin typeface="Arial" panose="020B0604020202020204" pitchFamily="34" charset="0"/>
                <a:ea typeface="SimHei" panose="02010609060101010101" pitchFamily="49" charset="-122"/>
                <a:cs typeface="Arial" panose="020B0604020202020204" pitchFamily="34" charset="0"/>
              </a:rPr>
              <a:t>的主要设计目标</a:t>
            </a:r>
            <a:endParaRPr lang="en-US" altLang="ko-KR" sz="2800" dirty="0">
              <a:latin typeface="Arial" panose="020B0604020202020204" pitchFamily="34" charset="0"/>
              <a:ea typeface="SimHei" panose="02010609060101010101" pitchFamily="49" charset="-122"/>
              <a:cs typeface="Arial" panose="020B0604020202020204" pitchFamily="34" charset="0"/>
            </a:endParaRPr>
          </a:p>
          <a:p>
            <a:pPr marL="527685" lvl="1" indent="-184785">
              <a:lnSpc>
                <a:spcPct val="120000"/>
              </a:lnSpc>
              <a:buSzPct val="60000"/>
              <a:buFont typeface="Wingdings" panose="05000000000000000000" pitchFamily="2" charset="2"/>
              <a:buChar char=""/>
              <a:defRPr/>
            </a:pPr>
            <a:r>
              <a:rPr lang="zh-CN" altLang="en-US" sz="2400" b="1" dirty="0">
                <a:latin typeface="Arial" panose="020B0604020202020204" pitchFamily="34" charset="0"/>
                <a:ea typeface="SimHei" panose="02010609060101010101" pitchFamily="49" charset="-122"/>
                <a:cs typeface="Arial" panose="020B0604020202020204" pitchFamily="34" charset="0"/>
              </a:rPr>
              <a:t>存储非常大的文件：</a:t>
            </a:r>
            <a:r>
              <a:rPr lang="zh-CN" altLang="en-US" sz="2400" dirty="0">
                <a:latin typeface="Arial" panose="020B0604020202020204" pitchFamily="34" charset="0"/>
                <a:ea typeface="SimHei" panose="02010609060101010101" pitchFamily="49" charset="-122"/>
                <a:cs typeface="Arial" panose="020B0604020202020204" pitchFamily="34" charset="0"/>
              </a:rPr>
              <a:t>这里非常大指的是几百</a:t>
            </a:r>
            <a:r>
              <a:rPr lang="en-GB" altLang="zh-CN" sz="2400" dirty="0">
                <a:latin typeface="Arial" panose="020B0604020202020204" pitchFamily="34" charset="0"/>
                <a:ea typeface="SimHei" panose="02010609060101010101" pitchFamily="49" charset="-122"/>
                <a:cs typeface="Arial" panose="020B0604020202020204" pitchFamily="34" charset="0"/>
              </a:rPr>
              <a:t>MB</a:t>
            </a:r>
            <a:r>
              <a:rPr lang="zh-CN" altLang="en-GB" sz="2400" dirty="0">
                <a:latin typeface="Arial" panose="020B0604020202020204" pitchFamily="34" charset="0"/>
                <a:ea typeface="SimHei" panose="02010609060101010101" pitchFamily="49" charset="-122"/>
                <a:cs typeface="Arial" panose="020B0604020202020204" pitchFamily="34" charset="0"/>
              </a:rPr>
              <a:t>、</a:t>
            </a:r>
            <a:r>
              <a:rPr lang="en-GB" altLang="zh-CN" sz="2400" dirty="0">
                <a:latin typeface="Arial" panose="020B0604020202020204" pitchFamily="34" charset="0"/>
                <a:ea typeface="SimHei" panose="02010609060101010101" pitchFamily="49" charset="-122"/>
                <a:cs typeface="Arial" panose="020B0604020202020204" pitchFamily="34" charset="0"/>
              </a:rPr>
              <a:t>GB</a:t>
            </a:r>
            <a:r>
              <a:rPr lang="zh-CN" altLang="en-GB" sz="2400" dirty="0">
                <a:latin typeface="Arial" panose="020B0604020202020204" pitchFamily="34" charset="0"/>
                <a:ea typeface="SimHei" panose="02010609060101010101" pitchFamily="49" charset="-122"/>
                <a:cs typeface="Arial" panose="020B0604020202020204" pitchFamily="34" charset="0"/>
              </a:rPr>
              <a:t>、</a:t>
            </a:r>
            <a:r>
              <a:rPr lang="zh-CN" altLang="en-US" sz="2400" dirty="0">
                <a:latin typeface="Arial" panose="020B0604020202020204" pitchFamily="34" charset="0"/>
                <a:ea typeface="SimHei" panose="02010609060101010101" pitchFamily="49" charset="-122"/>
                <a:cs typeface="Arial" panose="020B0604020202020204" pitchFamily="34" charset="0"/>
              </a:rPr>
              <a:t>或者</a:t>
            </a:r>
            <a:r>
              <a:rPr lang="en-GB" altLang="zh-CN" sz="2400" dirty="0">
                <a:latin typeface="Arial" panose="020B0604020202020204" pitchFamily="34" charset="0"/>
                <a:ea typeface="SimHei" panose="02010609060101010101" pitchFamily="49" charset="-122"/>
                <a:cs typeface="Arial" panose="020B0604020202020204" pitchFamily="34" charset="0"/>
              </a:rPr>
              <a:t>TB</a:t>
            </a:r>
            <a:r>
              <a:rPr lang="zh-CN" altLang="en-US" sz="2400" dirty="0">
                <a:latin typeface="Arial" panose="020B0604020202020204" pitchFamily="34" charset="0"/>
                <a:ea typeface="SimHei" panose="02010609060101010101" pitchFamily="49" charset="-122"/>
                <a:cs typeface="Arial" panose="020B0604020202020204" pitchFamily="34" charset="0"/>
              </a:rPr>
              <a:t>级别。实际应用中已有很多集群存储的数据达到</a:t>
            </a:r>
            <a:r>
              <a:rPr lang="en-GB" altLang="zh-CN" sz="2400" dirty="0">
                <a:latin typeface="Arial" panose="020B0604020202020204" pitchFamily="34" charset="0"/>
                <a:ea typeface="SimHei" panose="02010609060101010101" pitchFamily="49" charset="-122"/>
                <a:cs typeface="Arial" panose="020B0604020202020204" pitchFamily="34" charset="0"/>
              </a:rPr>
              <a:t>PB</a:t>
            </a:r>
            <a:r>
              <a:rPr lang="zh-CN" altLang="en-US" sz="2400" dirty="0">
                <a:latin typeface="Arial" panose="020B0604020202020204" pitchFamily="34" charset="0"/>
                <a:ea typeface="SimHei" panose="02010609060101010101" pitchFamily="49" charset="-122"/>
                <a:cs typeface="Arial" panose="020B0604020202020204" pitchFamily="34" charset="0"/>
              </a:rPr>
              <a:t>级别。根据</a:t>
            </a:r>
            <a:r>
              <a:rPr lang="en-GB" altLang="zh-CN" sz="2400" dirty="0">
                <a:latin typeface="Arial" panose="020B0604020202020204" pitchFamily="34" charset="0"/>
                <a:ea typeface="SimHei" panose="02010609060101010101" pitchFamily="49" charset="-122"/>
                <a:cs typeface="Arial" panose="020B0604020202020204" pitchFamily="34" charset="0"/>
              </a:rPr>
              <a:t>Hadoop</a:t>
            </a:r>
            <a:r>
              <a:rPr lang="zh-CN" altLang="en-US" sz="2400" dirty="0">
                <a:latin typeface="Arial" panose="020B0604020202020204" pitchFamily="34" charset="0"/>
                <a:ea typeface="SimHei" panose="02010609060101010101" pitchFamily="49" charset="-122"/>
                <a:cs typeface="Arial" panose="020B0604020202020204" pitchFamily="34" charset="0"/>
              </a:rPr>
              <a:t>官网，</a:t>
            </a:r>
            <a:r>
              <a:rPr lang="en-GB" altLang="zh-CN" sz="2400" dirty="0">
                <a:latin typeface="Arial" panose="020B0604020202020204" pitchFamily="34" charset="0"/>
                <a:ea typeface="SimHei" panose="02010609060101010101" pitchFamily="49" charset="-122"/>
                <a:cs typeface="Arial" panose="020B0604020202020204" pitchFamily="34" charset="0"/>
              </a:rPr>
              <a:t>Yahoo</a:t>
            </a:r>
            <a:r>
              <a:rPr lang="zh-CN" altLang="en-US" sz="2400" dirty="0">
                <a:latin typeface="Arial" panose="020B0604020202020204" pitchFamily="34" charset="0"/>
                <a:ea typeface="SimHei" panose="02010609060101010101" pitchFamily="49" charset="-122"/>
                <a:cs typeface="Arial" panose="020B0604020202020204" pitchFamily="34" charset="0"/>
              </a:rPr>
              <a:t>的</a:t>
            </a:r>
            <a:r>
              <a:rPr lang="en-GB" altLang="zh-CN" sz="2400" dirty="0">
                <a:latin typeface="Arial" panose="020B0604020202020204" pitchFamily="34" charset="0"/>
                <a:ea typeface="SimHei" panose="02010609060101010101" pitchFamily="49" charset="-122"/>
                <a:cs typeface="Arial" panose="020B0604020202020204" pitchFamily="34" charset="0"/>
              </a:rPr>
              <a:t>Hadoop</a:t>
            </a:r>
            <a:r>
              <a:rPr lang="zh-CN" altLang="en-US" sz="2400" dirty="0">
                <a:latin typeface="Arial" panose="020B0604020202020204" pitchFamily="34" charset="0"/>
                <a:ea typeface="SimHei" panose="02010609060101010101" pitchFamily="49" charset="-122"/>
                <a:cs typeface="Arial" panose="020B0604020202020204" pitchFamily="34" charset="0"/>
              </a:rPr>
              <a:t>集群约有</a:t>
            </a:r>
            <a:r>
              <a:rPr lang="en-US" altLang="zh-CN" sz="2400" dirty="0">
                <a:latin typeface="Arial" panose="020B0604020202020204" pitchFamily="34" charset="0"/>
                <a:ea typeface="SimHei" panose="02010609060101010101" pitchFamily="49" charset="-122"/>
                <a:cs typeface="Arial" panose="020B0604020202020204" pitchFamily="34" charset="0"/>
              </a:rPr>
              <a:t>10</a:t>
            </a:r>
            <a:r>
              <a:rPr lang="zh-CN" altLang="en-US" sz="2400" dirty="0">
                <a:latin typeface="Arial" panose="020B0604020202020204" pitchFamily="34" charset="0"/>
                <a:ea typeface="SimHei" panose="02010609060101010101" pitchFamily="49" charset="-122"/>
                <a:cs typeface="Arial" panose="020B0604020202020204" pitchFamily="34" charset="0"/>
              </a:rPr>
              <a:t>万颗</a:t>
            </a:r>
            <a:r>
              <a:rPr lang="en-GB" altLang="zh-CN" sz="2400" dirty="0">
                <a:latin typeface="Arial" panose="020B0604020202020204" pitchFamily="34" charset="0"/>
                <a:ea typeface="SimHei" panose="02010609060101010101" pitchFamily="49" charset="-122"/>
                <a:cs typeface="Arial" panose="020B0604020202020204" pitchFamily="34" charset="0"/>
              </a:rPr>
              <a:t>CPU</a:t>
            </a:r>
            <a:r>
              <a:rPr lang="zh-CN" altLang="en-GB" sz="2400" dirty="0">
                <a:latin typeface="Arial" panose="020B0604020202020204" pitchFamily="34" charset="0"/>
                <a:ea typeface="SimHei" panose="02010609060101010101" pitchFamily="49" charset="-122"/>
                <a:cs typeface="Arial" panose="020B0604020202020204" pitchFamily="34" charset="0"/>
              </a:rPr>
              <a:t>，</a:t>
            </a:r>
            <a:r>
              <a:rPr lang="zh-CN" altLang="en-US" sz="2400" dirty="0">
                <a:latin typeface="Arial" panose="020B0604020202020204" pitchFamily="34" charset="0"/>
                <a:ea typeface="SimHei" panose="02010609060101010101" pitchFamily="49" charset="-122"/>
                <a:cs typeface="Arial" panose="020B0604020202020204" pitchFamily="34" charset="0"/>
              </a:rPr>
              <a:t>运行在</a:t>
            </a:r>
            <a:r>
              <a:rPr lang="en-US" altLang="zh-CN" sz="2400" dirty="0">
                <a:latin typeface="Arial" panose="020B0604020202020204" pitchFamily="34" charset="0"/>
                <a:ea typeface="SimHei" panose="02010609060101010101" pitchFamily="49" charset="-122"/>
                <a:cs typeface="Arial" panose="020B0604020202020204" pitchFamily="34" charset="0"/>
              </a:rPr>
              <a:t>4</a:t>
            </a:r>
            <a:r>
              <a:rPr lang="zh-CN" altLang="en-US" sz="2400" dirty="0">
                <a:latin typeface="Arial" panose="020B0604020202020204" pitchFamily="34" charset="0"/>
                <a:ea typeface="SimHei" panose="02010609060101010101" pitchFamily="49" charset="-122"/>
                <a:cs typeface="Arial" panose="020B0604020202020204" pitchFamily="34" charset="0"/>
              </a:rPr>
              <a:t>万个机器节点上</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527685" lvl="1" indent="-184785">
              <a:lnSpc>
                <a:spcPct val="120000"/>
              </a:lnSpc>
              <a:buSzPct val="60000"/>
              <a:buFont typeface="Wingdings" panose="05000000000000000000" pitchFamily="2" charset="2"/>
              <a:buChar char=""/>
              <a:defRPr/>
            </a:pPr>
            <a:r>
              <a:rPr lang="zh-CN" altLang="en-US" sz="2400" b="1" dirty="0">
                <a:latin typeface="Arial" panose="020B0604020202020204" pitchFamily="34" charset="0"/>
                <a:ea typeface="SimHei" panose="02010609060101010101" pitchFamily="49" charset="-122"/>
                <a:cs typeface="Arial" panose="020B0604020202020204" pitchFamily="34" charset="0"/>
              </a:rPr>
              <a:t>采用流式的数据访问方式</a:t>
            </a:r>
            <a:r>
              <a:rPr lang="en-US" altLang="zh-CN" sz="2400" b="1" dirty="0">
                <a:latin typeface="Arial" panose="020B0604020202020204" pitchFamily="34" charset="0"/>
                <a:ea typeface="SimHei" panose="02010609060101010101" pitchFamily="49" charset="-122"/>
                <a:cs typeface="Arial" panose="020B0604020202020204" pitchFamily="34" charset="0"/>
              </a:rPr>
              <a:t>: </a:t>
            </a:r>
            <a:r>
              <a:rPr lang="en-GB" altLang="zh-CN" sz="2400" dirty="0">
                <a:latin typeface="Arial" panose="020B0604020202020204" pitchFamily="34" charset="0"/>
                <a:ea typeface="SimHei" panose="02010609060101010101" pitchFamily="49" charset="-122"/>
                <a:cs typeface="Arial" panose="020B0604020202020204" pitchFamily="34" charset="0"/>
              </a:rPr>
              <a:t>HDFS</a:t>
            </a:r>
            <a:r>
              <a:rPr lang="zh-CN" altLang="en-US" sz="2400" dirty="0">
                <a:latin typeface="Arial" panose="020B0604020202020204" pitchFamily="34" charset="0"/>
                <a:ea typeface="SimHei" panose="02010609060101010101" pitchFamily="49" charset="-122"/>
                <a:cs typeface="Arial" panose="020B0604020202020204" pitchFamily="34" charset="0"/>
              </a:rPr>
              <a:t>基于这样的一个假设：最有效的数据处理模式是一次写入、多次读取，数据集经常从数据源生成或者拷贝一次，然后在其上做很多分析工作。分析工作经常读取其中的大部分数据，即使不是全部。 因此读取整个数据集所需时间比读取第一条记录的延时更重要</a:t>
            </a:r>
          </a:p>
          <a:p>
            <a:pPr marL="527685" lvl="1" indent="-184785">
              <a:lnSpc>
                <a:spcPct val="120000"/>
              </a:lnSpc>
              <a:buSzPct val="60000"/>
              <a:buFont typeface="Wingdings" panose="05000000000000000000" pitchFamily="2" charset="2"/>
              <a:buChar char=""/>
              <a:defRPr/>
            </a:pPr>
            <a:r>
              <a:rPr lang="zh-CN" altLang="en-US" sz="2400" b="1" dirty="0">
                <a:latin typeface="Arial" panose="020B0604020202020204" pitchFamily="34" charset="0"/>
                <a:ea typeface="SimHei" panose="02010609060101010101" pitchFamily="49" charset="-122"/>
                <a:cs typeface="Arial" panose="020B0604020202020204" pitchFamily="34" charset="0"/>
              </a:rPr>
              <a:t>运行于商业硬件上</a:t>
            </a:r>
            <a:r>
              <a:rPr lang="en-US" altLang="zh-CN" sz="2400" b="1" dirty="0">
                <a:latin typeface="Arial" panose="020B0604020202020204" pitchFamily="34" charset="0"/>
                <a:ea typeface="SimHei" panose="02010609060101010101" pitchFamily="49" charset="-122"/>
                <a:cs typeface="Arial" panose="020B0604020202020204" pitchFamily="34" charset="0"/>
              </a:rPr>
              <a:t>: </a:t>
            </a:r>
            <a:r>
              <a:rPr lang="en-GB" altLang="zh-CN" sz="2400" dirty="0">
                <a:latin typeface="Arial" panose="020B0604020202020204" pitchFamily="34" charset="0"/>
                <a:ea typeface="SimHei" panose="02010609060101010101" pitchFamily="49" charset="-122"/>
                <a:cs typeface="Arial" panose="020B0604020202020204" pitchFamily="34" charset="0"/>
              </a:rPr>
              <a:t>Hadoop</a:t>
            </a:r>
            <a:r>
              <a:rPr lang="zh-CN" altLang="en-US" sz="2400" dirty="0">
                <a:latin typeface="Arial" panose="020B0604020202020204" pitchFamily="34" charset="0"/>
                <a:ea typeface="SimHei" panose="02010609060101010101" pitchFamily="49" charset="-122"/>
                <a:cs typeface="Arial" panose="020B0604020202020204" pitchFamily="34" charset="0"/>
              </a:rPr>
              <a:t>不需要特别贵的、</a:t>
            </a:r>
            <a:r>
              <a:rPr lang="zh-CN" altLang="en-GB" sz="2400" dirty="0">
                <a:latin typeface="Arial" panose="020B0604020202020204" pitchFamily="34" charset="0"/>
                <a:ea typeface="SimHei" panose="02010609060101010101" pitchFamily="49" charset="-122"/>
                <a:cs typeface="Arial" panose="020B0604020202020204" pitchFamily="34" charset="0"/>
              </a:rPr>
              <a:t>可靠</a:t>
            </a:r>
            <a:r>
              <a:rPr lang="zh-CN" altLang="en-US" sz="2400" dirty="0">
                <a:latin typeface="Arial" panose="020B0604020202020204" pitchFamily="34" charset="0"/>
                <a:ea typeface="SimHei" panose="02010609060101010101" pitchFamily="49" charset="-122"/>
                <a:cs typeface="Arial" panose="020B0604020202020204" pitchFamily="34" charset="0"/>
              </a:rPr>
              <a:t>的机器，可运行于普通商用机器。商用机器不代表低端机器，在集群中（尤其是大的集群），节点失败率是比较高的，</a:t>
            </a:r>
            <a:r>
              <a:rPr lang="en-GB" altLang="zh-CN" sz="2400" dirty="0">
                <a:latin typeface="Arial" panose="020B0604020202020204" pitchFamily="34" charset="0"/>
                <a:ea typeface="SimHei" panose="02010609060101010101" pitchFamily="49" charset="-122"/>
                <a:cs typeface="Arial" panose="020B0604020202020204" pitchFamily="34" charset="0"/>
              </a:rPr>
              <a:t>HDFS</a:t>
            </a:r>
            <a:r>
              <a:rPr lang="zh-CN" altLang="en-US" sz="2400" dirty="0">
                <a:latin typeface="Arial" panose="020B0604020202020204" pitchFamily="34" charset="0"/>
                <a:ea typeface="SimHei" panose="02010609060101010101" pitchFamily="49" charset="-122"/>
                <a:cs typeface="Arial" panose="020B0604020202020204" pitchFamily="34" charset="0"/>
              </a:rPr>
              <a:t>的目标是确保集群在节点失败的时候不会让用户感觉到明显的中断</a:t>
            </a:r>
          </a:p>
        </p:txBody>
      </p:sp>
      <p:sp>
        <p:nvSpPr>
          <p:cNvPr id="5" name="标题 1">
            <a:extLst>
              <a:ext uri="{FF2B5EF4-FFF2-40B4-BE49-F238E27FC236}">
                <a16:creationId xmlns:a16="http://schemas.microsoft.com/office/drawing/2014/main" id="{F168A705-BABE-6541-A337-D4B712D8D5F9}"/>
              </a:ext>
            </a:extLst>
          </p:cNvPr>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Arial" panose="020B0604020202020204" pitchFamily="34" charset="0"/>
                <a:ea typeface="SimHei" panose="02010609060101010101" pitchFamily="49" charset="-122"/>
                <a:cs typeface="Arial" panose="020B0604020202020204" pitchFamily="34" charset="0"/>
              </a:rPr>
              <a:t>Hadoop</a:t>
            </a:r>
            <a:r>
              <a:rPr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rPr>
              <a:t>分布式文件系统</a:t>
            </a:r>
            <a:r>
              <a:rPr lang="en-US" altLang="zh-CN" sz="4800" dirty="0">
                <a:solidFill>
                  <a:srgbClr val="2826F5"/>
                </a:solidFill>
                <a:latin typeface="Arial" panose="020B0604020202020204" pitchFamily="34" charset="0"/>
                <a:ea typeface="SimHei" panose="02010609060101010101" pitchFamily="49" charset="-122"/>
                <a:cs typeface="Arial" panose="020B0604020202020204" pitchFamily="34" charset="0"/>
              </a:rPr>
              <a:t>HDFS</a:t>
            </a:r>
            <a:endParaRPr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967691045"/>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DDEEE-4876-C842-8AFC-84BA5BCC814C}"/>
              </a:ext>
            </a:extLst>
          </p:cNvPr>
          <p:cNvSpPr>
            <a:spLocks noGrp="1"/>
          </p:cNvSpPr>
          <p:nvPr>
            <p:ph type="title"/>
          </p:nvPr>
        </p:nvSpPr>
        <p:spPr>
          <a:xfrm>
            <a:off x="0" y="-27384"/>
            <a:ext cx="9144000" cy="1143000"/>
          </a:xfrm>
        </p:spPr>
        <p:txBody>
          <a:bodyPr/>
          <a:lstStyle/>
          <a:p>
            <a:r>
              <a:rPr lang="zh-CN" altLang="en-US"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八、</a:t>
            </a:r>
            <a:r>
              <a:rPr lang="zh-CN" altLang="en-US" sz="4800" dirty="0">
                <a:solidFill>
                  <a:srgbClr val="2826F5"/>
                </a:solidFill>
                <a:latin typeface="SimHei" panose="02010609060101010101" pitchFamily="49" charset="-122"/>
                <a:ea typeface="SimHei" panose="02010609060101010101" pitchFamily="49" charset="-122"/>
              </a:rPr>
              <a:t>分布式数据管理</a:t>
            </a:r>
            <a:endParaRPr kumimoji="1" lang="zh-CN" altLang="en-US" sz="4800" dirty="0"/>
          </a:p>
        </p:txBody>
      </p:sp>
      <p:sp>
        <p:nvSpPr>
          <p:cNvPr id="9" name="内容占位符 8">
            <a:extLst>
              <a:ext uri="{FF2B5EF4-FFF2-40B4-BE49-F238E27FC236}">
                <a16:creationId xmlns:a16="http://schemas.microsoft.com/office/drawing/2014/main" id="{14150D80-3F20-F54A-BA6F-4308A7F0F69B}"/>
              </a:ext>
            </a:extLst>
          </p:cNvPr>
          <p:cNvSpPr>
            <a:spLocks noGrp="1"/>
          </p:cNvSpPr>
          <p:nvPr>
            <p:ph idx="1"/>
          </p:nvPr>
        </p:nvSpPr>
        <p:spPr>
          <a:xfrm>
            <a:off x="179512" y="1166018"/>
            <a:ext cx="8784976" cy="5143302"/>
          </a:xfrm>
        </p:spPr>
        <p:txBody>
          <a:bodyPr/>
          <a:lstStyle/>
          <a:p>
            <a:pPr>
              <a:lnSpc>
                <a:spcPct val="150000"/>
              </a:lnSpc>
            </a:pPr>
            <a:r>
              <a:rPr lang="zh-CN" altLang="en-US" sz="2400" dirty="0">
                <a:latin typeface="SimHei" panose="02010609060101010101" pitchFamily="49" charset="-122"/>
                <a:ea typeface="SimHei" panose="02010609060101010101" pitchFamily="49" charset="-122"/>
              </a:rPr>
              <a:t>在大数据时代背景下，海量数据的存储和管理成为了亟待解决的问题</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面临的挑战</a:t>
            </a:r>
            <a:endParaRPr lang="en-US" altLang="zh-CN" sz="2400" dirty="0">
              <a:latin typeface="SimHei" panose="02010609060101010101" pitchFamily="49" charset="-122"/>
              <a:ea typeface="SimHei" panose="02010609060101010101" pitchFamily="49" charset="-122"/>
            </a:endParaRPr>
          </a:p>
          <a:p>
            <a:pPr lvl="1">
              <a:lnSpc>
                <a:spcPct val="150000"/>
              </a:lnSpc>
            </a:pPr>
            <a:r>
              <a:rPr lang="zh-CN" altLang="en-US" sz="2000" dirty="0">
                <a:latin typeface="SimHei" panose="02010609060101010101" pitchFamily="49" charset="-122"/>
                <a:ea typeface="SimHei" panose="02010609060101010101" pitchFamily="49" charset="-122"/>
              </a:rPr>
              <a:t>存储规模大</a:t>
            </a:r>
            <a:endParaRPr lang="en-US" altLang="zh-CN" sz="2000" dirty="0">
              <a:latin typeface="SimHei" panose="02010609060101010101" pitchFamily="49" charset="-122"/>
              <a:ea typeface="SimHei" panose="02010609060101010101" pitchFamily="49" charset="-122"/>
            </a:endParaRPr>
          </a:p>
          <a:p>
            <a:pPr lvl="1">
              <a:lnSpc>
                <a:spcPct val="150000"/>
              </a:lnSpc>
            </a:pPr>
            <a:r>
              <a:rPr lang="zh-CN" altLang="en-US" sz="2000" dirty="0">
                <a:latin typeface="SimHei" panose="02010609060101010101" pitchFamily="49" charset="-122"/>
                <a:ea typeface="SimHei" panose="02010609060101010101" pitchFamily="49" charset="-122"/>
              </a:rPr>
              <a:t>种类和来源多样化，存储管理复杂</a:t>
            </a:r>
            <a:endParaRPr lang="en-US" altLang="zh-CN" sz="2000" dirty="0">
              <a:latin typeface="SimHei" panose="02010609060101010101" pitchFamily="49" charset="-122"/>
              <a:ea typeface="SimHei" panose="02010609060101010101" pitchFamily="49" charset="-122"/>
            </a:endParaRPr>
          </a:p>
          <a:p>
            <a:pPr lvl="1">
              <a:lnSpc>
                <a:spcPct val="150000"/>
              </a:lnSpc>
            </a:pPr>
            <a:r>
              <a:rPr lang="zh-CN" altLang="en-US" sz="2000" dirty="0">
                <a:latin typeface="SimHei" panose="02010609060101010101" pitchFamily="49" charset="-122"/>
                <a:ea typeface="SimHei" panose="02010609060101010101" pitchFamily="49" charset="-122"/>
              </a:rPr>
              <a:t>对数据服务的种类和水平要求高</a:t>
            </a:r>
            <a:endParaRPr lang="en-US" altLang="zh-CN" sz="20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关键技术</a:t>
            </a:r>
            <a:endParaRPr lang="en-US" altLang="zh-CN" sz="2400" dirty="0">
              <a:latin typeface="SimHei" panose="02010609060101010101" pitchFamily="49" charset="-122"/>
              <a:ea typeface="SimHei" panose="02010609060101010101" pitchFamily="49" charset="-122"/>
            </a:endParaRPr>
          </a:p>
          <a:p>
            <a:pPr lvl="1">
              <a:lnSpc>
                <a:spcPct val="150000"/>
              </a:lnSpc>
            </a:pPr>
            <a:r>
              <a:rPr lang="zh-CN" altLang="en-US" sz="2000" dirty="0">
                <a:latin typeface="SimHei" panose="02010609060101010101" pitchFamily="49" charset="-122"/>
                <a:ea typeface="SimHei" panose="02010609060101010101" pitchFamily="49" charset="-122"/>
              </a:rPr>
              <a:t>分布式文件系统</a:t>
            </a:r>
            <a:endParaRPr lang="en-US" altLang="zh-CN" sz="2000" dirty="0">
              <a:latin typeface="SimHei" panose="02010609060101010101" pitchFamily="49" charset="-122"/>
              <a:ea typeface="SimHei" panose="02010609060101010101" pitchFamily="49" charset="-122"/>
            </a:endParaRPr>
          </a:p>
          <a:p>
            <a:pPr lvl="1">
              <a:lnSpc>
                <a:spcPct val="150000"/>
              </a:lnSpc>
            </a:pPr>
            <a:r>
              <a:rPr lang="zh-CN" altLang="en-US" sz="2000" dirty="0">
                <a:latin typeface="SimHei" panose="02010609060101010101" pitchFamily="49" charset="-122"/>
                <a:ea typeface="SimHei" panose="02010609060101010101" pitchFamily="49" charset="-122"/>
              </a:rPr>
              <a:t>分布式数据库</a:t>
            </a:r>
            <a:endParaRPr lang="en-US" altLang="zh-CN"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476985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Placeholder 1318914"/>
          <p:cNvSpPr>
            <a:spLocks noGrp="1" noChangeArrowheads="1"/>
          </p:cNvSpPr>
          <p:nvPr>
            <p:ph idx="1"/>
          </p:nvPr>
        </p:nvSpPr>
        <p:spPr>
          <a:xfrm>
            <a:off x="179512" y="1115616"/>
            <a:ext cx="8784976" cy="5625752"/>
          </a:xfrm>
        </p:spPr>
        <p:txBody>
          <a:bodyPr rtlCol="0">
            <a:normAutofit/>
          </a:bodyPr>
          <a:lstStyle/>
          <a:p>
            <a:pPr>
              <a:defRPr/>
            </a:pPr>
            <a:r>
              <a:rPr lang="zh-CN" altLang="en-US" sz="3200" dirty="0"/>
              <a:t>分布式数据库的基本概念</a:t>
            </a:r>
            <a:endParaRPr lang="en-US" altLang="ko-KR" sz="1950" dirty="0"/>
          </a:p>
          <a:p>
            <a:pPr lvl="1">
              <a:defRPr/>
            </a:pPr>
            <a:r>
              <a:rPr lang="zh-CN" altLang="en-US" dirty="0"/>
              <a:t>数据存储在物理上是分布的，逻辑上是统一的</a:t>
            </a:r>
            <a:endParaRPr lang="en-US" altLang="zh-CN" dirty="0"/>
          </a:p>
          <a:p>
            <a:pPr lvl="1">
              <a:defRPr/>
            </a:pPr>
            <a:r>
              <a:rPr lang="zh-CN" altLang="en-US" dirty="0"/>
              <a:t>可以看做是一组数据库的集合</a:t>
            </a:r>
            <a:endParaRPr lang="en-US" altLang="zh-CN" dirty="0"/>
          </a:p>
          <a:p>
            <a:pPr lvl="1">
              <a:defRPr/>
            </a:pPr>
            <a:r>
              <a:rPr lang="zh-CN" altLang="en-US" dirty="0"/>
              <a:t>要素</a:t>
            </a:r>
            <a:endParaRPr lang="en-US" altLang="zh-CN" dirty="0"/>
          </a:p>
          <a:p>
            <a:pPr lvl="2">
              <a:defRPr/>
            </a:pPr>
            <a:r>
              <a:rPr lang="zh-CN" altLang="en-US" dirty="0"/>
              <a:t>计算机网络</a:t>
            </a:r>
            <a:endParaRPr lang="en-US" altLang="zh-CN" dirty="0"/>
          </a:p>
          <a:p>
            <a:pPr lvl="2">
              <a:defRPr/>
            </a:pPr>
            <a:r>
              <a:rPr lang="zh-CN" altLang="en-US" dirty="0"/>
              <a:t>数据库系统</a:t>
            </a:r>
            <a:endParaRPr lang="en-US" altLang="zh-CN" dirty="0"/>
          </a:p>
          <a:p>
            <a:pPr lvl="1">
              <a:defRPr/>
            </a:pPr>
            <a:r>
              <a:rPr lang="zh-CN" altLang="en-US" sz="2800" dirty="0"/>
              <a:t>组成部分</a:t>
            </a:r>
            <a:endParaRPr lang="en-US" altLang="zh-CN" sz="2800" dirty="0"/>
          </a:p>
          <a:p>
            <a:pPr lvl="2">
              <a:defRPr/>
            </a:pPr>
            <a:r>
              <a:rPr lang="zh-CN" altLang="en-US" dirty="0"/>
              <a:t>分布式数据库：计算机网络环境中各场地上数据库的逻辑集合</a:t>
            </a:r>
            <a:endParaRPr lang="en-US" altLang="zh-CN" dirty="0"/>
          </a:p>
          <a:p>
            <a:pPr lvl="2">
              <a:defRPr/>
            </a:pPr>
            <a:r>
              <a:rPr lang="zh-CN" altLang="en-US" dirty="0"/>
              <a:t>分布式数据库管理系统</a:t>
            </a:r>
            <a:r>
              <a:rPr lang="en-US" altLang="zh-CN" dirty="0"/>
              <a:t>(DBMS)</a:t>
            </a:r>
            <a:r>
              <a:rPr lang="zh-CN" altLang="en-US" dirty="0"/>
              <a:t>：分布式数据库系统中的一组软件，负责管理分布环境下逻辑集成数据的存取、一致性、有效性和完备性</a:t>
            </a:r>
            <a:endParaRPr lang="en-US" altLang="zh-CN" sz="1400" dirty="0"/>
          </a:p>
        </p:txBody>
      </p:sp>
      <p:sp>
        <p:nvSpPr>
          <p:cNvPr id="6"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1</a:t>
            </a:r>
            <a:r>
              <a:rPr lang="zh-CN" altLang="en-US" sz="4800" b="1"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a:t>
            </a:r>
            <a:r>
              <a:rPr lang="zh-CN" altLang="en-US" sz="4800" dirty="0">
                <a:solidFill>
                  <a:srgbClr val="2826F5"/>
                </a:solidFill>
                <a:latin typeface="SimHei" panose="02010609060101010101" pitchFamily="49" charset="-122"/>
                <a:ea typeface="SimHei" panose="02010609060101010101" pitchFamily="49" charset="-122"/>
              </a:rPr>
              <a:t>分布式数据库</a:t>
            </a:r>
          </a:p>
        </p:txBody>
      </p:sp>
    </p:spTree>
    <p:extLst>
      <p:ext uri="{BB962C8B-B14F-4D97-AF65-F5344CB8AC3E}">
        <p14:creationId xmlns:p14="http://schemas.microsoft.com/office/powerpoint/2010/main" val="358731307"/>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Placeholder 1318914"/>
          <p:cNvSpPr>
            <a:spLocks noGrp="1" noChangeArrowheads="1"/>
          </p:cNvSpPr>
          <p:nvPr>
            <p:ph idx="1"/>
          </p:nvPr>
        </p:nvSpPr>
        <p:spPr>
          <a:xfrm>
            <a:off x="107504" y="1052736"/>
            <a:ext cx="8856984" cy="5071294"/>
          </a:xfrm>
        </p:spPr>
        <p:txBody>
          <a:bodyPr>
            <a:noAutofit/>
          </a:bodyPr>
          <a:lstStyle/>
          <a:p>
            <a:pPr eaLnBrk="1" hangingPunct="1">
              <a:lnSpc>
                <a:spcPct val="150000"/>
              </a:lnSpc>
            </a:pPr>
            <a:r>
              <a:rPr lang="zh-CN" altLang="en-US" sz="2800" dirty="0">
                <a:latin typeface="SimHei" panose="02010609060101010101" pitchFamily="49" charset="-122"/>
                <a:ea typeface="SimHei" panose="02010609060101010101" pitchFamily="49" charset="-122"/>
              </a:rPr>
              <a:t>数据的物理分布性</a:t>
            </a:r>
            <a:endParaRPr lang="en-US" altLang="zh-CN" sz="2800" dirty="0">
              <a:latin typeface="SimHei" panose="02010609060101010101" pitchFamily="49" charset="-122"/>
              <a:ea typeface="SimHei" panose="02010609060101010101" pitchFamily="49" charset="-122"/>
            </a:endParaRPr>
          </a:p>
          <a:p>
            <a:pPr eaLnBrk="1" hangingPunct="1">
              <a:lnSpc>
                <a:spcPct val="150000"/>
              </a:lnSpc>
            </a:pPr>
            <a:r>
              <a:rPr lang="zh-CN" altLang="en-US" sz="2800" dirty="0">
                <a:latin typeface="SimHei" panose="02010609060101010101" pitchFamily="49" charset="-122"/>
                <a:ea typeface="SimHei" panose="02010609060101010101" pitchFamily="49" charset="-122"/>
              </a:rPr>
              <a:t>数据的逻辑整体性</a:t>
            </a:r>
            <a:endParaRPr lang="en-US" altLang="zh-CN" sz="2800" dirty="0">
              <a:latin typeface="SimHei" panose="02010609060101010101" pitchFamily="49" charset="-122"/>
              <a:ea typeface="SimHei" panose="02010609060101010101" pitchFamily="49" charset="-122"/>
            </a:endParaRPr>
          </a:p>
          <a:p>
            <a:pPr eaLnBrk="1" hangingPunct="1">
              <a:lnSpc>
                <a:spcPct val="150000"/>
              </a:lnSpc>
            </a:pPr>
            <a:r>
              <a:rPr lang="zh-CN" altLang="en-US" sz="2800" dirty="0">
                <a:latin typeface="SimHei" panose="02010609060101010101" pitchFamily="49" charset="-122"/>
                <a:ea typeface="SimHei" panose="02010609060101010101" pitchFamily="49" charset="-122"/>
              </a:rPr>
              <a:t>数据的分布独立性</a:t>
            </a:r>
            <a:endParaRPr lang="en-US" altLang="zh-CN" sz="2800" dirty="0">
              <a:latin typeface="SimHei" panose="02010609060101010101" pitchFamily="49" charset="-122"/>
              <a:ea typeface="SimHei" panose="02010609060101010101" pitchFamily="49" charset="-122"/>
            </a:endParaRPr>
          </a:p>
          <a:p>
            <a:pPr eaLnBrk="1" hangingPunct="1">
              <a:lnSpc>
                <a:spcPct val="150000"/>
              </a:lnSpc>
            </a:pPr>
            <a:r>
              <a:rPr lang="zh-CN" altLang="en-US" sz="2800" dirty="0">
                <a:latin typeface="SimHei" panose="02010609060101010101" pitchFamily="49" charset="-122"/>
                <a:ea typeface="SimHei" panose="02010609060101010101" pitchFamily="49" charset="-122"/>
              </a:rPr>
              <a:t>场地自治性</a:t>
            </a:r>
            <a:endParaRPr lang="en-US" altLang="zh-CN" sz="2800" dirty="0">
              <a:latin typeface="SimHei" panose="02010609060101010101" pitchFamily="49" charset="-122"/>
              <a:ea typeface="SimHei" panose="02010609060101010101" pitchFamily="49" charset="-122"/>
            </a:endParaRPr>
          </a:p>
          <a:p>
            <a:pPr eaLnBrk="1" hangingPunct="1">
              <a:lnSpc>
                <a:spcPct val="150000"/>
              </a:lnSpc>
            </a:pPr>
            <a:r>
              <a:rPr lang="zh-CN" altLang="en-US" sz="2800" dirty="0">
                <a:latin typeface="SimHei" panose="02010609060101010101" pitchFamily="49" charset="-122"/>
                <a:ea typeface="SimHei" panose="02010609060101010101" pitchFamily="49" charset="-122"/>
              </a:rPr>
              <a:t>场地之间的协调性</a:t>
            </a:r>
            <a:endParaRPr lang="en-US" altLang="zh-CN" sz="2800" dirty="0">
              <a:latin typeface="SimHei" panose="02010609060101010101" pitchFamily="49" charset="-122"/>
              <a:ea typeface="SimHei" panose="02010609060101010101" pitchFamily="49" charset="-122"/>
            </a:endParaRPr>
          </a:p>
          <a:p>
            <a:pPr eaLnBrk="1" hangingPunct="1">
              <a:lnSpc>
                <a:spcPct val="150000"/>
              </a:lnSpc>
            </a:pPr>
            <a:r>
              <a:rPr lang="zh-CN" altLang="en-US" sz="2800" dirty="0">
                <a:latin typeface="SimHei" panose="02010609060101010101" pitchFamily="49" charset="-122"/>
                <a:ea typeface="SimHei" panose="02010609060101010101" pitchFamily="49" charset="-122"/>
              </a:rPr>
              <a:t>数据冗余及冗余透明性</a:t>
            </a:r>
            <a:endParaRPr lang="en-US" altLang="zh-CN" sz="2800" dirty="0">
              <a:latin typeface="SimHei" panose="02010609060101010101" pitchFamily="49" charset="-122"/>
              <a:ea typeface="SimHei" panose="02010609060101010101" pitchFamily="49" charset="-122"/>
            </a:endParaRPr>
          </a:p>
          <a:p>
            <a:pPr eaLnBrk="1" hangingPunct="1">
              <a:lnSpc>
                <a:spcPct val="150000"/>
              </a:lnSpc>
            </a:pPr>
            <a:r>
              <a:rPr lang="zh-CN" altLang="en-US" sz="2800" dirty="0">
                <a:latin typeface="SimHei" panose="02010609060101010101" pitchFamily="49" charset="-122"/>
                <a:ea typeface="SimHei" panose="02010609060101010101" pitchFamily="49" charset="-122"/>
              </a:rPr>
              <a:t>事务管理的分布性</a:t>
            </a:r>
            <a:endParaRPr lang="en-US" altLang="ko-KR" sz="2800" dirty="0">
              <a:latin typeface="SimHei" panose="02010609060101010101" pitchFamily="49" charset="-122"/>
              <a:ea typeface="SimHei" panose="02010609060101010101" pitchFamily="49" charset="-122"/>
            </a:endParaRPr>
          </a:p>
          <a:p>
            <a:pPr eaLnBrk="1" hangingPunct="1">
              <a:buFont typeface="Wingdings" panose="05000000000000000000" pitchFamily="2" charset="2"/>
              <a:buNone/>
            </a:pPr>
            <a:endParaRPr lang="en-US" altLang="ko-KR" sz="2800" dirty="0">
              <a:latin typeface="SimHei" panose="02010609060101010101" pitchFamily="49" charset="-122"/>
              <a:ea typeface="SimHei" panose="02010609060101010101" pitchFamily="49" charset="-122"/>
            </a:endParaRPr>
          </a:p>
        </p:txBody>
      </p:sp>
      <p:sp>
        <p:nvSpPr>
          <p:cNvPr id="6"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2</a:t>
            </a:r>
            <a:r>
              <a:rPr lang="zh-CN" altLang="en-US" sz="4800" b="1"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a:t>
            </a:r>
            <a:r>
              <a:rPr lang="zh-CN" altLang="en-US" sz="4800" dirty="0">
                <a:solidFill>
                  <a:srgbClr val="2826F5"/>
                </a:solidFill>
                <a:latin typeface="SimHei" panose="02010609060101010101" pitchFamily="49" charset="-122"/>
                <a:ea typeface="SimHei" panose="02010609060101010101" pitchFamily="49" charset="-122"/>
              </a:rPr>
              <a:t>分布式数据库的特性</a:t>
            </a:r>
          </a:p>
        </p:txBody>
      </p:sp>
    </p:spTree>
    <p:extLst>
      <p:ext uri="{BB962C8B-B14F-4D97-AF65-F5344CB8AC3E}">
        <p14:creationId xmlns:p14="http://schemas.microsoft.com/office/powerpoint/2010/main" val="1751660304"/>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Placeholder 1318914"/>
          <p:cNvSpPr>
            <a:spLocks noGrp="1" noChangeArrowheads="1"/>
          </p:cNvSpPr>
          <p:nvPr>
            <p:ph idx="1"/>
          </p:nvPr>
        </p:nvSpPr>
        <p:spPr>
          <a:xfrm>
            <a:off x="107504" y="1115616"/>
            <a:ext cx="8928992" cy="5409728"/>
          </a:xfrm>
        </p:spPr>
        <p:txBody>
          <a:bodyPr>
            <a:noAutofit/>
          </a:bodyPr>
          <a:lstStyle/>
          <a:p>
            <a:pPr eaLnBrk="1" hangingPunct="1">
              <a:lnSpc>
                <a:spcPct val="150000"/>
              </a:lnSpc>
            </a:pPr>
            <a:r>
              <a:rPr lang="en-US" altLang="zh-CN" sz="2800" dirty="0"/>
              <a:t>Centralized</a:t>
            </a:r>
            <a:r>
              <a:rPr lang="zh-CN" altLang="en-US" sz="2800" dirty="0"/>
              <a:t> </a:t>
            </a:r>
            <a:r>
              <a:rPr lang="en-US" altLang="zh-CN" sz="2800" dirty="0"/>
              <a:t>or</a:t>
            </a:r>
            <a:r>
              <a:rPr lang="zh-CN" altLang="en-US" sz="2800" dirty="0"/>
              <a:t> </a:t>
            </a:r>
            <a:r>
              <a:rPr lang="en-US" altLang="zh-CN" sz="2800" dirty="0"/>
              <a:t>Decentralized</a:t>
            </a:r>
            <a:r>
              <a:rPr lang="zh-CN" altLang="en-US" sz="2800" dirty="0"/>
              <a:t>：是由一个节点统一管理各分数据库还是各节点都具备管理职能，单节点方便管理，多节点无单点故障问题，但管理较为复杂</a:t>
            </a:r>
            <a:endParaRPr lang="en-US" altLang="zh-CN" sz="2800" dirty="0"/>
          </a:p>
          <a:p>
            <a:pPr eaLnBrk="1" hangingPunct="1">
              <a:lnSpc>
                <a:spcPct val="150000"/>
              </a:lnSpc>
            </a:pPr>
            <a:r>
              <a:rPr lang="zh-CN" altLang="en-US" sz="2800" dirty="0"/>
              <a:t>成本 </a:t>
            </a:r>
            <a:r>
              <a:rPr lang="en-US" altLang="zh-CN" sz="2800" dirty="0"/>
              <a:t>vs</a:t>
            </a:r>
            <a:r>
              <a:rPr lang="zh-CN" altLang="en-US" sz="2800" dirty="0"/>
              <a:t> 可靠性：每个节点在其他节点上的数据副本数，副本越多，可靠性越高，成本也会相应提高</a:t>
            </a:r>
            <a:endParaRPr lang="en-US" altLang="zh-CN" sz="2800" dirty="0"/>
          </a:p>
          <a:p>
            <a:pPr eaLnBrk="1" hangingPunct="1">
              <a:lnSpc>
                <a:spcPct val="150000"/>
              </a:lnSpc>
            </a:pPr>
            <a:r>
              <a:rPr lang="zh-CN" altLang="en-US" sz="2800" dirty="0"/>
              <a:t>一些优化问题：例如当数据库操作涉及多个数据库上的数据时，应该把这些数据传送到哪个节点上进行操作最佳</a:t>
            </a:r>
            <a:endParaRPr lang="en-US" altLang="zh-CN" sz="2800" dirty="0"/>
          </a:p>
          <a:p>
            <a:pPr lvl="1" eaLnBrk="1" hangingPunct="1"/>
            <a:endParaRPr lang="en-US" altLang="zh-CN" dirty="0"/>
          </a:p>
          <a:p>
            <a:pPr lvl="2" eaLnBrk="1" hangingPunct="1"/>
            <a:endParaRPr lang="en-US" altLang="zh-CN" sz="2800" dirty="0"/>
          </a:p>
          <a:p>
            <a:pPr lvl="2" eaLnBrk="1" hangingPunct="1"/>
            <a:endParaRPr lang="en-US" altLang="zh-CN" sz="2800" dirty="0"/>
          </a:p>
          <a:p>
            <a:pPr lvl="2" eaLnBrk="1" hangingPunct="1"/>
            <a:endParaRPr lang="en-US" altLang="ko-KR" sz="2800" dirty="0"/>
          </a:p>
        </p:txBody>
      </p:sp>
      <p:sp>
        <p:nvSpPr>
          <p:cNvPr id="6"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3</a:t>
            </a:r>
            <a:r>
              <a:rPr lang="zh-CN" altLang="en-US" sz="4800" b="1" dirty="0">
                <a:solidFill>
                  <a:srgbClr val="2826F5"/>
                </a:solidFill>
                <a:latin typeface="SimHei" panose="02010609060101010101" pitchFamily="49" charset="-122"/>
                <a:ea typeface="SimHei" panose="02010609060101010101" pitchFamily="49" charset="-122"/>
                <a:cs typeface="Times New Roman" panose="02020603050405020304" pitchFamily="18" charset="0"/>
                <a:sym typeface="+mn-ea"/>
              </a:rPr>
              <a:t>、</a:t>
            </a:r>
            <a:r>
              <a:rPr lang="zh-CN" altLang="en-US" sz="4800" dirty="0">
                <a:solidFill>
                  <a:srgbClr val="2826F5"/>
                </a:solidFill>
                <a:latin typeface="SimHei" panose="02010609060101010101" pitchFamily="49" charset="-122"/>
                <a:ea typeface="SimHei" panose="02010609060101010101" pitchFamily="49" charset="-122"/>
              </a:rPr>
              <a:t>分布式数据库设计关键问题</a:t>
            </a:r>
          </a:p>
        </p:txBody>
      </p:sp>
    </p:spTree>
    <p:extLst>
      <p:ext uri="{BB962C8B-B14F-4D97-AF65-F5344CB8AC3E}">
        <p14:creationId xmlns:p14="http://schemas.microsoft.com/office/powerpoint/2010/main" val="723344072"/>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ext Placeholder 1318914"/>
          <p:cNvSpPr>
            <a:spLocks noGrp="1" noChangeArrowheads="1"/>
          </p:cNvSpPr>
          <p:nvPr>
            <p:ph idx="1"/>
          </p:nvPr>
        </p:nvSpPr>
        <p:spPr>
          <a:xfrm>
            <a:off x="91892" y="1196753"/>
            <a:ext cx="8944604" cy="576064"/>
          </a:xfrm>
        </p:spPr>
        <p:txBody>
          <a:bodyPr/>
          <a:lstStyle/>
          <a:p>
            <a:pPr eaLnBrk="1" hangingPunct="1"/>
            <a:r>
              <a:rPr lang="en-US" altLang="zh-CN" sz="2800" dirty="0">
                <a:sym typeface="宋体" panose="02010600030101010101" pitchFamily="2" charset="-122"/>
              </a:rPr>
              <a:t>HBase</a:t>
            </a:r>
            <a:r>
              <a:rPr lang="zh-CN" altLang="en-US" sz="2800" dirty="0">
                <a:sym typeface="宋体" panose="02010600030101010101" pitchFamily="2" charset="-122"/>
              </a:rPr>
              <a:t>主要用来存储结构化和半结构化的数据</a:t>
            </a:r>
            <a:endParaRPr lang="en-US" altLang="ko-KR" sz="2800" dirty="0">
              <a:sym typeface="宋体" panose="02010600030101010101" pitchFamily="2" charset="-122"/>
            </a:endParaRPr>
          </a:p>
        </p:txBody>
      </p:sp>
      <p:pic>
        <p:nvPicPr>
          <p:cNvPr id="72709" name="图片 7"/>
          <p:cNvPicPr>
            <a:picLocks noChangeAspect="1" noChangeArrowheads="1"/>
          </p:cNvPicPr>
          <p:nvPr/>
        </p:nvPicPr>
        <p:blipFill>
          <a:blip r:embed="rId2">
            <a:extLst>
              <a:ext uri="{28A0092B-C50C-407E-A947-70E740481C1C}">
                <a14:useLocalDpi xmlns:a14="http://schemas.microsoft.com/office/drawing/2010/main" val="0"/>
              </a:ext>
            </a:extLst>
          </a:blip>
          <a:srcRect t="28214" b="10432"/>
          <a:stretch>
            <a:fillRect/>
          </a:stretch>
        </p:blipFill>
        <p:spPr bwMode="auto">
          <a:xfrm>
            <a:off x="96290" y="1862378"/>
            <a:ext cx="8959734" cy="4518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598918" y="4221088"/>
            <a:ext cx="2952328" cy="504056"/>
          </a:xfrm>
          <a:prstGeom prst="rect">
            <a:avLst/>
          </a:prstGeom>
          <a:noFill/>
          <a:ln w="1016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Tahoma" panose="020B0604030504040204" pitchFamily="34" charset="0"/>
                <a:ea typeface="宋体" panose="02010600030101010101" pitchFamily="2" charset="-122"/>
              </a:defRPr>
            </a:lvl1pPr>
            <a:lvl2pPr>
              <a:defRPr sz="1400">
                <a:solidFill>
                  <a:schemeClr val="tx1"/>
                </a:solidFill>
                <a:latin typeface="Tahoma" panose="020B0604030504040204" pitchFamily="34" charset="0"/>
                <a:ea typeface="宋体" panose="02010600030101010101" pitchFamily="2" charset="-122"/>
              </a:defRPr>
            </a:lvl2pPr>
            <a:lvl3pPr>
              <a:defRPr sz="1400">
                <a:solidFill>
                  <a:schemeClr val="tx1"/>
                </a:solidFill>
                <a:latin typeface="Tahoma" panose="020B0604030504040204" pitchFamily="34" charset="0"/>
                <a:ea typeface="宋体" panose="02010600030101010101" pitchFamily="2" charset="-122"/>
              </a:defRPr>
            </a:lvl3pPr>
            <a:lvl4pPr>
              <a:defRPr sz="1400">
                <a:solidFill>
                  <a:schemeClr val="tx1"/>
                </a:solidFill>
                <a:latin typeface="Tahoma" panose="020B0604030504040204" pitchFamily="34" charset="0"/>
                <a:ea typeface="宋体" panose="02010600030101010101" pitchFamily="2" charset="-122"/>
              </a:defRPr>
            </a:lvl4pPr>
            <a:lvl5pPr>
              <a:defRPr sz="1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9pPr>
          </a:lstStyle>
          <a:p>
            <a:pPr algn="ctr">
              <a:defRPr/>
            </a:pPr>
            <a:endParaRPr lang="en-US" altLang="zh-CN" sz="1050">
              <a:solidFill>
                <a:srgbClr val="FFFFFF"/>
              </a:solidFill>
              <a:latin typeface="Comic Sans MS" panose="030F0702030302020204" pitchFamily="66" charset="0"/>
            </a:endParaRPr>
          </a:p>
        </p:txBody>
      </p:sp>
      <p:sp>
        <p:nvSpPr>
          <p:cNvPr id="8" name="标题 1"/>
          <p:cNvSpPr txBox="1">
            <a:spLocks/>
          </p:cNvSpPr>
          <p:nvPr/>
        </p:nvSpPr>
        <p:spPr>
          <a:xfrm>
            <a:off x="0" y="-27384"/>
            <a:ext cx="91440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4800" dirty="0">
                <a:solidFill>
                  <a:srgbClr val="2826F5"/>
                </a:solidFill>
                <a:latin typeface="Arial" panose="020B0604020202020204" pitchFamily="34" charset="0"/>
                <a:ea typeface="SimHei" panose="02010609060101010101" pitchFamily="49" charset="-122"/>
                <a:cs typeface="Arial" panose="020B0604020202020204" pitchFamily="34" charset="0"/>
                <a:sym typeface="+mn-ea"/>
              </a:rPr>
              <a:t>4</a:t>
            </a:r>
            <a:r>
              <a:rPr lang="zh-CN" altLang="en-US" sz="4800" b="1" dirty="0">
                <a:solidFill>
                  <a:srgbClr val="2826F5"/>
                </a:solidFill>
                <a:latin typeface="Arial" panose="020B0604020202020204" pitchFamily="34" charset="0"/>
                <a:ea typeface="SimHei" panose="02010609060101010101" pitchFamily="49" charset="-122"/>
                <a:cs typeface="Arial" panose="020B0604020202020204" pitchFamily="34" charset="0"/>
                <a:sym typeface="+mn-ea"/>
              </a:rPr>
              <a:t>、</a:t>
            </a:r>
            <a:r>
              <a:rPr lang="en-US" altLang="zh-CN" sz="4800" dirty="0">
                <a:solidFill>
                  <a:srgbClr val="2826F5"/>
                </a:solidFill>
                <a:latin typeface="Arial" panose="020B0604020202020204" pitchFamily="34" charset="0"/>
                <a:ea typeface="SimHei" panose="02010609060101010101" pitchFamily="49" charset="-122"/>
                <a:cs typeface="Arial" panose="020B0604020202020204" pitchFamily="34" charset="0"/>
              </a:rPr>
              <a:t>Hadoop</a:t>
            </a:r>
            <a:r>
              <a:rPr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rPr>
              <a:t>数据库</a:t>
            </a:r>
            <a:r>
              <a:rPr lang="en-US" altLang="zh-CN" sz="4800" dirty="0" err="1">
                <a:solidFill>
                  <a:srgbClr val="2826F5"/>
                </a:solidFill>
                <a:latin typeface="Arial" panose="020B0604020202020204" pitchFamily="34" charset="0"/>
                <a:ea typeface="SimHei" panose="02010609060101010101" pitchFamily="49" charset="-122"/>
                <a:cs typeface="Arial" panose="020B0604020202020204" pitchFamily="34" charset="0"/>
              </a:rPr>
              <a:t>HBase</a:t>
            </a:r>
            <a:endParaRPr lang="zh-CN" altLang="en-US" sz="4800" dirty="0">
              <a:solidFill>
                <a:srgbClr val="2826F5"/>
              </a:solidFill>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2319281910"/>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TIMING" val="|30.2"/>
</p:tagLst>
</file>

<file path=ppt/tags/tag2.xml><?xml version="1.0" encoding="utf-8"?>
<p:tagLst xmlns:a="http://schemas.openxmlformats.org/drawingml/2006/main" xmlns:r="http://schemas.openxmlformats.org/officeDocument/2006/relationships" xmlns:p="http://schemas.openxmlformats.org/presentationml/2006/main">
  <p:tag name="TIMING" val="|30.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3091</TotalTime>
  <Words>7690</Words>
  <Application>Microsoft Macintosh PowerPoint</Application>
  <PresentationFormat>全屏显示(4:3)</PresentationFormat>
  <Paragraphs>925</Paragraphs>
  <Slides>110</Slides>
  <Notes>24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110</vt:i4>
      </vt:variant>
    </vt:vector>
  </HeadingPairs>
  <TitlesOfParts>
    <vt:vector size="125" baseType="lpstr">
      <vt:lpstr>SimHei</vt:lpstr>
      <vt:lpstr>SimHei</vt:lpstr>
      <vt:lpstr>隶书</vt:lpstr>
      <vt:lpstr>宋体</vt:lpstr>
      <vt:lpstr>微软雅黑</vt:lpstr>
      <vt:lpstr>Arial Unicode MS</vt:lpstr>
      <vt:lpstr>Arial</vt:lpstr>
      <vt:lpstr>Calibri</vt:lpstr>
      <vt:lpstr>Comic Sans MS</vt:lpstr>
      <vt:lpstr>Helvetica Neue Thin</vt:lpstr>
      <vt:lpstr>Monotype Sorts</vt:lpstr>
      <vt:lpstr>Tahoma</vt:lpstr>
      <vt:lpstr>Times New Roman</vt:lpstr>
      <vt:lpstr>Wingdings</vt:lpstr>
      <vt:lpstr>Office 主题</vt:lpstr>
      <vt:lpstr>PowerPoint 演示文稿</vt:lpstr>
      <vt:lpstr>课程大纲</vt:lpstr>
      <vt:lpstr>PowerPoint 演示文稿</vt:lpstr>
      <vt:lpstr>目录</vt:lpstr>
      <vt:lpstr>目录</vt:lpstr>
      <vt:lpstr>什么是分布式系统</vt:lpstr>
      <vt:lpstr>分布式系统的产生</vt:lpstr>
      <vt:lpstr>分布式系统的发展演进</vt:lpstr>
      <vt:lpstr>目录</vt:lpstr>
      <vt:lpstr>PowerPoint 演示文稿</vt:lpstr>
      <vt:lpstr>PowerPoint 演示文稿</vt:lpstr>
      <vt:lpstr>PowerPoint 演示文稿</vt:lpstr>
      <vt:lpstr>PowerPoint 演示文稿</vt:lpstr>
      <vt:lpstr>并行和分布式计算系统分类</vt:lpstr>
      <vt:lpstr>服务器集群结构</vt:lpstr>
      <vt:lpstr>集群的特征及其设计</vt:lpstr>
      <vt:lpstr>关键集群设计问题和可行实现</vt:lpstr>
      <vt:lpstr>网格计算</vt:lpstr>
      <vt:lpstr>网格通过资源共享和多个组织间合作提供了计算、数据和信息服务</vt:lpstr>
      <vt:lpstr>两类网格计算基础设施和代表性系统</vt:lpstr>
      <vt:lpstr>计算网格示例</vt:lpstr>
      <vt:lpstr>对等网络</vt:lpstr>
      <vt:lpstr>对等网络</vt:lpstr>
      <vt:lpstr>通过映射物理IP网络到一个覆盖网络建立虚拟链接的P2P系统结构</vt:lpstr>
      <vt:lpstr>P2P网络家族主要分类</vt:lpstr>
      <vt:lpstr>云计算</vt:lpstr>
      <vt:lpstr>云的三种服务模型</vt:lpstr>
      <vt:lpstr>云的三种服务模型</vt:lpstr>
      <vt:lpstr>云计算的挑战</vt:lpstr>
      <vt:lpstr>目录</vt:lpstr>
      <vt:lpstr>资源可访问</vt:lpstr>
      <vt:lpstr>透明性</vt:lpstr>
      <vt:lpstr>开放性</vt:lpstr>
      <vt:lpstr>可扩展性</vt:lpstr>
      <vt:lpstr>目录</vt:lpstr>
      <vt:lpstr>分布式系统性能度量</vt:lpstr>
      <vt:lpstr>目录</vt:lpstr>
      <vt:lpstr>分布式系统设计关键技术</vt:lpstr>
      <vt:lpstr>一、通信</vt:lpstr>
      <vt:lpstr>1、分层通信协议</vt:lpstr>
      <vt:lpstr>分层通信协议</vt:lpstr>
      <vt:lpstr>分层通信协议</vt:lpstr>
      <vt:lpstr>中间件协议通信类型</vt:lpstr>
      <vt:lpstr>中间件协议通信类型</vt:lpstr>
      <vt:lpstr>2、远程过程调用RPC</vt:lpstr>
      <vt:lpstr>远程过程调用RPC</vt:lpstr>
      <vt:lpstr>3、远程方法调用RMI</vt:lpstr>
      <vt:lpstr>4、面向消息的通信</vt:lpstr>
      <vt:lpstr>面向消息的瞬时通信-套接字</vt:lpstr>
      <vt:lpstr>面向消息的瞬时通信-套接字</vt:lpstr>
      <vt:lpstr>面向消息的瞬时通信-MPI</vt:lpstr>
      <vt:lpstr>面向消息的瞬时通信-MPI</vt:lpstr>
      <vt:lpstr>面向消息的持久通信</vt:lpstr>
      <vt:lpstr>5、多播通信</vt:lpstr>
      <vt:lpstr>二、同步</vt:lpstr>
      <vt:lpstr>逻辑时钟和同步</vt:lpstr>
      <vt:lpstr>投票算法（Paxos）</vt:lpstr>
      <vt:lpstr>三、一致性</vt:lpstr>
      <vt:lpstr>数据为中心的一致性模型</vt:lpstr>
      <vt:lpstr>数据为中心的一致性模型</vt:lpstr>
      <vt:lpstr>数据为中心的一致性模型</vt:lpstr>
      <vt:lpstr>用户为中心的一致性模型</vt:lpstr>
      <vt:lpstr>用户为中心的一致性模型</vt:lpstr>
      <vt:lpstr>用户为中心的一致性模型</vt:lpstr>
      <vt:lpstr>四、容错</vt:lpstr>
      <vt:lpstr>1、重要概念</vt:lpstr>
      <vt:lpstr>重要概念</vt:lpstr>
      <vt:lpstr>CAP定理</vt:lpstr>
      <vt:lpstr>2、故障类型</vt:lpstr>
      <vt:lpstr>3、分布式提交</vt:lpstr>
      <vt:lpstr>分布式提交</vt:lpstr>
      <vt:lpstr>4、故障恢复</vt:lpstr>
      <vt:lpstr>脑裂</vt:lpstr>
      <vt:lpstr>五、安全性</vt:lpstr>
      <vt:lpstr>1、安全威胁</vt:lpstr>
      <vt:lpstr>安全威胁</vt:lpstr>
      <vt:lpstr>安全威胁</vt:lpstr>
      <vt:lpstr>安全威胁</vt:lpstr>
      <vt:lpstr>2、系统设计</vt:lpstr>
      <vt:lpstr>3、访问控制</vt:lpstr>
      <vt:lpstr>六、分布式共享内存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七、分布式文件系统</vt:lpstr>
      <vt:lpstr>PowerPoint 演示文稿</vt:lpstr>
      <vt:lpstr>PowerPoint 演示文稿</vt:lpstr>
      <vt:lpstr>PowerPoint 演示文稿</vt:lpstr>
      <vt:lpstr>PowerPoint 演示文稿</vt:lpstr>
      <vt:lpstr>PowerPoint 演示文稿</vt:lpstr>
      <vt:lpstr>八、分布式数据管理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十、虚拟化技术</vt:lpstr>
      <vt:lpstr>1、虚拟化技术概念</vt:lpstr>
      <vt:lpstr>2、为什么需要虚拟化技术</vt:lpstr>
      <vt:lpstr>3、虚拟化技术类型</vt:lpstr>
      <vt:lpstr>4、虚拟化技术发展历史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分布式系统原理与范式</dc:title>
  <dc:creator>Windows 用户</dc:creator>
  <cp:lastModifiedBy>Microsoft Office User</cp:lastModifiedBy>
  <cp:revision>414</cp:revision>
  <dcterms:created xsi:type="dcterms:W3CDTF">2018-08-17T14:24:00Z</dcterms:created>
  <dcterms:modified xsi:type="dcterms:W3CDTF">2019-09-15T14:49:43Z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2052-11.1.0.8888</vt:lpwstr>
  </property>
</Properties>
</file>